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7"/>
  </p:notesMasterIdLst>
  <p:sldIdLst>
    <p:sldId id="305" r:id="rId2"/>
    <p:sldId id="306" r:id="rId3"/>
    <p:sldId id="260" r:id="rId4"/>
    <p:sldId id="261" r:id="rId5"/>
    <p:sldId id="263" r:id="rId6"/>
    <p:sldId id="267" r:id="rId7"/>
    <p:sldId id="322" r:id="rId8"/>
    <p:sldId id="309" r:id="rId9"/>
    <p:sldId id="312" r:id="rId10"/>
    <p:sldId id="313" r:id="rId11"/>
    <p:sldId id="314" r:id="rId12"/>
    <p:sldId id="310" r:id="rId13"/>
    <p:sldId id="324" r:id="rId14"/>
    <p:sldId id="325" r:id="rId15"/>
    <p:sldId id="311" r:id="rId16"/>
    <p:sldId id="316" r:id="rId17"/>
    <p:sldId id="262" r:id="rId18"/>
    <p:sldId id="296" r:id="rId19"/>
    <p:sldId id="317" r:id="rId20"/>
    <p:sldId id="265" r:id="rId21"/>
    <p:sldId id="319" r:id="rId22"/>
    <p:sldId id="320" r:id="rId23"/>
    <p:sldId id="321" r:id="rId24"/>
    <p:sldId id="334" r:id="rId25"/>
    <p:sldId id="276" r:id="rId26"/>
    <p:sldId id="332" r:id="rId27"/>
    <p:sldId id="333" r:id="rId28"/>
    <p:sldId id="327" r:id="rId29"/>
    <p:sldId id="328" r:id="rId30"/>
    <p:sldId id="330" r:id="rId31"/>
    <p:sldId id="329" r:id="rId32"/>
    <p:sldId id="331" r:id="rId33"/>
    <p:sldId id="335" r:id="rId34"/>
    <p:sldId id="336" r:id="rId35"/>
    <p:sldId id="338" r:id="rId36"/>
    <p:sldId id="340" r:id="rId37"/>
    <p:sldId id="341" r:id="rId38"/>
    <p:sldId id="342" r:id="rId39"/>
    <p:sldId id="343" r:id="rId40"/>
    <p:sldId id="290" r:id="rId41"/>
    <p:sldId id="303" r:id="rId42"/>
    <p:sldId id="289" r:id="rId43"/>
    <p:sldId id="304" r:id="rId44"/>
    <p:sldId id="291" r:id="rId45"/>
    <p:sldId id="292" r:id="rId46"/>
    <p:sldId id="346" r:id="rId47"/>
    <p:sldId id="347" r:id="rId48"/>
    <p:sldId id="348" r:id="rId49"/>
    <p:sldId id="307" r:id="rId50"/>
    <p:sldId id="344" r:id="rId51"/>
    <p:sldId id="298" r:id="rId52"/>
    <p:sldId id="355" r:id="rId53"/>
    <p:sldId id="357" r:id="rId54"/>
    <p:sldId id="283" r:id="rId55"/>
    <p:sldId id="284" r:id="rId56"/>
    <p:sldId id="294" r:id="rId57"/>
    <p:sldId id="349" r:id="rId58"/>
    <p:sldId id="350" r:id="rId59"/>
    <p:sldId id="257" r:id="rId60"/>
    <p:sldId id="351" r:id="rId61"/>
    <p:sldId id="354" r:id="rId62"/>
    <p:sldId id="264" r:id="rId63"/>
    <p:sldId id="365" r:id="rId64"/>
    <p:sldId id="363" r:id="rId65"/>
    <p:sldId id="302" r:id="rId66"/>
    <p:sldId id="369" r:id="rId67"/>
    <p:sldId id="345" r:id="rId68"/>
    <p:sldId id="358" r:id="rId69"/>
    <p:sldId id="359" r:id="rId70"/>
    <p:sldId id="360" r:id="rId71"/>
    <p:sldId id="361" r:id="rId72"/>
    <p:sldId id="362" r:id="rId73"/>
    <p:sldId id="368" r:id="rId74"/>
    <p:sldId id="366" r:id="rId75"/>
    <p:sldId id="372"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A0A79-322F-42EC-B777-BCC5D647C99C}" v="1081" dt="2021-03-24T07:34:24.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17" autoAdjust="0"/>
    <p:restoredTop sz="77193"/>
  </p:normalViewPr>
  <p:slideViewPr>
    <p:cSldViewPr snapToGrid="0">
      <p:cViewPr varScale="1">
        <p:scale>
          <a:sx n="155" d="100"/>
          <a:sy n="155"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0B902-5759-FC49-B311-2E6FE29404CD}" type="datetimeFigureOut">
              <a:t>22/12/25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A4BF2-330F-0041-B456-2AF550CE6FFE}" type="slidenum">
              <a:t>‹#›</a:t>
            </a:fld>
            <a:endParaRPr lang="en-VN"/>
          </a:p>
        </p:txBody>
      </p:sp>
    </p:spTree>
    <p:extLst>
      <p:ext uri="{BB962C8B-B14F-4D97-AF65-F5344CB8AC3E}">
        <p14:creationId xmlns:p14="http://schemas.microsoft.com/office/powerpoint/2010/main" val="483633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effectLst/>
                <a:latin typeface="Calibri" panose="020F0502020204030204" pitchFamily="34" charset="0"/>
                <a:cs typeface="Calibri" panose="020F0502020204030204" pitchFamily="34" charset="0"/>
              </a:rPr>
              <a:t>Mô tả tổng quát của hệ </a:t>
            </a:r>
            <a:r>
              <a:rPr lang="vi-VN" sz="1200" i="1">
                <a:effectLst/>
                <a:latin typeface="Calibri" panose="020F0502020204030204" pitchFamily="34" charset="0"/>
                <a:cs typeface="Calibri" panose="020F0502020204030204" pitchFamily="34" charset="0"/>
              </a:rPr>
              <a:t>hybrid quantum - classical </a:t>
            </a:r>
            <a:r>
              <a:rPr lang="vi-VN" sz="1200">
                <a:effectLst/>
                <a:latin typeface="Calibri" panose="020F0502020204030204" pitchFamily="34" charset="0"/>
                <a:cs typeface="Calibri" panose="020F0502020204030204" pitchFamily="34" charset="0"/>
              </a:rPr>
              <a:t>được sử dụng trong các thuật toán </a:t>
            </a:r>
            <a:r>
              <a:rPr lang="vi-VN" sz="1200" b="1">
                <a:effectLst/>
                <a:latin typeface="Calibri" panose="020F0502020204030204" pitchFamily="34" charset="0"/>
                <a:cs typeface="Calibri" panose="020F0502020204030204" pitchFamily="34" charset="0"/>
              </a:rPr>
              <a:t>QML</a:t>
            </a:r>
            <a:r>
              <a:rPr lang="vi-VN" sz="1200">
                <a:effectLst/>
                <a:latin typeface="Calibri" panose="020F0502020204030204" pitchFamily="34" charset="0"/>
                <a:cs typeface="Calibri" panose="020F0502020204030204" pitchFamily="34" charset="0"/>
              </a:rPr>
              <a:t>. Trong hệ, máy tính lượng tử chuẩn bị các trạng thái (quantum state preparation) và thực hiện phép đo. Máy tính cổ điển sử dụng các kết quả đo để hậu xử lý, và cập nhật </a:t>
            </a:r>
            <a:r>
              <a:rPr lang="vi-VN" sz="1200" i="1">
                <a:effectLst/>
                <a:latin typeface="Calibri" panose="020F0502020204030204" pitchFamily="34" charset="0"/>
                <a:cs typeface="Calibri" panose="020F0502020204030204" pitchFamily="34" charset="0"/>
              </a:rPr>
              <a:t>parameter</a:t>
            </a:r>
            <a:r>
              <a:rPr lang="vi-VN" sz="1200">
                <a:effectLst/>
                <a:latin typeface="Calibri" panose="020F0502020204030204" pitchFamily="34" charset="0"/>
                <a:cs typeface="Calibri" panose="020F0502020204030204" pitchFamily="34" charset="0"/>
              </a:rPr>
              <a:t> 𝜽 cho PQC. Quy trình này được lặp nhiều lần. </a:t>
            </a:r>
            <a:endParaRPr lang="vi-VN" sz="1200">
              <a:latin typeface="Calibri" panose="020F0502020204030204" pitchFamily="34" charset="0"/>
              <a:cs typeface="Calibri" panose="020F0502020204030204" pitchFamily="34" charset="0"/>
            </a:endParaRPr>
          </a:p>
          <a:p>
            <a:endParaRPr lang="en-VN"/>
          </a:p>
        </p:txBody>
      </p:sp>
      <p:sp>
        <p:nvSpPr>
          <p:cNvPr id="4" name="Slide Number Placeholder 3"/>
          <p:cNvSpPr>
            <a:spLocks noGrp="1"/>
          </p:cNvSpPr>
          <p:nvPr>
            <p:ph type="sldNum" sz="quarter" idx="5"/>
          </p:nvPr>
        </p:nvSpPr>
        <p:spPr/>
        <p:txBody>
          <a:bodyPr/>
          <a:lstStyle/>
          <a:p>
            <a:fld id="{89C9BFFF-DB5C-C647-BABC-3A750988F3DE}" type="slidenum">
              <a:rPr lang="en-VN"/>
              <a:t>3</a:t>
            </a:fld>
            <a:endParaRPr lang="en-VN"/>
          </a:p>
        </p:txBody>
      </p:sp>
    </p:spTree>
    <p:extLst>
      <p:ext uri="{BB962C8B-B14F-4D97-AF65-F5344CB8AC3E}">
        <p14:creationId xmlns:p14="http://schemas.microsoft.com/office/powerpoint/2010/main" val="2446444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Phân chia tạm thời các lớp trong QML.</a:t>
            </a:r>
          </a:p>
          <a:p>
            <a:r>
              <a:rPr lang="en-VN"/>
              <a:t>- Liên quan đến ML cổ điển: phiên bản quantum của các thuật toán truyền thống như KNN, SVM, ..</a:t>
            </a:r>
          </a:p>
          <a:p>
            <a:r>
              <a:rPr lang="en-VN"/>
              <a:t>- Liên quan đến Neural network (nói đúng ra lớp này được gọi là quantum deep learninng): phiên bản quantum của các kiến ttrúc neural network khác nhau.</a:t>
            </a:r>
          </a:p>
          <a:p>
            <a:r>
              <a:rPr lang="en-VN"/>
              <a:t>- pure quantum learning: các thuật toán mới hoàn toàn và ko có phiên bản cổ điển tương ứng.</a:t>
            </a:r>
          </a:p>
        </p:txBody>
      </p:sp>
      <p:sp>
        <p:nvSpPr>
          <p:cNvPr id="4" name="Slide Number Placeholder 3"/>
          <p:cNvSpPr>
            <a:spLocks noGrp="1"/>
          </p:cNvSpPr>
          <p:nvPr>
            <p:ph type="sldNum" sz="quarter" idx="5"/>
          </p:nvPr>
        </p:nvSpPr>
        <p:spPr/>
        <p:txBody>
          <a:bodyPr/>
          <a:lstStyle/>
          <a:p>
            <a:fld id="{F02A4BF2-330F-0041-B456-2AF550CE6FFE}" type="slidenum">
              <a:rPr lang="en-VN"/>
              <a:t>42</a:t>
            </a:fld>
            <a:endParaRPr lang="en-VN"/>
          </a:p>
        </p:txBody>
      </p:sp>
    </p:spTree>
    <p:extLst>
      <p:ext uri="{BB962C8B-B14F-4D97-AF65-F5344CB8AC3E}">
        <p14:creationId xmlns:p14="http://schemas.microsoft.com/office/powerpoint/2010/main" val="415050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Các nhà nghiên cứu nên theo dõi:</a:t>
            </a:r>
          </a:p>
          <a:p>
            <a:r>
              <a:rPr lang="en-VN"/>
              <a:t>- Maria schuld: đưa ra các định nghĩa, khái niệm, triết lý, phương pháp tính, … của các mô hình QML. Thiên về lý thuyết.</a:t>
            </a:r>
          </a:p>
          <a:p>
            <a:pPr marL="0" marR="0" lvl="0" indent="0" algn="l" defTabSz="914400" rtl="0" eaLnBrk="1" fontAlgn="auto" latinLnBrk="0" hangingPunct="1">
              <a:lnSpc>
                <a:spcPct val="100000"/>
              </a:lnSpc>
              <a:spcBef>
                <a:spcPts val="0"/>
              </a:spcBef>
              <a:spcAft>
                <a:spcPts val="0"/>
              </a:spcAft>
              <a:buClrTx/>
              <a:buSzTx/>
              <a:buFontTx/>
              <a:buNone/>
              <a:tabLst/>
              <a:defRPr/>
            </a:pPr>
            <a:r>
              <a:rPr lang="en-VN"/>
              <a:t>- </a:t>
            </a:r>
            <a:r>
              <a:rPr lang="en-US" sz="1200" b="1"/>
              <a:t>Ryan Babbush</a:t>
            </a:r>
            <a:r>
              <a:rPr lang="en-VN" sz="1200" b="1"/>
              <a:t>: đề xuất các mô hình QML mới và thiên về thực nghiệm</a:t>
            </a:r>
            <a:endParaRPr lang="en-US" sz="1200" b="1"/>
          </a:p>
        </p:txBody>
      </p:sp>
      <p:sp>
        <p:nvSpPr>
          <p:cNvPr id="4" name="Slide Number Placeholder 3"/>
          <p:cNvSpPr>
            <a:spLocks noGrp="1"/>
          </p:cNvSpPr>
          <p:nvPr>
            <p:ph type="sldNum" sz="quarter" idx="5"/>
          </p:nvPr>
        </p:nvSpPr>
        <p:spPr/>
        <p:txBody>
          <a:bodyPr/>
          <a:lstStyle/>
          <a:p>
            <a:fld id="{F02A4BF2-330F-0041-B456-2AF550CE6FFE}" type="slidenum">
              <a:rPr lang="en-VN"/>
              <a:t>43</a:t>
            </a:fld>
            <a:endParaRPr lang="en-VN"/>
          </a:p>
        </p:txBody>
      </p:sp>
    </p:spTree>
    <p:extLst>
      <p:ext uri="{BB962C8B-B14F-4D97-AF65-F5344CB8AC3E}">
        <p14:creationId xmlns:p14="http://schemas.microsoft.com/office/powerpoint/2010/main" val="144648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Fig 2.1. mình hoạ quá trình xác định label của hình tròn màu trắng</a:t>
            </a:r>
          </a:p>
          <a:p>
            <a:endParaRPr lang="en-VN"/>
          </a:p>
          <a:p>
            <a:r>
              <a:rPr lang="en-VN"/>
              <a:t>Tóm tắt thuật toán KNN</a:t>
            </a:r>
          </a:p>
          <a:p>
            <a:endParaRPr lang="en-VN"/>
          </a:p>
          <a:p>
            <a:r>
              <a:rPr lang="en-VN"/>
              <a:t>Độ phức tạp</a:t>
            </a:r>
          </a:p>
        </p:txBody>
      </p:sp>
      <p:sp>
        <p:nvSpPr>
          <p:cNvPr id="4" name="Slide Number Placeholder 3"/>
          <p:cNvSpPr>
            <a:spLocks noGrp="1"/>
          </p:cNvSpPr>
          <p:nvPr>
            <p:ph type="sldNum" sz="quarter" idx="5"/>
          </p:nvPr>
        </p:nvSpPr>
        <p:spPr/>
        <p:txBody>
          <a:bodyPr/>
          <a:lstStyle/>
          <a:p>
            <a:fld id="{F02A4BF2-330F-0041-B456-2AF550CE6FFE}" type="slidenum">
              <a:rPr lang="en-VN"/>
              <a:t>44</a:t>
            </a:fld>
            <a:endParaRPr lang="en-VN"/>
          </a:p>
        </p:txBody>
      </p:sp>
    </p:spTree>
    <p:extLst>
      <p:ext uri="{BB962C8B-B14F-4D97-AF65-F5344CB8AC3E}">
        <p14:creationId xmlns:p14="http://schemas.microsoft.com/office/powerpoint/2010/main" val="282685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Phiên bản quantum của KNN</a:t>
            </a:r>
          </a:p>
          <a:p>
            <a:endParaRPr lang="en-VN"/>
          </a:p>
          <a:p>
            <a:r>
              <a:rPr lang="en-VN"/>
              <a:t>Ở đây thay vì tính khoảng cách 2 vector bằng máy tính cổ điển, chúng ta tính trên mạch lượng tử. </a:t>
            </a:r>
            <a:r>
              <a:rPr lang="en-US"/>
              <a:t>G</a:t>
            </a:r>
            <a:r>
              <a:rPr lang="en-VN"/>
              <a:t>iảm độ phức tạp của công đoạn này, các bước 2,3 vẫn tính trên máy cổ điển như bình thường.</a:t>
            </a:r>
          </a:p>
        </p:txBody>
      </p:sp>
      <p:sp>
        <p:nvSpPr>
          <p:cNvPr id="4" name="Slide Number Placeholder 3"/>
          <p:cNvSpPr>
            <a:spLocks noGrp="1"/>
          </p:cNvSpPr>
          <p:nvPr>
            <p:ph type="sldNum" sz="quarter" idx="5"/>
          </p:nvPr>
        </p:nvSpPr>
        <p:spPr/>
        <p:txBody>
          <a:bodyPr/>
          <a:lstStyle/>
          <a:p>
            <a:fld id="{F02A4BF2-330F-0041-B456-2AF550CE6FFE}" type="slidenum">
              <a:rPr lang="en-VN"/>
              <a:t>45</a:t>
            </a:fld>
            <a:endParaRPr lang="en-VN"/>
          </a:p>
        </p:txBody>
      </p:sp>
    </p:spTree>
    <p:extLst>
      <p:ext uri="{BB962C8B-B14F-4D97-AF65-F5344CB8AC3E}">
        <p14:creationId xmlns:p14="http://schemas.microsoft.com/office/powerpoint/2010/main" val="3025510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Fig 2.1. mình hoạ quá trình xác định label của hình tròn màu trắng</a:t>
            </a:r>
          </a:p>
          <a:p>
            <a:endParaRPr lang="en-VN"/>
          </a:p>
          <a:p>
            <a:r>
              <a:rPr lang="en-VN"/>
              <a:t>Tóm tắt thuật toán KNN</a:t>
            </a:r>
          </a:p>
          <a:p>
            <a:endParaRPr lang="en-VN"/>
          </a:p>
          <a:p>
            <a:r>
              <a:rPr lang="en-VN"/>
              <a:t>Độ phức tạp</a:t>
            </a:r>
          </a:p>
        </p:txBody>
      </p:sp>
      <p:sp>
        <p:nvSpPr>
          <p:cNvPr id="4" name="Slide Number Placeholder 3"/>
          <p:cNvSpPr>
            <a:spLocks noGrp="1"/>
          </p:cNvSpPr>
          <p:nvPr>
            <p:ph type="sldNum" sz="quarter" idx="5"/>
          </p:nvPr>
        </p:nvSpPr>
        <p:spPr/>
        <p:txBody>
          <a:bodyPr/>
          <a:lstStyle/>
          <a:p>
            <a:fld id="{F02A4BF2-330F-0041-B456-2AF550CE6FFE}" type="slidenum">
              <a:rPr lang="en-VN"/>
              <a:t>46</a:t>
            </a:fld>
            <a:endParaRPr lang="en-VN"/>
          </a:p>
        </p:txBody>
      </p:sp>
    </p:spTree>
    <p:extLst>
      <p:ext uri="{BB962C8B-B14F-4D97-AF65-F5344CB8AC3E}">
        <p14:creationId xmlns:p14="http://schemas.microsoft.com/office/powerpoint/2010/main" val="414907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sz="1200" i="1">
                    <a:effectLst/>
                    <a:latin typeface="Calibri" panose="020F0502020204030204" pitchFamily="34" charset="0"/>
                    <a:cs typeface="Calibri" panose="020F0502020204030204" pitchFamily="34" charset="0"/>
                  </a:rPr>
                  <a:t>Vector</a:t>
                </a:r>
                <a:r>
                  <a:rPr lang="vi-VN" sz="1200">
                    <a:effectLst/>
                    <a:latin typeface="Calibri" panose="020F0502020204030204" pitchFamily="34" charset="0"/>
                    <a:cs typeface="Calibri" panose="020F0502020204030204" pitchFamily="34" charset="0"/>
                  </a:rPr>
                  <a:t> đầu vào được ánh xạ sang không gian </a:t>
                </a:r>
                <a:r>
                  <a:rPr lang="vi-VN" sz="1200" i="1">
                    <a:effectLst/>
                    <a:latin typeface="Calibri" panose="020F0502020204030204" pitchFamily="34" charset="0"/>
                    <a:cs typeface="Calibri" panose="020F0502020204030204" pitchFamily="34" charset="0"/>
                  </a:rPr>
                  <a:t>Hilbert</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𝜙</m:t>
                    </m:r>
                    <m:r>
                      <a:rPr lang="vi-VN" sz="1200" i="1">
                        <a:effectLst/>
                        <a:latin typeface="Cambria Math" panose="02040503050406030204" pitchFamily="18" charset="0"/>
                        <a:cs typeface="Calibri" panose="020F0502020204030204" pitchFamily="34" charset="0"/>
                      </a:rPr>
                      <m:t>(</m:t>
                    </m:r>
                    <m:r>
                      <a:rPr lang="vi-VN" sz="1200" i="1">
                        <a:effectLst/>
                        <a:latin typeface="Cambria Math" panose="02040503050406030204" pitchFamily="18" charset="0"/>
                        <a:cs typeface="Calibri" panose="020F0502020204030204" pitchFamily="34" charset="0"/>
                      </a:rPr>
                      <m:t>𝑥</m:t>
                    </m:r>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bằng </a:t>
                </a:r>
                <a:r>
                  <a:rPr lang="vi-VN" sz="1200" i="1">
                    <a:effectLst/>
                    <a:latin typeface="Calibri" panose="020F0502020204030204" pitchFamily="34" charset="0"/>
                    <a:cs typeface="Calibri" panose="020F0502020204030204" pitchFamily="34" charset="0"/>
                  </a:rPr>
                  <a:t>Encoder</a:t>
                </a:r>
                <a:r>
                  <a:rPr lang="vi-VN" sz="1200">
                    <a:effectLst/>
                    <a:latin typeface="Calibri" panose="020F0502020204030204" pitchFamily="34" charset="0"/>
                    <a:cs typeface="Calibri" panose="020F0502020204030204" pitchFamily="34" charset="0"/>
                  </a:rPr>
                  <a:t> </a:t>
                </a:r>
                <a14:m>
                  <m:oMath xmlns:m="http://schemas.openxmlformats.org/officeDocument/2006/math">
                    <m:sSub>
                      <m:sSubPr>
                        <m:ctrlPr>
                          <a:rPr lang="vi-VN" sz="1200" b="0" i="1">
                            <a:effectLst/>
                            <a:latin typeface="Cambria Math" panose="02040503050406030204" pitchFamily="18" charset="0"/>
                            <a:cs typeface="Calibri" panose="020F0502020204030204" pitchFamily="34" charset="0"/>
                          </a:rPr>
                        </m:ctrlPr>
                      </m:sSubPr>
                      <m:e>
                        <m:r>
                          <a:rPr lang="vi-VN" sz="1200" i="1">
                            <a:effectLst/>
                            <a:latin typeface="Cambria Math" panose="02040503050406030204" pitchFamily="18" charset="0"/>
                            <a:cs typeface="Calibri" panose="020F0502020204030204" pitchFamily="34" charset="0"/>
                          </a:rPr>
                          <m:t>𝑈</m:t>
                        </m:r>
                      </m:e>
                      <m:sub>
                        <m:r>
                          <a:rPr lang="vi-VN" sz="1200" i="1">
                            <a:effectLst/>
                            <a:latin typeface="Cambria Math" panose="02040503050406030204" pitchFamily="18" charset="0"/>
                            <a:cs typeface="Calibri" panose="020F0502020204030204" pitchFamily="34" charset="0"/>
                          </a:rPr>
                          <m:t>𝜙</m:t>
                        </m:r>
                      </m:sub>
                    </m:sSub>
                  </m:oMath>
                </a14:m>
                <a:r>
                  <a:rPr lang="vi-VN" sz="1200">
                    <a:effectLst/>
                    <a:latin typeface="Calibri" panose="020F0502020204030204" pitchFamily="34" charset="0"/>
                    <a:cs typeface="Calibri" panose="020F0502020204030204" pitchFamily="34" charset="0"/>
                  </a:rPr>
                  <a:t>. </a:t>
                </a:r>
              </a:p>
              <a:p>
                <a:r>
                  <a:rPr lang="vi-VN" sz="1200" i="1">
                    <a:effectLst/>
                    <a:latin typeface="Calibri" panose="020F0502020204030204" pitchFamily="34" charset="0"/>
                    <a:cs typeface="Calibri" panose="020F0502020204030204" pitchFamily="34" charset="0"/>
                  </a:rPr>
                  <a:t>Circuit</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𝑈</m:t>
                    </m:r>
                    <m:r>
                      <a:rPr lang="vi-VN" sz="1200" i="1">
                        <a:effectLst/>
                        <a:latin typeface="Cambria Math" panose="02040503050406030204" pitchFamily="18" charset="0"/>
                        <a:cs typeface="Calibri" panose="020F0502020204030204" pitchFamily="34" charset="0"/>
                      </a:rPr>
                      <m:t>(</m:t>
                    </m:r>
                    <m:r>
                      <a:rPr lang="vi-VN" sz="1200" i="1">
                        <a:effectLst/>
                        <a:latin typeface="Cambria Math" panose="02040503050406030204" pitchFamily="18" charset="0"/>
                        <a:cs typeface="Calibri" panose="020F0502020204030204" pitchFamily="34" charset="0"/>
                      </a:rPr>
                      <m:t>𝜽</m:t>
                    </m:r>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tác động và trả về </a:t>
                </a:r>
                <a14:m>
                  <m:oMath xmlns:m="http://schemas.openxmlformats.org/officeDocument/2006/math">
                    <m:r>
                      <a:rPr lang="vi-VN" sz="1200" i="1">
                        <a:effectLst/>
                        <a:latin typeface="Cambria Math" panose="02040503050406030204" pitchFamily="18" charset="0"/>
                        <a:cs typeface="Calibri" panose="020F0502020204030204" pitchFamily="34" charset="0"/>
                      </a:rPr>
                      <m:t>𝑈</m:t>
                    </m:r>
                    <m:d>
                      <m:dPr>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𝜽</m:t>
                        </m:r>
                      </m:e>
                    </m:d>
                    <m:r>
                      <a:rPr lang="vi-VN" sz="1200" i="1">
                        <a:effectLst/>
                        <a:latin typeface="Cambria Math" panose="02040503050406030204" pitchFamily="18" charset="0"/>
                        <a:cs typeface="Calibri" panose="020F0502020204030204" pitchFamily="34" charset="0"/>
                      </a:rPr>
                      <m:t>𝑈</m:t>
                    </m:r>
                    <m:r>
                      <a:rPr lang="vi-VN" sz="1200" i="1">
                        <a:effectLst/>
                        <a:latin typeface="Cambria Math" panose="02040503050406030204" pitchFamily="18" charset="0"/>
                        <a:cs typeface="Calibri" panose="020F0502020204030204" pitchFamily="34" charset="0"/>
                      </a:rPr>
                      <m:t>𝜙</m:t>
                    </m:r>
                    <m:d>
                      <m:dPr>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𝑥</m:t>
                        </m:r>
                      </m:e>
                    </m:d>
                    <m:sSup>
                      <m:sSupPr>
                        <m:ctrlPr>
                          <a:rPr lang="vi-VN" sz="1200" b="0" i="1">
                            <a:effectLst/>
                            <a:latin typeface="Cambria Math" panose="02040503050406030204" pitchFamily="18" charset="0"/>
                            <a:cs typeface="Calibri" panose="020F0502020204030204" pitchFamily="34" charset="0"/>
                          </a:rPr>
                        </m:ctrlPr>
                      </m:sSupPr>
                      <m:e>
                        <m:d>
                          <m:dPr>
                            <m:begChr m:val="|"/>
                            <m:endChr m:val="⟩"/>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0</m:t>
                            </m:r>
                          </m:e>
                        </m:d>
                      </m:e>
                      <m:sup>
                        <m:r>
                          <a:rPr lang="vi-VN" sz="1200" i="1">
                            <a:latin typeface="Cambria Math" panose="02040503050406030204" pitchFamily="18" charset="0"/>
                            <a:cs typeface="Calibri" panose="020F0502020204030204" pitchFamily="34" charset="0"/>
                          </a:rPr>
                          <m:t>⊗</m:t>
                        </m:r>
                        <m:d>
                          <m:dPr>
                            <m:ctrlPr>
                              <a:rPr lang="vi-VN" sz="1200" i="1">
                                <a:latin typeface="Cambria Math" panose="02040503050406030204" pitchFamily="18" charset="0"/>
                                <a:cs typeface="Calibri" panose="020F0502020204030204" pitchFamily="34" charset="0"/>
                              </a:rPr>
                            </m:ctrlPr>
                          </m:dPr>
                          <m:e>
                            <m:r>
                              <a:rPr lang="vi-VN" sz="1200" i="1">
                                <a:latin typeface="Cambria Math" panose="02040503050406030204" pitchFamily="18" charset="0"/>
                                <a:cs typeface="Calibri" panose="020F0502020204030204" pitchFamily="34" charset="0"/>
                              </a:rPr>
                              <m:t>𝑛</m:t>
                            </m:r>
                            <m:r>
                              <a:rPr lang="vi-VN" sz="1200" i="1">
                                <a:latin typeface="Cambria Math" panose="02040503050406030204" pitchFamily="18" charset="0"/>
                                <a:cs typeface="Calibri" panose="020F0502020204030204" pitchFamily="34" charset="0"/>
                              </a:rPr>
                              <m:t>+</m:t>
                            </m:r>
                            <m:r>
                              <a:rPr lang="vi-VN" sz="1200" i="1">
                                <a:latin typeface="Cambria Math" panose="02040503050406030204" pitchFamily="18" charset="0"/>
                                <a:cs typeface="Calibri" panose="020F0502020204030204" pitchFamily="34" charset="0"/>
                              </a:rPr>
                              <m:t>𝑚</m:t>
                            </m:r>
                          </m:e>
                        </m:d>
                      </m:sup>
                    </m:sSup>
                  </m:oMath>
                </a14:m>
                <a:r>
                  <a:rPr lang="vi-VN" sz="1200">
                    <a:effectLst/>
                    <a:latin typeface="Calibri" panose="020F0502020204030204" pitchFamily="34" charset="0"/>
                    <a:cs typeface="Calibri" panose="020F0502020204030204" pitchFamily="34" charset="0"/>
                  </a:rPr>
                  <a:t>. </a:t>
                </a:r>
              </a:p>
              <a:p>
                <a:r>
                  <a:rPr lang="vi-VN" sz="1200">
                    <a:effectLst/>
                    <a:latin typeface="Calibri" panose="020F0502020204030204" pitchFamily="34" charset="0"/>
                    <a:cs typeface="Calibri" panose="020F0502020204030204" pitchFamily="34" charset="0"/>
                  </a:rPr>
                  <a:t>Tập các </a:t>
                </a:r>
                <a:r>
                  <a:rPr lang="vi-VN" sz="1200" i="1">
                    <a:effectLst/>
                    <a:latin typeface="Calibri" panose="020F0502020204030204" pitchFamily="34" charset="0"/>
                    <a:cs typeface="Calibri" panose="020F0502020204030204" pitchFamily="34" charset="0"/>
                  </a:rPr>
                  <a:t>observable</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m:t>
                    </m:r>
                    <m:sSub>
                      <m:sSubPr>
                        <m:ctrlPr>
                          <a:rPr lang="vi-VN" sz="1200" b="0" i="1">
                            <a:effectLst/>
                            <a:latin typeface="Cambria Math" panose="02040503050406030204" pitchFamily="18" charset="0"/>
                            <a:cs typeface="Calibri" panose="020F0502020204030204" pitchFamily="34" charset="0"/>
                          </a:rPr>
                        </m:ctrlPr>
                      </m:sSubPr>
                      <m:e>
                        <m:r>
                          <a:rPr lang="vi-VN" sz="1200" i="1">
                            <a:effectLst/>
                            <a:latin typeface="Cambria Math" panose="02040503050406030204" pitchFamily="18" charset="0"/>
                            <a:cs typeface="Calibri" panose="020F0502020204030204" pitchFamily="34" charset="0"/>
                          </a:rPr>
                          <m:t>𝑀</m:t>
                        </m:r>
                      </m:e>
                      <m:sub>
                        <m:r>
                          <a:rPr lang="vi-VN" sz="1200" i="1">
                            <a:effectLst/>
                            <a:latin typeface="Cambria Math" panose="02040503050406030204" pitchFamily="18" charset="0"/>
                            <a:cs typeface="Calibri" panose="020F0502020204030204" pitchFamily="34" charset="0"/>
                          </a:rPr>
                          <m:t>𝑖</m:t>
                        </m:r>
                      </m:sub>
                    </m:sSub>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hỗ trợ thao tác đo, ánh xạ trạng thái lượng tử tới không gian </a:t>
                </a:r>
                <a:r>
                  <a:rPr lang="vi-VN" sz="1200" i="1">
                    <a:effectLst/>
                    <a:latin typeface="Calibri" panose="020F0502020204030204" pitchFamily="34" charset="0"/>
                    <a:cs typeface="Calibri" panose="020F0502020204030204" pitchFamily="34" charset="0"/>
                  </a:rPr>
                  <a:t>output</a:t>
                </a:r>
                <a:r>
                  <a:rPr lang="vi-VN" sz="1200">
                    <a:effectLst/>
                    <a:latin typeface="Calibri" panose="020F0502020204030204" pitchFamily="34" charset="0"/>
                    <a:cs typeface="Calibri" panose="020F0502020204030204" pitchFamily="34" charset="0"/>
                  </a:rPr>
                  <a:t> thông qua hàm </a:t>
                </a:r>
                <a14:m>
                  <m:oMath xmlns:m="http://schemas.openxmlformats.org/officeDocument/2006/math">
                    <m:r>
                      <a:rPr lang="vi-VN" sz="1200" i="1">
                        <a:effectLst/>
                        <a:latin typeface="Cambria Math" panose="02040503050406030204" pitchFamily="18" charset="0"/>
                        <a:cs typeface="Calibri" panose="020F0502020204030204" pitchFamily="34" charset="0"/>
                      </a:rPr>
                      <m:t>𝑓</m:t>
                    </m:r>
                  </m:oMath>
                </a14:m>
                <a:r>
                  <a:rPr lang="vi-VN" sz="1200">
                    <a:effectLst/>
                    <a:latin typeface="Calibri" panose="020F0502020204030204" pitchFamily="34" charset="0"/>
                    <a:cs typeface="Calibri" panose="020F0502020204030204" pitchFamily="34" charset="0"/>
                  </a:rPr>
                  <a:t>. </a:t>
                </a:r>
                <a:endParaRPr lang="vi-VN" sz="1200">
                  <a:latin typeface="Calibri" panose="020F0502020204030204" pitchFamily="34" charset="0"/>
                  <a:cs typeface="Calibri" panose="020F0502020204030204" pitchFamily="34" charset="0"/>
                </a:endParaRPr>
              </a:p>
              <a:p>
                <a:endParaRPr lang="en-VN"/>
              </a:p>
            </p:txBody>
          </p:sp>
        </mc:Choice>
        <mc:Fallback xmlns="">
          <p:sp>
            <p:nvSpPr>
              <p:cNvPr id="3" name="Notes Placeholder 2"/>
              <p:cNvSpPr>
                <a:spLocks noGrp="1"/>
              </p:cNvSpPr>
              <p:nvPr>
                <p:ph type="body" idx="1"/>
              </p:nvPr>
            </p:nvSpPr>
            <p:spPr/>
            <p:txBody>
              <a:bodyPr/>
              <a:lstStyle/>
              <a:p>
                <a:r>
                  <a:rPr lang="vi-VN" sz="1200" i="1">
                    <a:effectLst/>
                    <a:latin typeface="Calibri" panose="020F0502020204030204" pitchFamily="34" charset="0"/>
                    <a:cs typeface="Calibri" panose="020F0502020204030204" pitchFamily="34" charset="0"/>
                  </a:rPr>
                  <a:t>Vector</a:t>
                </a:r>
                <a:r>
                  <a:rPr lang="vi-VN" sz="1200">
                    <a:effectLst/>
                    <a:latin typeface="Calibri" panose="020F0502020204030204" pitchFamily="34" charset="0"/>
                    <a:cs typeface="Calibri" panose="020F0502020204030204" pitchFamily="34" charset="0"/>
                  </a:rPr>
                  <a:t> đầu vào được ánh xạ sang không gian </a:t>
                </a:r>
                <a:r>
                  <a:rPr lang="vi-VN" sz="1200" i="1">
                    <a:effectLst/>
                    <a:latin typeface="Calibri" panose="020F0502020204030204" pitchFamily="34" charset="0"/>
                    <a:cs typeface="Calibri" panose="020F0502020204030204" pitchFamily="34" charset="0"/>
                  </a:rPr>
                  <a:t>Hilbert</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𝜙(𝑥)</a:t>
                </a:r>
                <a:r>
                  <a:rPr lang="vi-VN" sz="1200">
                    <a:effectLst/>
                    <a:latin typeface="Calibri" panose="020F0502020204030204" pitchFamily="34" charset="0"/>
                    <a:cs typeface="Calibri" panose="020F0502020204030204" pitchFamily="34" charset="0"/>
                  </a:rPr>
                  <a:t> bằng </a:t>
                </a:r>
                <a:r>
                  <a:rPr lang="vi-VN" sz="1200" i="1">
                    <a:effectLst/>
                    <a:latin typeface="Calibri" panose="020F0502020204030204" pitchFamily="34" charset="0"/>
                    <a:cs typeface="Calibri" panose="020F0502020204030204" pitchFamily="34" charset="0"/>
                  </a:rPr>
                  <a:t>Encoder</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𝑈</a:t>
                </a:r>
                <a:r>
                  <a:rPr lang="vi-VN" sz="1200" b="0" i="0">
                    <a:effectLst/>
                    <a:latin typeface="Cambria Math" panose="02040503050406030204" pitchFamily="18" charset="0"/>
                    <a:cs typeface="Calibri" panose="020F0502020204030204" pitchFamily="34" charset="0"/>
                  </a:rPr>
                  <a:t>_</a:t>
                </a:r>
                <a:r>
                  <a:rPr lang="vi-VN" sz="1200" i="0">
                    <a:effectLst/>
                    <a:latin typeface="Cambria Math" panose="02040503050406030204" pitchFamily="18" charset="0"/>
                    <a:cs typeface="Calibri" panose="020F0502020204030204" pitchFamily="34" charset="0"/>
                  </a:rPr>
                  <a:t>𝜙</a:t>
                </a:r>
                <a:r>
                  <a:rPr lang="vi-VN" sz="1200">
                    <a:effectLst/>
                    <a:latin typeface="Calibri" panose="020F0502020204030204" pitchFamily="34" charset="0"/>
                    <a:cs typeface="Calibri" panose="020F0502020204030204" pitchFamily="34" charset="0"/>
                  </a:rPr>
                  <a:t>. </a:t>
                </a:r>
              </a:p>
              <a:p>
                <a:r>
                  <a:rPr lang="vi-VN" sz="1200" i="1">
                    <a:effectLst/>
                    <a:latin typeface="Calibri" panose="020F0502020204030204" pitchFamily="34" charset="0"/>
                    <a:cs typeface="Calibri" panose="020F0502020204030204" pitchFamily="34" charset="0"/>
                  </a:rPr>
                  <a:t>Circuit</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𝑈(𝜽)</a:t>
                </a:r>
                <a:r>
                  <a:rPr lang="vi-VN" sz="1200">
                    <a:effectLst/>
                    <a:latin typeface="Calibri" panose="020F0502020204030204" pitchFamily="34" charset="0"/>
                    <a:cs typeface="Calibri" panose="020F0502020204030204" pitchFamily="34" charset="0"/>
                  </a:rPr>
                  <a:t> tác động và trả về </a:t>
                </a:r>
                <a:r>
                  <a:rPr lang="vi-VN" sz="1200" i="0">
                    <a:effectLst/>
                    <a:latin typeface="Cambria Math" panose="02040503050406030204" pitchFamily="18" charset="0"/>
                    <a:cs typeface="Calibri" panose="020F0502020204030204" pitchFamily="34" charset="0"/>
                  </a:rPr>
                  <a:t>𝑈(𝜽)𝑈𝜙(𝑥)</a:t>
                </a:r>
                <a:r>
                  <a:rPr lang="vi-VN" sz="1200" b="0" i="0">
                    <a:effectLst/>
                    <a:latin typeface="Cambria Math" panose="02040503050406030204" pitchFamily="18"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|0⟩</a:t>
                </a:r>
                <a:r>
                  <a:rPr lang="vi-VN" sz="1200" b="0" i="0">
                    <a:effectLst/>
                    <a:latin typeface="Cambria Math" panose="02040503050406030204" pitchFamily="18" charset="0"/>
                    <a:cs typeface="Calibri" panose="020F0502020204030204" pitchFamily="34" charset="0"/>
                  </a:rPr>
                  <a:t>^(</a:t>
                </a:r>
                <a:r>
                  <a:rPr lang="vi-VN" sz="1200" i="0">
                    <a:latin typeface="Cambria Math" panose="02040503050406030204" pitchFamily="18" charset="0"/>
                    <a:cs typeface="Calibri" panose="020F0502020204030204" pitchFamily="34" charset="0"/>
                  </a:rPr>
                  <a:t>⊗(𝑛+𝑚) </a:t>
                </a:r>
                <a:r>
                  <a:rPr lang="vi-VN" sz="1200" b="0" i="0">
                    <a:effectLst/>
                    <a:latin typeface="Cambria Math" panose="02040503050406030204" pitchFamily="18" charset="0"/>
                    <a:cs typeface="Calibri" panose="020F0502020204030204" pitchFamily="34" charset="0"/>
                  </a:rPr>
                  <a:t>)</a:t>
                </a:r>
                <a:r>
                  <a:rPr lang="vi-VN" sz="1200">
                    <a:effectLst/>
                    <a:latin typeface="Calibri" panose="020F0502020204030204" pitchFamily="34" charset="0"/>
                    <a:cs typeface="Calibri" panose="020F0502020204030204" pitchFamily="34" charset="0"/>
                  </a:rPr>
                  <a:t>. </a:t>
                </a:r>
              </a:p>
              <a:p>
                <a:r>
                  <a:rPr lang="vi-VN" sz="1200">
                    <a:effectLst/>
                    <a:latin typeface="Calibri" panose="020F0502020204030204" pitchFamily="34" charset="0"/>
                    <a:cs typeface="Calibri" panose="020F0502020204030204" pitchFamily="34" charset="0"/>
                  </a:rPr>
                  <a:t>Tập các </a:t>
                </a:r>
                <a:r>
                  <a:rPr lang="vi-VN" sz="1200" i="1">
                    <a:effectLst/>
                    <a:latin typeface="Calibri" panose="020F0502020204030204" pitchFamily="34" charset="0"/>
                    <a:cs typeface="Calibri" panose="020F0502020204030204" pitchFamily="34" charset="0"/>
                  </a:rPr>
                  <a:t>observable</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{𝑀</a:t>
                </a:r>
                <a:r>
                  <a:rPr lang="vi-VN" sz="1200" b="0" i="0">
                    <a:effectLst/>
                    <a:latin typeface="Cambria Math" panose="02040503050406030204" pitchFamily="18" charset="0"/>
                    <a:cs typeface="Calibri" panose="020F0502020204030204" pitchFamily="34" charset="0"/>
                  </a:rPr>
                  <a:t>_</a:t>
                </a:r>
                <a:r>
                  <a:rPr lang="vi-VN" sz="1200" i="0">
                    <a:effectLst/>
                    <a:latin typeface="Cambria Math" panose="02040503050406030204" pitchFamily="18" charset="0"/>
                    <a:cs typeface="Calibri" panose="020F0502020204030204" pitchFamily="34" charset="0"/>
                  </a:rPr>
                  <a:t>𝑖}</a:t>
                </a:r>
                <a:r>
                  <a:rPr lang="vi-VN" sz="1200">
                    <a:effectLst/>
                    <a:latin typeface="Calibri" panose="020F0502020204030204" pitchFamily="34" charset="0"/>
                    <a:cs typeface="Calibri" panose="020F0502020204030204" pitchFamily="34" charset="0"/>
                  </a:rPr>
                  <a:t> hỗ trợ thao tác đo, ánh xạ trạng thái lượng tử tới không gian </a:t>
                </a:r>
                <a:r>
                  <a:rPr lang="vi-VN" sz="1200" i="1">
                    <a:effectLst/>
                    <a:latin typeface="Calibri" panose="020F0502020204030204" pitchFamily="34" charset="0"/>
                    <a:cs typeface="Calibri" panose="020F0502020204030204" pitchFamily="34" charset="0"/>
                  </a:rPr>
                  <a:t>output</a:t>
                </a:r>
                <a:r>
                  <a:rPr lang="vi-VN" sz="1200">
                    <a:effectLst/>
                    <a:latin typeface="Calibri" panose="020F0502020204030204" pitchFamily="34" charset="0"/>
                    <a:cs typeface="Calibri" panose="020F0502020204030204" pitchFamily="34" charset="0"/>
                  </a:rPr>
                  <a:t> thông qua hàm </a:t>
                </a:r>
                <a:r>
                  <a:rPr lang="vi-VN" sz="1200" i="0">
                    <a:effectLst/>
                    <a:latin typeface="Cambria Math" panose="02040503050406030204" pitchFamily="18" charset="0"/>
                    <a:cs typeface="Calibri" panose="020F0502020204030204" pitchFamily="34" charset="0"/>
                  </a:rPr>
                  <a:t>𝑓</a:t>
                </a:r>
                <a:r>
                  <a:rPr lang="vi-VN" sz="1200">
                    <a:effectLst/>
                    <a:latin typeface="Calibri" panose="020F0502020204030204" pitchFamily="34" charset="0"/>
                    <a:cs typeface="Calibri" panose="020F0502020204030204" pitchFamily="34" charset="0"/>
                  </a:rPr>
                  <a:t>. </a:t>
                </a:r>
                <a:endParaRPr lang="vi-VN" sz="1200">
                  <a:latin typeface="Calibri" panose="020F0502020204030204" pitchFamily="34" charset="0"/>
                  <a:cs typeface="Calibri" panose="020F0502020204030204" pitchFamily="34" charset="0"/>
                </a:endParaRPr>
              </a:p>
              <a:p>
                <a:endParaRPr lang="en-VN"/>
              </a:p>
            </p:txBody>
          </p:sp>
        </mc:Fallback>
      </mc:AlternateContent>
      <p:sp>
        <p:nvSpPr>
          <p:cNvPr id="4" name="Slide Number Placeholder 3"/>
          <p:cNvSpPr>
            <a:spLocks noGrp="1"/>
          </p:cNvSpPr>
          <p:nvPr>
            <p:ph type="sldNum" sz="quarter" idx="5"/>
          </p:nvPr>
        </p:nvSpPr>
        <p:spPr/>
        <p:txBody>
          <a:bodyPr/>
          <a:lstStyle/>
          <a:p>
            <a:fld id="{89C9BFFF-DB5C-C647-BABC-3A750988F3DE}" type="slidenum">
              <a:rPr lang="en-VN"/>
              <a:t>49</a:t>
            </a:fld>
            <a:endParaRPr lang="en-VN"/>
          </a:p>
        </p:txBody>
      </p:sp>
    </p:spTree>
    <p:extLst>
      <p:ext uri="{BB962C8B-B14F-4D97-AF65-F5344CB8AC3E}">
        <p14:creationId xmlns:p14="http://schemas.microsoft.com/office/powerpoint/2010/main" val="1860490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VN"/>
                  <a:t>Parameterized quantum circuit : mạch lượng tử có chứa tham số</a:t>
                </a:r>
              </a:p>
              <a:p>
                <a:r>
                  <a:rPr lang="en-VN"/>
                  <a:t>parameter-shift rule : phương pháp tính đạo hàm cho tham số thứ </a:t>
                </a:r>
                <a:r>
                  <a:rPr lang="en-US"/>
                  <a:t>I</a:t>
                </a:r>
                <a:endParaRPr lang="en-VN"/>
              </a:p>
              <a:p>
                <a:r>
                  <a:rPr lang="en-VN"/>
                  <a:t>Quantum Natural Gradient: đạo hàm có nhân với ma trận G được gọi là tensor metric, ma trận G tương đương phép biến đổi cơ sở.</a:t>
                </a:r>
              </a:p>
              <a:p>
                <a:pPr marL="0" marR="0" lvl="0" indent="0" algn="l" defTabSz="914400" rtl="0" eaLnBrk="1" fontAlgn="auto" latinLnBrk="0" hangingPunct="1">
                  <a:lnSpc>
                    <a:spcPct val="100000"/>
                  </a:lnSpc>
                  <a:spcBef>
                    <a:spcPts val="0"/>
                  </a:spcBef>
                  <a:spcAft>
                    <a:spcPts val="0"/>
                  </a:spcAft>
                  <a:buClrTx/>
                  <a:buSzTx/>
                  <a:buFontTx/>
                  <a:buNone/>
                  <a:tabLst/>
                  <a:defRPr/>
                </a:pPr>
                <a:r>
                  <a:rPr lang="en-VN"/>
                  <a:t>Expectation value </a:t>
                </a:r>
                <a14:m>
                  <m:oMath xmlns:m="http://schemas.openxmlformats.org/officeDocument/2006/math">
                    <m:r>
                      <a:rPr lang="vi-VN" b="0" i="1">
                        <a:latin typeface="Cambria Math" panose="02040503050406030204" pitchFamily="18" charset="0"/>
                      </a:rPr>
                      <m:t>⟨</m:t>
                    </m:r>
                    <m:r>
                      <a:rPr lang="vi-VN" b="0" i="1">
                        <a:latin typeface="Cambria Math" panose="02040503050406030204" pitchFamily="18" charset="0"/>
                      </a:rPr>
                      <m:t>𝜓</m:t>
                    </m:r>
                    <m:d>
                      <m:dPr>
                        <m:begChr m:val="|"/>
                        <m:endChr m:val="|"/>
                        <m:ctrlPr>
                          <a:rPr lang="vi-VN" b="0" i="1">
                            <a:latin typeface="Cambria Math" panose="02040503050406030204" pitchFamily="18" charset="0"/>
                          </a:rPr>
                        </m:ctrlPr>
                      </m:dPr>
                      <m:e>
                        <m:r>
                          <m:rPr>
                            <m:sty m:val="p"/>
                          </m:rPr>
                          <a:rPr lang="vi-VN" b="0" i="1">
                            <a:latin typeface="Cambria Math" panose="02040503050406030204" pitchFamily="18" charset="0"/>
                          </a:rPr>
                          <m:t>H</m:t>
                        </m:r>
                      </m:e>
                    </m:d>
                    <m:r>
                      <a:rPr lang="vi-VN" b="0" i="1">
                        <a:latin typeface="Cambria Math" panose="02040503050406030204" pitchFamily="18" charset="0"/>
                      </a:rPr>
                      <m:t>𝜓</m:t>
                    </m:r>
                    <m:r>
                      <a:rPr lang="vi-VN" b="0" i="1">
                        <a:latin typeface="Cambria Math" panose="02040503050406030204" pitchFamily="18" charset="0"/>
                      </a:rPr>
                      <m:t>⟩</m:t>
                    </m:r>
                  </m:oMath>
                </a14:m>
                <a:r>
                  <a:rPr lang="en-VN"/>
                  <a:t>: giá trị kì vọng của một Hamiltonian, H là bài toán đang giải quyết.</a:t>
                </a:r>
              </a:p>
              <a:p>
                <a:endParaRPr lang="en-VN"/>
              </a:p>
            </p:txBody>
          </p:sp>
        </mc:Choice>
        <mc:Fallback xmlns="">
          <p:sp>
            <p:nvSpPr>
              <p:cNvPr id="3" name="Notes Placeholder 2"/>
              <p:cNvSpPr>
                <a:spLocks noGrp="1"/>
              </p:cNvSpPr>
              <p:nvPr>
                <p:ph type="body" idx="1"/>
              </p:nvPr>
            </p:nvSpPr>
            <p:spPr/>
            <p:txBody>
              <a:bodyPr/>
              <a:lstStyle/>
              <a:p>
                <a:r>
                  <a:rPr lang="en-VN"/>
                  <a:t>Parameterized quantum circuit : mạch lượng tử có chứa tham số</a:t>
                </a:r>
              </a:p>
              <a:p>
                <a:r>
                  <a:rPr lang="en-VN"/>
                  <a:t>parameter-shift rule : phương pháp tính đạo hàm cho tham số thứ </a:t>
                </a:r>
                <a:r>
                  <a:rPr lang="en-US"/>
                  <a:t>I</a:t>
                </a:r>
                <a:endParaRPr lang="en-VN"/>
              </a:p>
              <a:p>
                <a:r>
                  <a:rPr lang="en-VN"/>
                  <a:t>Quantum Natural Gradient: đạo hàm có nhân với ma trận G được gọi là tensor metric, ma trận G tương đương phép biến đổi cơ sở.</a:t>
                </a:r>
              </a:p>
              <a:p>
                <a:pPr marL="0" marR="0" lvl="0" indent="0" algn="l" defTabSz="914400" rtl="0" eaLnBrk="1" fontAlgn="auto" latinLnBrk="0" hangingPunct="1">
                  <a:lnSpc>
                    <a:spcPct val="100000"/>
                  </a:lnSpc>
                  <a:spcBef>
                    <a:spcPts val="0"/>
                  </a:spcBef>
                  <a:spcAft>
                    <a:spcPts val="0"/>
                  </a:spcAft>
                  <a:buClrTx/>
                  <a:buSzTx/>
                  <a:buFontTx/>
                  <a:buNone/>
                  <a:tabLst/>
                  <a:defRPr/>
                </a:pPr>
                <a:r>
                  <a:rPr lang="en-VN"/>
                  <a:t>Expectation value </a:t>
                </a:r>
                <a:r>
                  <a:rPr lang="vi-VN" b="0" i="0">
                    <a:latin typeface="Cambria Math" panose="02040503050406030204" pitchFamily="18" charset="0"/>
                  </a:rPr>
                  <a:t>⟨𝜓|H|𝜓⟩</a:t>
                </a:r>
                <a:r>
                  <a:rPr lang="en-VN"/>
                  <a:t>: giá trị kì vọng của một Hamiltonian, H là bài toán đang giải quyết.</a:t>
                </a:r>
              </a:p>
              <a:p>
                <a:endParaRPr lang="en-VN"/>
              </a:p>
            </p:txBody>
          </p:sp>
        </mc:Fallback>
      </mc:AlternateContent>
      <p:sp>
        <p:nvSpPr>
          <p:cNvPr id="4" name="Slide Number Placeholder 3"/>
          <p:cNvSpPr>
            <a:spLocks noGrp="1"/>
          </p:cNvSpPr>
          <p:nvPr>
            <p:ph type="sldNum" sz="quarter" idx="5"/>
          </p:nvPr>
        </p:nvSpPr>
        <p:spPr/>
        <p:txBody>
          <a:bodyPr/>
          <a:lstStyle/>
          <a:p>
            <a:fld id="{F02A4BF2-330F-0041-B456-2AF550CE6FFE}" type="slidenum">
              <a:rPr lang="en-VN"/>
              <a:t>51</a:t>
            </a:fld>
            <a:endParaRPr lang="en-VN"/>
          </a:p>
        </p:txBody>
      </p:sp>
    </p:spTree>
    <p:extLst>
      <p:ext uri="{BB962C8B-B14F-4D97-AF65-F5344CB8AC3E}">
        <p14:creationId xmlns:p14="http://schemas.microsoft.com/office/powerpoint/2010/main" val="302458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First we compute the power (W) as loss function on quantum computer, then compute the gradient, also the new parameter on model.</a:t>
            </a:r>
          </a:p>
          <a:p>
            <a:r>
              <a:rPr lang="en-VN"/>
              <a:t>Then feed it again into quantum computer and run until got the best power values.</a:t>
            </a:r>
          </a:p>
        </p:txBody>
      </p:sp>
      <p:sp>
        <p:nvSpPr>
          <p:cNvPr id="4" name="Slide Number Placeholder 3"/>
          <p:cNvSpPr>
            <a:spLocks noGrp="1"/>
          </p:cNvSpPr>
          <p:nvPr>
            <p:ph type="sldNum" sz="quarter" idx="5"/>
          </p:nvPr>
        </p:nvSpPr>
        <p:spPr/>
        <p:txBody>
          <a:bodyPr/>
          <a:lstStyle/>
          <a:p>
            <a:fld id="{D5185723-9913-4F02-B630-868413D77CE4}" type="slidenum">
              <a:rPr lang="en-US" smtClean="0"/>
              <a:t>55</a:t>
            </a:fld>
            <a:endParaRPr lang="en-US"/>
          </a:p>
        </p:txBody>
      </p:sp>
    </p:spTree>
    <p:extLst>
      <p:ext uri="{BB962C8B-B14F-4D97-AF65-F5344CB8AC3E}">
        <p14:creationId xmlns:p14="http://schemas.microsoft.com/office/powerpoint/2010/main" val="1754245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hình QNN, trong đó lớp Convolutional được thay bằng lớp Quanvolutional (Quantum convolutional), lớp này ít tham số hơn, độ phức tạp tính toán thấp hơn và extract feature tốt hơn</a:t>
            </a:r>
          </a:p>
        </p:txBody>
      </p:sp>
      <p:sp>
        <p:nvSpPr>
          <p:cNvPr id="4" name="Slide Number Placeholder 3"/>
          <p:cNvSpPr>
            <a:spLocks noGrp="1"/>
          </p:cNvSpPr>
          <p:nvPr>
            <p:ph type="sldNum" sz="quarter" idx="5"/>
          </p:nvPr>
        </p:nvSpPr>
        <p:spPr/>
        <p:txBody>
          <a:bodyPr/>
          <a:lstStyle/>
          <a:p>
            <a:fld id="{F02A4BF2-330F-0041-B456-2AF550CE6FFE}" type="slidenum">
              <a:rPr lang="en-VN"/>
              <a:t>56</a:t>
            </a:fld>
            <a:endParaRPr lang="en-VN"/>
          </a:p>
        </p:txBody>
      </p:sp>
    </p:spTree>
    <p:extLst>
      <p:ext uri="{BB962C8B-B14F-4D97-AF65-F5344CB8AC3E}">
        <p14:creationId xmlns:p14="http://schemas.microsoft.com/office/powerpoint/2010/main" val="9338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hình QNN, trong đó lớp Convolutional được thay bằng lớp Quanvolutional (Quantum convolutional), lớp này ít tham số hơn, độ phức tạp tính toán thấp hơn và extract feature tốt hơn</a:t>
            </a:r>
          </a:p>
        </p:txBody>
      </p:sp>
      <p:sp>
        <p:nvSpPr>
          <p:cNvPr id="4" name="Slide Number Placeholder 3"/>
          <p:cNvSpPr>
            <a:spLocks noGrp="1"/>
          </p:cNvSpPr>
          <p:nvPr>
            <p:ph type="sldNum" sz="quarter" idx="5"/>
          </p:nvPr>
        </p:nvSpPr>
        <p:spPr/>
        <p:txBody>
          <a:bodyPr/>
          <a:lstStyle/>
          <a:p>
            <a:fld id="{F02A4BF2-330F-0041-B456-2AF550CE6FFE}" type="slidenum">
              <a:rPr lang="en-VN"/>
              <a:t>57</a:t>
            </a:fld>
            <a:endParaRPr lang="en-VN"/>
          </a:p>
        </p:txBody>
      </p:sp>
    </p:spTree>
    <p:extLst>
      <p:ext uri="{BB962C8B-B14F-4D97-AF65-F5344CB8AC3E}">
        <p14:creationId xmlns:p14="http://schemas.microsoft.com/office/powerpoint/2010/main" val="213072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sz="1200" i="1">
                    <a:effectLst/>
                    <a:latin typeface="Calibri" panose="020F0502020204030204" pitchFamily="34" charset="0"/>
                    <a:cs typeface="Calibri" panose="020F0502020204030204" pitchFamily="34" charset="0"/>
                  </a:rPr>
                  <a:t>Vector</a:t>
                </a:r>
                <a:r>
                  <a:rPr lang="vi-VN" sz="1200">
                    <a:effectLst/>
                    <a:latin typeface="Calibri" panose="020F0502020204030204" pitchFamily="34" charset="0"/>
                    <a:cs typeface="Calibri" panose="020F0502020204030204" pitchFamily="34" charset="0"/>
                  </a:rPr>
                  <a:t> đầu vào được ánh xạ sang không gian </a:t>
                </a:r>
                <a:r>
                  <a:rPr lang="vi-VN" sz="1200" i="1">
                    <a:effectLst/>
                    <a:latin typeface="Calibri" panose="020F0502020204030204" pitchFamily="34" charset="0"/>
                    <a:cs typeface="Calibri" panose="020F0502020204030204" pitchFamily="34" charset="0"/>
                  </a:rPr>
                  <a:t>Hilbert</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𝜙</m:t>
                    </m:r>
                    <m:r>
                      <a:rPr lang="vi-VN" sz="1200" i="1">
                        <a:effectLst/>
                        <a:latin typeface="Cambria Math" panose="02040503050406030204" pitchFamily="18" charset="0"/>
                        <a:cs typeface="Calibri" panose="020F0502020204030204" pitchFamily="34" charset="0"/>
                      </a:rPr>
                      <m:t>(</m:t>
                    </m:r>
                    <m:r>
                      <a:rPr lang="vi-VN" sz="1200" i="1">
                        <a:effectLst/>
                        <a:latin typeface="Cambria Math" panose="02040503050406030204" pitchFamily="18" charset="0"/>
                        <a:cs typeface="Calibri" panose="020F0502020204030204" pitchFamily="34" charset="0"/>
                      </a:rPr>
                      <m:t>𝑥</m:t>
                    </m:r>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bằng </a:t>
                </a:r>
                <a:r>
                  <a:rPr lang="vi-VN" sz="1200" i="1">
                    <a:effectLst/>
                    <a:latin typeface="Calibri" panose="020F0502020204030204" pitchFamily="34" charset="0"/>
                    <a:cs typeface="Calibri" panose="020F0502020204030204" pitchFamily="34" charset="0"/>
                  </a:rPr>
                  <a:t>Encoder</a:t>
                </a:r>
                <a:r>
                  <a:rPr lang="vi-VN" sz="1200">
                    <a:effectLst/>
                    <a:latin typeface="Calibri" panose="020F0502020204030204" pitchFamily="34" charset="0"/>
                    <a:cs typeface="Calibri" panose="020F0502020204030204" pitchFamily="34" charset="0"/>
                  </a:rPr>
                  <a:t> </a:t>
                </a:r>
                <a14:m>
                  <m:oMath xmlns:m="http://schemas.openxmlformats.org/officeDocument/2006/math">
                    <m:sSub>
                      <m:sSubPr>
                        <m:ctrlPr>
                          <a:rPr lang="vi-VN" sz="1200" b="0" i="1">
                            <a:effectLst/>
                            <a:latin typeface="Cambria Math" panose="02040503050406030204" pitchFamily="18" charset="0"/>
                            <a:cs typeface="Calibri" panose="020F0502020204030204" pitchFamily="34" charset="0"/>
                          </a:rPr>
                        </m:ctrlPr>
                      </m:sSubPr>
                      <m:e>
                        <m:r>
                          <a:rPr lang="vi-VN" sz="1200" i="1">
                            <a:effectLst/>
                            <a:latin typeface="Cambria Math" panose="02040503050406030204" pitchFamily="18" charset="0"/>
                            <a:cs typeface="Calibri" panose="020F0502020204030204" pitchFamily="34" charset="0"/>
                          </a:rPr>
                          <m:t>𝑈</m:t>
                        </m:r>
                      </m:e>
                      <m:sub>
                        <m:r>
                          <a:rPr lang="vi-VN" sz="1200" i="1">
                            <a:effectLst/>
                            <a:latin typeface="Cambria Math" panose="02040503050406030204" pitchFamily="18" charset="0"/>
                            <a:cs typeface="Calibri" panose="020F0502020204030204" pitchFamily="34" charset="0"/>
                          </a:rPr>
                          <m:t>𝜙</m:t>
                        </m:r>
                      </m:sub>
                    </m:sSub>
                  </m:oMath>
                </a14:m>
                <a:r>
                  <a:rPr lang="vi-VN" sz="1200">
                    <a:effectLst/>
                    <a:latin typeface="Calibri" panose="020F0502020204030204" pitchFamily="34" charset="0"/>
                    <a:cs typeface="Calibri" panose="020F0502020204030204" pitchFamily="34" charset="0"/>
                  </a:rPr>
                  <a:t>. </a:t>
                </a:r>
              </a:p>
              <a:p>
                <a:r>
                  <a:rPr lang="vi-VN" sz="1200" i="1">
                    <a:effectLst/>
                    <a:latin typeface="Calibri" panose="020F0502020204030204" pitchFamily="34" charset="0"/>
                    <a:cs typeface="Calibri" panose="020F0502020204030204" pitchFamily="34" charset="0"/>
                  </a:rPr>
                  <a:t>Circuit</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𝑈</m:t>
                    </m:r>
                    <m:r>
                      <a:rPr lang="vi-VN" sz="1200" i="1">
                        <a:effectLst/>
                        <a:latin typeface="Cambria Math" panose="02040503050406030204" pitchFamily="18" charset="0"/>
                        <a:cs typeface="Calibri" panose="020F0502020204030204" pitchFamily="34" charset="0"/>
                      </a:rPr>
                      <m:t>(</m:t>
                    </m:r>
                    <m:r>
                      <a:rPr lang="vi-VN" sz="1200" i="1">
                        <a:effectLst/>
                        <a:latin typeface="Cambria Math" panose="02040503050406030204" pitchFamily="18" charset="0"/>
                        <a:cs typeface="Calibri" panose="020F0502020204030204" pitchFamily="34" charset="0"/>
                      </a:rPr>
                      <m:t>𝜽</m:t>
                    </m:r>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tác động và trả về </a:t>
                </a:r>
                <a14:m>
                  <m:oMath xmlns:m="http://schemas.openxmlformats.org/officeDocument/2006/math">
                    <m:r>
                      <a:rPr lang="vi-VN" sz="1200" i="1">
                        <a:effectLst/>
                        <a:latin typeface="Cambria Math" panose="02040503050406030204" pitchFamily="18" charset="0"/>
                        <a:cs typeface="Calibri" panose="020F0502020204030204" pitchFamily="34" charset="0"/>
                      </a:rPr>
                      <m:t>𝑈</m:t>
                    </m:r>
                    <m:d>
                      <m:dPr>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𝜽</m:t>
                        </m:r>
                      </m:e>
                    </m:d>
                    <m:r>
                      <a:rPr lang="vi-VN" sz="1200" i="1">
                        <a:effectLst/>
                        <a:latin typeface="Cambria Math" panose="02040503050406030204" pitchFamily="18" charset="0"/>
                        <a:cs typeface="Calibri" panose="020F0502020204030204" pitchFamily="34" charset="0"/>
                      </a:rPr>
                      <m:t>𝑈</m:t>
                    </m:r>
                    <m:r>
                      <a:rPr lang="vi-VN" sz="1200" i="1">
                        <a:effectLst/>
                        <a:latin typeface="Cambria Math" panose="02040503050406030204" pitchFamily="18" charset="0"/>
                        <a:cs typeface="Calibri" panose="020F0502020204030204" pitchFamily="34" charset="0"/>
                      </a:rPr>
                      <m:t>𝜙</m:t>
                    </m:r>
                    <m:d>
                      <m:dPr>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𝑥</m:t>
                        </m:r>
                      </m:e>
                    </m:d>
                    <m:sSup>
                      <m:sSupPr>
                        <m:ctrlPr>
                          <a:rPr lang="vi-VN" sz="1200" b="0" i="1">
                            <a:effectLst/>
                            <a:latin typeface="Cambria Math" panose="02040503050406030204" pitchFamily="18" charset="0"/>
                            <a:cs typeface="Calibri" panose="020F0502020204030204" pitchFamily="34" charset="0"/>
                          </a:rPr>
                        </m:ctrlPr>
                      </m:sSupPr>
                      <m:e>
                        <m:d>
                          <m:dPr>
                            <m:begChr m:val="|"/>
                            <m:endChr m:val="⟩"/>
                            <m:ctrlPr>
                              <a:rPr lang="vi-VN" sz="1200" i="1">
                                <a:effectLst/>
                                <a:latin typeface="Cambria Math" panose="02040503050406030204" pitchFamily="18" charset="0"/>
                                <a:cs typeface="Calibri" panose="020F0502020204030204" pitchFamily="34" charset="0"/>
                              </a:rPr>
                            </m:ctrlPr>
                          </m:dPr>
                          <m:e>
                            <m:r>
                              <a:rPr lang="vi-VN" sz="1200" i="1">
                                <a:effectLst/>
                                <a:latin typeface="Cambria Math" panose="02040503050406030204" pitchFamily="18" charset="0"/>
                                <a:cs typeface="Calibri" panose="020F0502020204030204" pitchFamily="34" charset="0"/>
                              </a:rPr>
                              <m:t>0</m:t>
                            </m:r>
                          </m:e>
                        </m:d>
                      </m:e>
                      <m:sup>
                        <m:r>
                          <a:rPr lang="vi-VN" sz="1200" i="1">
                            <a:latin typeface="Cambria Math" panose="02040503050406030204" pitchFamily="18" charset="0"/>
                            <a:cs typeface="Calibri" panose="020F0502020204030204" pitchFamily="34" charset="0"/>
                          </a:rPr>
                          <m:t>⊗</m:t>
                        </m:r>
                        <m:d>
                          <m:dPr>
                            <m:ctrlPr>
                              <a:rPr lang="vi-VN" sz="1200" i="1">
                                <a:latin typeface="Cambria Math" panose="02040503050406030204" pitchFamily="18" charset="0"/>
                                <a:cs typeface="Calibri" panose="020F0502020204030204" pitchFamily="34" charset="0"/>
                              </a:rPr>
                            </m:ctrlPr>
                          </m:dPr>
                          <m:e>
                            <m:r>
                              <a:rPr lang="vi-VN" sz="1200" i="1">
                                <a:latin typeface="Cambria Math" panose="02040503050406030204" pitchFamily="18" charset="0"/>
                                <a:cs typeface="Calibri" panose="020F0502020204030204" pitchFamily="34" charset="0"/>
                              </a:rPr>
                              <m:t>𝑛</m:t>
                            </m:r>
                            <m:r>
                              <a:rPr lang="vi-VN" sz="1200" i="1">
                                <a:latin typeface="Cambria Math" panose="02040503050406030204" pitchFamily="18" charset="0"/>
                                <a:cs typeface="Calibri" panose="020F0502020204030204" pitchFamily="34" charset="0"/>
                              </a:rPr>
                              <m:t>+</m:t>
                            </m:r>
                            <m:r>
                              <a:rPr lang="vi-VN" sz="1200" i="1">
                                <a:latin typeface="Cambria Math" panose="02040503050406030204" pitchFamily="18" charset="0"/>
                                <a:cs typeface="Calibri" panose="020F0502020204030204" pitchFamily="34" charset="0"/>
                              </a:rPr>
                              <m:t>𝑚</m:t>
                            </m:r>
                          </m:e>
                        </m:d>
                      </m:sup>
                    </m:sSup>
                  </m:oMath>
                </a14:m>
                <a:r>
                  <a:rPr lang="vi-VN" sz="1200">
                    <a:effectLst/>
                    <a:latin typeface="Calibri" panose="020F0502020204030204" pitchFamily="34" charset="0"/>
                    <a:cs typeface="Calibri" panose="020F0502020204030204" pitchFamily="34" charset="0"/>
                  </a:rPr>
                  <a:t>. </a:t>
                </a:r>
              </a:p>
              <a:p>
                <a:r>
                  <a:rPr lang="vi-VN" sz="1200">
                    <a:effectLst/>
                    <a:latin typeface="Calibri" panose="020F0502020204030204" pitchFamily="34" charset="0"/>
                    <a:cs typeface="Calibri" panose="020F0502020204030204" pitchFamily="34" charset="0"/>
                  </a:rPr>
                  <a:t>Tập các </a:t>
                </a:r>
                <a:r>
                  <a:rPr lang="vi-VN" sz="1200" i="1">
                    <a:effectLst/>
                    <a:latin typeface="Calibri" panose="020F0502020204030204" pitchFamily="34" charset="0"/>
                    <a:cs typeface="Calibri" panose="020F0502020204030204" pitchFamily="34" charset="0"/>
                  </a:rPr>
                  <a:t>observable</a:t>
                </a:r>
                <a:r>
                  <a:rPr lang="vi-VN" sz="1200">
                    <a:effectLst/>
                    <a:latin typeface="Calibri" panose="020F0502020204030204" pitchFamily="34" charset="0"/>
                    <a:cs typeface="Calibri" panose="020F0502020204030204" pitchFamily="34" charset="0"/>
                  </a:rPr>
                  <a:t> </a:t>
                </a:r>
                <a14:m>
                  <m:oMath xmlns:m="http://schemas.openxmlformats.org/officeDocument/2006/math">
                    <m:r>
                      <a:rPr lang="vi-VN" sz="1200" i="1">
                        <a:effectLst/>
                        <a:latin typeface="Cambria Math" panose="02040503050406030204" pitchFamily="18" charset="0"/>
                        <a:cs typeface="Calibri" panose="020F0502020204030204" pitchFamily="34" charset="0"/>
                      </a:rPr>
                      <m:t>{</m:t>
                    </m:r>
                    <m:sSub>
                      <m:sSubPr>
                        <m:ctrlPr>
                          <a:rPr lang="vi-VN" sz="1200" b="0" i="1">
                            <a:effectLst/>
                            <a:latin typeface="Cambria Math" panose="02040503050406030204" pitchFamily="18" charset="0"/>
                            <a:cs typeface="Calibri" panose="020F0502020204030204" pitchFamily="34" charset="0"/>
                          </a:rPr>
                        </m:ctrlPr>
                      </m:sSubPr>
                      <m:e>
                        <m:r>
                          <a:rPr lang="vi-VN" sz="1200" i="1">
                            <a:effectLst/>
                            <a:latin typeface="Cambria Math" panose="02040503050406030204" pitchFamily="18" charset="0"/>
                            <a:cs typeface="Calibri" panose="020F0502020204030204" pitchFamily="34" charset="0"/>
                          </a:rPr>
                          <m:t>𝑀</m:t>
                        </m:r>
                      </m:e>
                      <m:sub>
                        <m:r>
                          <a:rPr lang="vi-VN" sz="1200" i="1">
                            <a:effectLst/>
                            <a:latin typeface="Cambria Math" panose="02040503050406030204" pitchFamily="18" charset="0"/>
                            <a:cs typeface="Calibri" panose="020F0502020204030204" pitchFamily="34" charset="0"/>
                          </a:rPr>
                          <m:t>𝑖</m:t>
                        </m:r>
                      </m:sub>
                    </m:sSub>
                    <m:r>
                      <a:rPr lang="vi-VN" sz="1200" i="1">
                        <a:effectLst/>
                        <a:latin typeface="Cambria Math" panose="02040503050406030204" pitchFamily="18" charset="0"/>
                        <a:cs typeface="Calibri" panose="020F0502020204030204" pitchFamily="34" charset="0"/>
                      </a:rPr>
                      <m:t>}</m:t>
                    </m:r>
                  </m:oMath>
                </a14:m>
                <a:r>
                  <a:rPr lang="vi-VN" sz="1200">
                    <a:effectLst/>
                    <a:latin typeface="Calibri" panose="020F0502020204030204" pitchFamily="34" charset="0"/>
                    <a:cs typeface="Calibri" panose="020F0502020204030204" pitchFamily="34" charset="0"/>
                  </a:rPr>
                  <a:t> hỗ trợ thao tác đo, ánh xạ trạng thái lượng tử tới không gian </a:t>
                </a:r>
                <a:r>
                  <a:rPr lang="vi-VN" sz="1200" i="1">
                    <a:effectLst/>
                    <a:latin typeface="Calibri" panose="020F0502020204030204" pitchFamily="34" charset="0"/>
                    <a:cs typeface="Calibri" panose="020F0502020204030204" pitchFamily="34" charset="0"/>
                  </a:rPr>
                  <a:t>output</a:t>
                </a:r>
                <a:r>
                  <a:rPr lang="vi-VN" sz="1200">
                    <a:effectLst/>
                    <a:latin typeface="Calibri" panose="020F0502020204030204" pitchFamily="34" charset="0"/>
                    <a:cs typeface="Calibri" panose="020F0502020204030204" pitchFamily="34" charset="0"/>
                  </a:rPr>
                  <a:t> thông qua hàm </a:t>
                </a:r>
                <a14:m>
                  <m:oMath xmlns:m="http://schemas.openxmlformats.org/officeDocument/2006/math">
                    <m:r>
                      <a:rPr lang="vi-VN" sz="1200" i="1">
                        <a:effectLst/>
                        <a:latin typeface="Cambria Math" panose="02040503050406030204" pitchFamily="18" charset="0"/>
                        <a:cs typeface="Calibri" panose="020F0502020204030204" pitchFamily="34" charset="0"/>
                      </a:rPr>
                      <m:t>𝑓</m:t>
                    </m:r>
                  </m:oMath>
                </a14:m>
                <a:r>
                  <a:rPr lang="vi-VN" sz="1200">
                    <a:effectLst/>
                    <a:latin typeface="Calibri" panose="020F0502020204030204" pitchFamily="34" charset="0"/>
                    <a:cs typeface="Calibri" panose="020F0502020204030204" pitchFamily="34" charset="0"/>
                  </a:rPr>
                  <a:t>. </a:t>
                </a:r>
                <a:endParaRPr lang="vi-VN" sz="1200">
                  <a:latin typeface="Calibri" panose="020F0502020204030204" pitchFamily="34" charset="0"/>
                  <a:cs typeface="Calibri" panose="020F0502020204030204" pitchFamily="34" charset="0"/>
                </a:endParaRPr>
              </a:p>
              <a:p>
                <a:endParaRPr lang="en-VN"/>
              </a:p>
            </p:txBody>
          </p:sp>
        </mc:Choice>
        <mc:Fallback xmlns="">
          <p:sp>
            <p:nvSpPr>
              <p:cNvPr id="3" name="Notes Placeholder 2"/>
              <p:cNvSpPr>
                <a:spLocks noGrp="1"/>
              </p:cNvSpPr>
              <p:nvPr>
                <p:ph type="body" idx="1"/>
              </p:nvPr>
            </p:nvSpPr>
            <p:spPr/>
            <p:txBody>
              <a:bodyPr/>
              <a:lstStyle/>
              <a:p>
                <a:r>
                  <a:rPr lang="vi-VN" sz="1200" i="1">
                    <a:effectLst/>
                    <a:latin typeface="Calibri" panose="020F0502020204030204" pitchFamily="34" charset="0"/>
                    <a:cs typeface="Calibri" panose="020F0502020204030204" pitchFamily="34" charset="0"/>
                  </a:rPr>
                  <a:t>Vector</a:t>
                </a:r>
                <a:r>
                  <a:rPr lang="vi-VN" sz="1200">
                    <a:effectLst/>
                    <a:latin typeface="Calibri" panose="020F0502020204030204" pitchFamily="34" charset="0"/>
                    <a:cs typeface="Calibri" panose="020F0502020204030204" pitchFamily="34" charset="0"/>
                  </a:rPr>
                  <a:t> đầu vào được ánh xạ sang không gian </a:t>
                </a:r>
                <a:r>
                  <a:rPr lang="vi-VN" sz="1200" i="1">
                    <a:effectLst/>
                    <a:latin typeface="Calibri" panose="020F0502020204030204" pitchFamily="34" charset="0"/>
                    <a:cs typeface="Calibri" panose="020F0502020204030204" pitchFamily="34" charset="0"/>
                  </a:rPr>
                  <a:t>Hilbert</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𝜙(𝑥)</a:t>
                </a:r>
                <a:r>
                  <a:rPr lang="vi-VN" sz="1200">
                    <a:effectLst/>
                    <a:latin typeface="Calibri" panose="020F0502020204030204" pitchFamily="34" charset="0"/>
                    <a:cs typeface="Calibri" panose="020F0502020204030204" pitchFamily="34" charset="0"/>
                  </a:rPr>
                  <a:t> bằng </a:t>
                </a:r>
                <a:r>
                  <a:rPr lang="vi-VN" sz="1200" i="1">
                    <a:effectLst/>
                    <a:latin typeface="Calibri" panose="020F0502020204030204" pitchFamily="34" charset="0"/>
                    <a:cs typeface="Calibri" panose="020F0502020204030204" pitchFamily="34" charset="0"/>
                  </a:rPr>
                  <a:t>Encoder</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𝑈</a:t>
                </a:r>
                <a:r>
                  <a:rPr lang="vi-VN" sz="1200" b="0" i="0">
                    <a:effectLst/>
                    <a:latin typeface="Cambria Math" panose="02040503050406030204" pitchFamily="18" charset="0"/>
                    <a:cs typeface="Calibri" panose="020F0502020204030204" pitchFamily="34" charset="0"/>
                  </a:rPr>
                  <a:t>_</a:t>
                </a:r>
                <a:r>
                  <a:rPr lang="vi-VN" sz="1200" i="0">
                    <a:effectLst/>
                    <a:latin typeface="Cambria Math" panose="02040503050406030204" pitchFamily="18" charset="0"/>
                    <a:cs typeface="Calibri" panose="020F0502020204030204" pitchFamily="34" charset="0"/>
                  </a:rPr>
                  <a:t>𝜙</a:t>
                </a:r>
                <a:r>
                  <a:rPr lang="vi-VN" sz="1200">
                    <a:effectLst/>
                    <a:latin typeface="Calibri" panose="020F0502020204030204" pitchFamily="34" charset="0"/>
                    <a:cs typeface="Calibri" panose="020F0502020204030204" pitchFamily="34" charset="0"/>
                  </a:rPr>
                  <a:t>. </a:t>
                </a:r>
              </a:p>
              <a:p>
                <a:r>
                  <a:rPr lang="vi-VN" sz="1200" i="1">
                    <a:effectLst/>
                    <a:latin typeface="Calibri" panose="020F0502020204030204" pitchFamily="34" charset="0"/>
                    <a:cs typeface="Calibri" panose="020F0502020204030204" pitchFamily="34" charset="0"/>
                  </a:rPr>
                  <a:t>Circuit</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𝑈(𝜽)</a:t>
                </a:r>
                <a:r>
                  <a:rPr lang="vi-VN" sz="1200">
                    <a:effectLst/>
                    <a:latin typeface="Calibri" panose="020F0502020204030204" pitchFamily="34" charset="0"/>
                    <a:cs typeface="Calibri" panose="020F0502020204030204" pitchFamily="34" charset="0"/>
                  </a:rPr>
                  <a:t> tác động và trả về </a:t>
                </a:r>
                <a:r>
                  <a:rPr lang="vi-VN" sz="1200" i="0">
                    <a:effectLst/>
                    <a:latin typeface="Cambria Math" panose="02040503050406030204" pitchFamily="18" charset="0"/>
                    <a:cs typeface="Calibri" panose="020F0502020204030204" pitchFamily="34" charset="0"/>
                  </a:rPr>
                  <a:t>𝑈(𝜽)𝑈𝜙(𝑥)</a:t>
                </a:r>
                <a:r>
                  <a:rPr lang="vi-VN" sz="1200" b="0" i="0">
                    <a:effectLst/>
                    <a:latin typeface="Cambria Math" panose="02040503050406030204" pitchFamily="18"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|0⟩</a:t>
                </a:r>
                <a:r>
                  <a:rPr lang="vi-VN" sz="1200" b="0" i="0">
                    <a:effectLst/>
                    <a:latin typeface="Cambria Math" panose="02040503050406030204" pitchFamily="18" charset="0"/>
                    <a:cs typeface="Calibri" panose="020F0502020204030204" pitchFamily="34" charset="0"/>
                  </a:rPr>
                  <a:t>^(</a:t>
                </a:r>
                <a:r>
                  <a:rPr lang="vi-VN" sz="1200" i="0">
                    <a:latin typeface="Cambria Math" panose="02040503050406030204" pitchFamily="18" charset="0"/>
                    <a:cs typeface="Calibri" panose="020F0502020204030204" pitchFamily="34" charset="0"/>
                  </a:rPr>
                  <a:t>⊗(𝑛+𝑚) </a:t>
                </a:r>
                <a:r>
                  <a:rPr lang="vi-VN" sz="1200" b="0" i="0">
                    <a:effectLst/>
                    <a:latin typeface="Cambria Math" panose="02040503050406030204" pitchFamily="18" charset="0"/>
                    <a:cs typeface="Calibri" panose="020F0502020204030204" pitchFamily="34" charset="0"/>
                  </a:rPr>
                  <a:t>)</a:t>
                </a:r>
                <a:r>
                  <a:rPr lang="vi-VN" sz="1200">
                    <a:effectLst/>
                    <a:latin typeface="Calibri" panose="020F0502020204030204" pitchFamily="34" charset="0"/>
                    <a:cs typeface="Calibri" panose="020F0502020204030204" pitchFamily="34" charset="0"/>
                  </a:rPr>
                  <a:t>. </a:t>
                </a:r>
              </a:p>
              <a:p>
                <a:r>
                  <a:rPr lang="vi-VN" sz="1200">
                    <a:effectLst/>
                    <a:latin typeface="Calibri" panose="020F0502020204030204" pitchFamily="34" charset="0"/>
                    <a:cs typeface="Calibri" panose="020F0502020204030204" pitchFamily="34" charset="0"/>
                  </a:rPr>
                  <a:t>Tập các </a:t>
                </a:r>
                <a:r>
                  <a:rPr lang="vi-VN" sz="1200" i="1">
                    <a:effectLst/>
                    <a:latin typeface="Calibri" panose="020F0502020204030204" pitchFamily="34" charset="0"/>
                    <a:cs typeface="Calibri" panose="020F0502020204030204" pitchFamily="34" charset="0"/>
                  </a:rPr>
                  <a:t>observable</a:t>
                </a:r>
                <a:r>
                  <a:rPr lang="vi-VN" sz="1200">
                    <a:effectLst/>
                    <a:latin typeface="Calibri" panose="020F0502020204030204" pitchFamily="34" charset="0"/>
                    <a:cs typeface="Calibri" panose="020F0502020204030204" pitchFamily="34" charset="0"/>
                  </a:rPr>
                  <a:t> </a:t>
                </a:r>
                <a:r>
                  <a:rPr lang="vi-VN" sz="1200" i="0">
                    <a:effectLst/>
                    <a:latin typeface="Cambria Math" panose="02040503050406030204" pitchFamily="18" charset="0"/>
                    <a:cs typeface="Calibri" panose="020F0502020204030204" pitchFamily="34" charset="0"/>
                  </a:rPr>
                  <a:t>{𝑀</a:t>
                </a:r>
                <a:r>
                  <a:rPr lang="vi-VN" sz="1200" b="0" i="0">
                    <a:effectLst/>
                    <a:latin typeface="Cambria Math" panose="02040503050406030204" pitchFamily="18" charset="0"/>
                    <a:cs typeface="Calibri" panose="020F0502020204030204" pitchFamily="34" charset="0"/>
                  </a:rPr>
                  <a:t>_</a:t>
                </a:r>
                <a:r>
                  <a:rPr lang="vi-VN" sz="1200" i="0">
                    <a:effectLst/>
                    <a:latin typeface="Cambria Math" panose="02040503050406030204" pitchFamily="18" charset="0"/>
                    <a:cs typeface="Calibri" panose="020F0502020204030204" pitchFamily="34" charset="0"/>
                  </a:rPr>
                  <a:t>𝑖}</a:t>
                </a:r>
                <a:r>
                  <a:rPr lang="vi-VN" sz="1200">
                    <a:effectLst/>
                    <a:latin typeface="Calibri" panose="020F0502020204030204" pitchFamily="34" charset="0"/>
                    <a:cs typeface="Calibri" panose="020F0502020204030204" pitchFamily="34" charset="0"/>
                  </a:rPr>
                  <a:t> hỗ trợ thao tác đo, ánh xạ trạng thái lượng tử tới không gian </a:t>
                </a:r>
                <a:r>
                  <a:rPr lang="vi-VN" sz="1200" i="1">
                    <a:effectLst/>
                    <a:latin typeface="Calibri" panose="020F0502020204030204" pitchFamily="34" charset="0"/>
                    <a:cs typeface="Calibri" panose="020F0502020204030204" pitchFamily="34" charset="0"/>
                  </a:rPr>
                  <a:t>output</a:t>
                </a:r>
                <a:r>
                  <a:rPr lang="vi-VN" sz="1200">
                    <a:effectLst/>
                    <a:latin typeface="Calibri" panose="020F0502020204030204" pitchFamily="34" charset="0"/>
                    <a:cs typeface="Calibri" panose="020F0502020204030204" pitchFamily="34" charset="0"/>
                  </a:rPr>
                  <a:t> thông qua hàm </a:t>
                </a:r>
                <a:r>
                  <a:rPr lang="vi-VN" sz="1200" i="0">
                    <a:effectLst/>
                    <a:latin typeface="Cambria Math" panose="02040503050406030204" pitchFamily="18" charset="0"/>
                    <a:cs typeface="Calibri" panose="020F0502020204030204" pitchFamily="34" charset="0"/>
                  </a:rPr>
                  <a:t>𝑓</a:t>
                </a:r>
                <a:r>
                  <a:rPr lang="vi-VN" sz="1200">
                    <a:effectLst/>
                    <a:latin typeface="Calibri" panose="020F0502020204030204" pitchFamily="34" charset="0"/>
                    <a:cs typeface="Calibri" panose="020F0502020204030204" pitchFamily="34" charset="0"/>
                  </a:rPr>
                  <a:t>. </a:t>
                </a:r>
                <a:endParaRPr lang="vi-VN" sz="1200">
                  <a:latin typeface="Calibri" panose="020F0502020204030204" pitchFamily="34" charset="0"/>
                  <a:cs typeface="Calibri" panose="020F0502020204030204" pitchFamily="34" charset="0"/>
                </a:endParaRPr>
              </a:p>
              <a:p>
                <a:endParaRPr lang="en-VN"/>
              </a:p>
            </p:txBody>
          </p:sp>
        </mc:Fallback>
      </mc:AlternateContent>
      <p:sp>
        <p:nvSpPr>
          <p:cNvPr id="4" name="Slide Number Placeholder 3"/>
          <p:cNvSpPr>
            <a:spLocks noGrp="1"/>
          </p:cNvSpPr>
          <p:nvPr>
            <p:ph type="sldNum" sz="quarter" idx="5"/>
          </p:nvPr>
        </p:nvSpPr>
        <p:spPr/>
        <p:txBody>
          <a:bodyPr/>
          <a:lstStyle/>
          <a:p>
            <a:fld id="{89C9BFFF-DB5C-C647-BABC-3A750988F3DE}" type="slidenum">
              <a:rPr lang="en-VN"/>
              <a:t>4</a:t>
            </a:fld>
            <a:endParaRPr lang="en-VN"/>
          </a:p>
        </p:txBody>
      </p:sp>
    </p:spTree>
    <p:extLst>
      <p:ext uri="{BB962C8B-B14F-4D97-AF65-F5344CB8AC3E}">
        <p14:creationId xmlns:p14="http://schemas.microsoft.com/office/powerpoint/2010/main" val="1361461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hình QNN, trong đó lớp Convolutional được thay bằng lớp Quanvolutional (Quantum convolutional), lớp này ít tham số hơn, độ phức tạp tính toán thấp hơn và extract feature tốt hơn</a:t>
            </a:r>
          </a:p>
        </p:txBody>
      </p:sp>
      <p:sp>
        <p:nvSpPr>
          <p:cNvPr id="4" name="Slide Number Placeholder 3"/>
          <p:cNvSpPr>
            <a:spLocks noGrp="1"/>
          </p:cNvSpPr>
          <p:nvPr>
            <p:ph type="sldNum" sz="quarter" idx="5"/>
          </p:nvPr>
        </p:nvSpPr>
        <p:spPr/>
        <p:txBody>
          <a:bodyPr/>
          <a:lstStyle/>
          <a:p>
            <a:fld id="{F02A4BF2-330F-0041-B456-2AF550CE6FFE}" type="slidenum">
              <a:rPr lang="en-VN"/>
              <a:t>58</a:t>
            </a:fld>
            <a:endParaRPr lang="en-VN"/>
          </a:p>
        </p:txBody>
      </p:sp>
    </p:spTree>
    <p:extLst>
      <p:ext uri="{BB962C8B-B14F-4D97-AF65-F5344CB8AC3E}">
        <p14:creationId xmlns:p14="http://schemas.microsoft.com/office/powerpoint/2010/main" val="2390829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Compression is the wide technique that use for multiple media application. With the increasing demand for storing im- ages, traditional image compression methods face challenges in balancing the compressed size and image quality. However, the hybrid quantum-classical model can recover this weakness by using the advantage of qubits. In this study, we upgrade a quantum image compression algorithm within parameterized quantum circuits. Our approach encodes image data as unitary operator parameters and applies the quantum compilation algorithm to emulate the encryption process. By utilizing first-order Taylor expansion, we significantly reduce both the computational cost and loss, better than the previous version. Experi- mental results on benchmark images, including Lenna and Cameraman, show that our method achieves up to 86% reduction in the number of iterations while maintaining a lower compression loss, better for high-resolution images. The results confirm that the proposed algorithm provides an efficient and scalable image compression mechanism, making it a promising candidate for future image processing applications.</a:t>
            </a:r>
          </a:p>
        </p:txBody>
      </p:sp>
      <p:sp>
        <p:nvSpPr>
          <p:cNvPr id="4" name="Slide Number Placeholder 3"/>
          <p:cNvSpPr>
            <a:spLocks noGrp="1"/>
          </p:cNvSpPr>
          <p:nvPr>
            <p:ph type="sldNum" sz="quarter" idx="5"/>
          </p:nvPr>
        </p:nvSpPr>
        <p:spPr/>
        <p:txBody>
          <a:bodyPr/>
          <a:lstStyle/>
          <a:p>
            <a:fld id="{E38DE327-A019-4F6D-8761-CEFA99679714}" type="slidenum">
              <a:rPr lang="en-US" smtClean="0"/>
              <a:t>63</a:t>
            </a:fld>
            <a:endParaRPr lang="en-US"/>
          </a:p>
        </p:txBody>
      </p:sp>
    </p:spTree>
    <p:extLst>
      <p:ext uri="{BB962C8B-B14F-4D97-AF65-F5344CB8AC3E}">
        <p14:creationId xmlns:p14="http://schemas.microsoft.com/office/powerpoint/2010/main" val="1411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separated blocks, then each block can be vectorize, normalize (such as its norm = 1) into a normalized vector (quantum state)</a:t>
            </a:r>
          </a:p>
          <a:p>
            <a:r>
              <a:rPr lang="en-US" dirty="0"/>
              <a:t>A quantum state then can be prepared by some quantum state preparation algorithm. A n qubit circuit can encode 2^n – dim quantum state.</a:t>
            </a:r>
          </a:p>
          <a:p>
            <a:r>
              <a:rPr lang="en-US" dirty="0"/>
              <a:t>So the compressed image here will be the parameter in the quantum circuit, because the #qubit is logarithm scale based on image size, the size of compressed image also increase logarithmically.</a:t>
            </a:r>
          </a:p>
        </p:txBody>
      </p:sp>
      <p:sp>
        <p:nvSpPr>
          <p:cNvPr id="4" name="Slide Number Placeholder 3"/>
          <p:cNvSpPr>
            <a:spLocks noGrp="1"/>
          </p:cNvSpPr>
          <p:nvPr>
            <p:ph type="sldNum" sz="quarter" idx="5"/>
          </p:nvPr>
        </p:nvSpPr>
        <p:spPr/>
        <p:txBody>
          <a:bodyPr/>
          <a:lstStyle/>
          <a:p>
            <a:fld id="{E38DE327-A019-4F6D-8761-CEFA99679714}" type="slidenum">
              <a:rPr lang="en-US" smtClean="0"/>
              <a:t>64</a:t>
            </a:fld>
            <a:endParaRPr lang="en-US"/>
          </a:p>
        </p:txBody>
      </p:sp>
    </p:spTree>
    <p:extLst>
      <p:ext uri="{BB962C8B-B14F-4D97-AF65-F5344CB8AC3E}">
        <p14:creationId xmlns:p14="http://schemas.microsoft.com/office/powerpoint/2010/main" val="2649143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Encoder: chuẩn hoá trước khi đưa vào mạch vì trạng thái lượng tử tuân theo born rule.</a:t>
            </a:r>
          </a:p>
          <a:p>
            <a:r>
              <a:rPr lang="en-VN"/>
              <a:t>Operator: ko biết rõ nên sắp xếp các cổng trong mạch ntn nên thường xuyên sử dụng các mạch có cấu trúc dạng graph.</a:t>
            </a:r>
          </a:p>
          <a:p>
            <a:r>
              <a:rPr lang="en-VN"/>
              <a:t>Measure: thường chỉ lấy được p_0000, nếu muốn lấy tất cả các p thì phải sử dụng quantum tomography</a:t>
            </a:r>
          </a:p>
        </p:txBody>
      </p:sp>
      <p:sp>
        <p:nvSpPr>
          <p:cNvPr id="4" name="Slide Number Placeholder 3"/>
          <p:cNvSpPr>
            <a:spLocks noGrp="1"/>
          </p:cNvSpPr>
          <p:nvPr>
            <p:ph type="sldNum" sz="quarter" idx="5"/>
          </p:nvPr>
        </p:nvSpPr>
        <p:spPr/>
        <p:txBody>
          <a:bodyPr/>
          <a:lstStyle/>
          <a:p>
            <a:fld id="{F02A4BF2-330F-0041-B456-2AF550CE6FFE}" type="slidenum">
              <a:rPr lang="en-VN"/>
              <a:t>65</a:t>
            </a:fld>
            <a:endParaRPr lang="en-VN"/>
          </a:p>
        </p:txBody>
      </p:sp>
    </p:spTree>
    <p:extLst>
      <p:ext uri="{BB962C8B-B14F-4D97-AF65-F5344CB8AC3E}">
        <p14:creationId xmlns:p14="http://schemas.microsoft.com/office/powerpoint/2010/main" val="3705600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Encoder: chuẩn hoá trước khi đưa vào mạch vì trạng thái lượng tử tuân theo born rule.</a:t>
            </a:r>
          </a:p>
          <a:p>
            <a:r>
              <a:rPr lang="en-VN"/>
              <a:t>Operator: ko biết rõ nên sắp xếp các cổng trong mạch ntn nên thường xuyên sử dụng các mạch có cấu trúc dạng graph.</a:t>
            </a:r>
          </a:p>
          <a:p>
            <a:r>
              <a:rPr lang="en-VN"/>
              <a:t>Measure: thường chỉ lấy được p_0000, nếu muốn lấy tất cả các p thì phải sử dụng quantum tomography</a:t>
            </a:r>
          </a:p>
        </p:txBody>
      </p:sp>
      <p:sp>
        <p:nvSpPr>
          <p:cNvPr id="4" name="Slide Number Placeholder 3"/>
          <p:cNvSpPr>
            <a:spLocks noGrp="1"/>
          </p:cNvSpPr>
          <p:nvPr>
            <p:ph type="sldNum" sz="quarter" idx="5"/>
          </p:nvPr>
        </p:nvSpPr>
        <p:spPr/>
        <p:txBody>
          <a:bodyPr/>
          <a:lstStyle/>
          <a:p>
            <a:fld id="{F02A4BF2-330F-0041-B456-2AF550CE6FFE}" type="slidenum">
              <a:rPr lang="en-VN"/>
              <a:t>66</a:t>
            </a:fld>
            <a:endParaRPr lang="en-VN"/>
          </a:p>
        </p:txBody>
      </p:sp>
    </p:spTree>
    <p:extLst>
      <p:ext uri="{BB962C8B-B14F-4D97-AF65-F5344CB8AC3E}">
        <p14:creationId xmlns:p14="http://schemas.microsoft.com/office/powerpoint/2010/main" val="3788733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gate and operator presented in the last slide can be viewed as vector and matrix in the state-vector approach.</a:t>
            </a:r>
          </a:p>
          <a:p>
            <a:endParaRPr lang="en-US" dirty="0"/>
          </a:p>
          <a:p>
            <a:r>
              <a:rPr lang="en-US" dirty="0"/>
              <a:t>A state is simply a normalized vector which has dimensional two exponential of n where n is the number of qubits.</a:t>
            </a:r>
          </a:p>
          <a:p>
            <a:r>
              <a:rPr lang="en-US" dirty="0"/>
              <a:t>Because the length of state is only 1, so each element on state always has the norm less or equal 1.</a:t>
            </a:r>
          </a:p>
          <a:p>
            <a:endParaRPr lang="en-US" dirty="0"/>
          </a:p>
          <a:p>
            <a:r>
              <a:rPr lang="en-US" dirty="0"/>
              <a:t>The gate and operator is actually the matrix which has the element is the complex number.</a:t>
            </a:r>
          </a:p>
          <a:p>
            <a:r>
              <a:rPr lang="en-US" dirty="0"/>
              <a:t>A operator can be reconstructed by tensor multiplication between gates.</a:t>
            </a:r>
          </a:p>
          <a:p>
            <a:endParaRPr lang="en-US" dirty="0"/>
          </a:p>
          <a:p>
            <a:r>
              <a:rPr lang="en-US" dirty="0"/>
              <a:t>And when a operator acts on a state as Eq 1.2, it is equivalent to a matrix-vector multiplication.</a:t>
            </a:r>
          </a:p>
          <a:p>
            <a:r>
              <a:rPr lang="en-US" dirty="0"/>
              <a:t>But note that the dimensional of both state and operator increase exponentially based on the number of qubits.</a:t>
            </a:r>
          </a:p>
          <a:p>
            <a:r>
              <a:rPr lang="en-US" dirty="0"/>
              <a:t>Computing this term is a hard problem.</a:t>
            </a:r>
          </a:p>
        </p:txBody>
      </p:sp>
      <p:sp>
        <p:nvSpPr>
          <p:cNvPr id="4" name="Slide Number Placeholder 3"/>
          <p:cNvSpPr>
            <a:spLocks noGrp="1"/>
          </p:cNvSpPr>
          <p:nvPr>
            <p:ph type="sldNum" sz="quarter" idx="5"/>
          </p:nvPr>
        </p:nvSpPr>
        <p:spPr/>
        <p:txBody>
          <a:bodyPr/>
          <a:lstStyle/>
          <a:p>
            <a:fld id="{D5185723-9913-4F02-B630-868413D77CE4}" type="slidenum">
              <a:rPr lang="en-US" smtClean="0"/>
              <a:t>68</a:t>
            </a:fld>
            <a:endParaRPr lang="en-US"/>
          </a:p>
        </p:txBody>
      </p:sp>
    </p:spTree>
    <p:extLst>
      <p:ext uri="{BB962C8B-B14F-4D97-AF65-F5344CB8AC3E}">
        <p14:creationId xmlns:p14="http://schemas.microsoft.com/office/powerpoint/2010/main" val="4002790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We can easily see that applying a operator on a n-qubit state has the complexity 2^2n because of the matrix-vector multiplcation.</a:t>
            </a:r>
          </a:p>
          <a:p>
            <a:r>
              <a:rPr lang="en-VN"/>
              <a:t> Instead of that, we design an algorithm that only traverse on the state vector, the action will be design by quantum gate and the ooerator will not be constructed.</a:t>
            </a:r>
          </a:p>
          <a:p>
            <a:r>
              <a:rPr lang="en-VN"/>
              <a:t>That help reduce both time and space complexity from 2^2n to 2^n.</a:t>
            </a:r>
          </a:p>
        </p:txBody>
      </p:sp>
      <p:sp>
        <p:nvSpPr>
          <p:cNvPr id="4" name="Slide Number Placeholder 3"/>
          <p:cNvSpPr>
            <a:spLocks noGrp="1"/>
          </p:cNvSpPr>
          <p:nvPr>
            <p:ph type="sldNum" sz="quarter" idx="5"/>
          </p:nvPr>
        </p:nvSpPr>
        <p:spPr/>
        <p:txBody>
          <a:bodyPr/>
          <a:lstStyle/>
          <a:p>
            <a:fld id="{D5185723-9913-4F02-B630-868413D77CE4}" type="slidenum">
              <a:rPr lang="en-US" smtClean="0"/>
              <a:t>69</a:t>
            </a:fld>
            <a:endParaRPr lang="en-US"/>
          </a:p>
        </p:txBody>
      </p:sp>
    </p:spTree>
    <p:extLst>
      <p:ext uri="{BB962C8B-B14F-4D97-AF65-F5344CB8AC3E}">
        <p14:creationId xmlns:p14="http://schemas.microsoft.com/office/powerpoint/2010/main" val="252974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We come to the next approach, stabilizer formalism.</a:t>
            </a:r>
          </a:p>
          <a:p>
            <a:r>
              <a:rPr lang="en-VN"/>
              <a:t>Instead of reprenseting quantum system by state-vector, we can repres</a:t>
            </a:r>
            <a:r>
              <a:rPr lang="en-US"/>
              <a:t>e</a:t>
            </a:r>
            <a:r>
              <a:rPr lang="en-VN"/>
              <a:t>nt it as stabilizer generator. The stabilizer generator is the sum of Pauli strings and The number of generator will be equal to the number of qubits, the leng</a:t>
            </a:r>
            <a:r>
              <a:rPr lang="en-US"/>
              <a:t>th</a:t>
            </a:r>
            <a:r>
              <a:rPr lang="en-VN"/>
              <a:t> of each generator depend on the complexity of circuit.</a:t>
            </a:r>
          </a:p>
          <a:p>
            <a:endParaRPr lang="en-VN"/>
          </a:p>
          <a:p>
            <a:r>
              <a:rPr lang="en-VN"/>
              <a:t>Applying operator or gate on stabilizer generators will transform the pauli terms.</a:t>
            </a:r>
          </a:p>
        </p:txBody>
      </p:sp>
      <p:sp>
        <p:nvSpPr>
          <p:cNvPr id="4" name="Slide Number Placeholder 3"/>
          <p:cNvSpPr>
            <a:spLocks noGrp="1"/>
          </p:cNvSpPr>
          <p:nvPr>
            <p:ph type="sldNum" sz="quarter" idx="5"/>
          </p:nvPr>
        </p:nvSpPr>
        <p:spPr/>
        <p:txBody>
          <a:bodyPr/>
          <a:lstStyle/>
          <a:p>
            <a:fld id="{D5185723-9913-4F02-B630-868413D77CE4}" type="slidenum">
              <a:rPr lang="en-US" smtClean="0"/>
              <a:t>70</a:t>
            </a:fld>
            <a:endParaRPr lang="en-US"/>
          </a:p>
        </p:txBody>
      </p:sp>
    </p:spTree>
    <p:extLst>
      <p:ext uri="{BB962C8B-B14F-4D97-AF65-F5344CB8AC3E}">
        <p14:creationId xmlns:p14="http://schemas.microsoft.com/office/powerpoint/2010/main" val="379379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Challenge (a) About the theory aspect, applying Clifford gate protect the stabilizer rank but non-Clifford gate will increase the stabilizer rank fastly as analysis in the previous section.</a:t>
            </a:r>
          </a:p>
          <a:p>
            <a:endParaRPr lang="en-VN"/>
          </a:p>
          <a:p>
            <a:r>
              <a:rPr lang="en-VN"/>
              <a:t>Challenge (b) The current version of stabilizer formalism package is that all of them are the sequential algorithm, not parallel, so it limit the power of GPU.</a:t>
            </a:r>
          </a:p>
        </p:txBody>
      </p:sp>
      <p:sp>
        <p:nvSpPr>
          <p:cNvPr id="4" name="Slide Number Placeholder 3"/>
          <p:cNvSpPr>
            <a:spLocks noGrp="1"/>
          </p:cNvSpPr>
          <p:nvPr>
            <p:ph type="sldNum" sz="quarter" idx="5"/>
          </p:nvPr>
        </p:nvSpPr>
        <p:spPr/>
        <p:txBody>
          <a:bodyPr/>
          <a:lstStyle/>
          <a:p>
            <a:fld id="{D5185723-9913-4F02-B630-868413D77CE4}" type="slidenum">
              <a:rPr lang="en-US" smtClean="0"/>
              <a:t>71</a:t>
            </a:fld>
            <a:endParaRPr lang="en-US"/>
          </a:p>
        </p:txBody>
      </p:sp>
    </p:spTree>
    <p:extLst>
      <p:ext uri="{BB962C8B-B14F-4D97-AF65-F5344CB8AC3E}">
        <p14:creationId xmlns:p14="http://schemas.microsoft.com/office/powerpoint/2010/main" val="202673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Cấu trúc của U, có thể chia thành các lớp con chứa tham số và ko chứa tham số.</a:t>
            </a:r>
          </a:p>
        </p:txBody>
      </p:sp>
      <p:sp>
        <p:nvSpPr>
          <p:cNvPr id="4" name="Slide Number Placeholder 3"/>
          <p:cNvSpPr>
            <a:spLocks noGrp="1"/>
          </p:cNvSpPr>
          <p:nvPr>
            <p:ph type="sldNum" sz="quarter" idx="5"/>
          </p:nvPr>
        </p:nvSpPr>
        <p:spPr/>
        <p:txBody>
          <a:bodyPr/>
          <a:lstStyle/>
          <a:p>
            <a:fld id="{F02A4BF2-330F-0041-B456-2AF550CE6FFE}" type="slidenum">
              <a:rPr lang="en-VN"/>
              <a:t>5</a:t>
            </a:fld>
            <a:endParaRPr lang="en-VN"/>
          </a:p>
        </p:txBody>
      </p:sp>
    </p:spTree>
    <p:extLst>
      <p:ext uri="{BB962C8B-B14F-4D97-AF65-F5344CB8AC3E}">
        <p14:creationId xmlns:p14="http://schemas.microsoft.com/office/powerpoint/2010/main" val="279191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Các cấu trúc graph – based, ring, nearest neighboor, all-to-all. B</a:t>
            </a:r>
            <a:r>
              <a:rPr lang="en-US"/>
              <a:t>i</a:t>
            </a:r>
            <a:r>
              <a:rPr lang="en-VN"/>
              <a:t>ến đổi một chút =&gt; các cấu trúc W</a:t>
            </a:r>
          </a:p>
        </p:txBody>
      </p:sp>
      <p:sp>
        <p:nvSpPr>
          <p:cNvPr id="4" name="Slide Number Placeholder 3"/>
          <p:cNvSpPr>
            <a:spLocks noGrp="1"/>
          </p:cNvSpPr>
          <p:nvPr>
            <p:ph type="sldNum" sz="quarter" idx="5"/>
          </p:nvPr>
        </p:nvSpPr>
        <p:spPr/>
        <p:txBody>
          <a:bodyPr/>
          <a:lstStyle/>
          <a:p>
            <a:fld id="{F02A4BF2-330F-0041-B456-2AF550CE6FFE}" type="slidenum">
              <a:rPr lang="en-VN"/>
              <a:t>6</a:t>
            </a:fld>
            <a:endParaRPr lang="en-VN"/>
          </a:p>
        </p:txBody>
      </p:sp>
    </p:spTree>
    <p:extLst>
      <p:ext uri="{BB962C8B-B14F-4D97-AF65-F5344CB8AC3E}">
        <p14:creationId xmlns:p14="http://schemas.microsoft.com/office/powerpoint/2010/main" val="89633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Các cấu trúc graph – based, ring, nearest neighboor, all-to-all. B</a:t>
            </a:r>
            <a:r>
              <a:rPr lang="en-US"/>
              <a:t>i</a:t>
            </a:r>
            <a:r>
              <a:rPr lang="en-VN"/>
              <a:t>ến đổi một chút =&gt; các cấu trúc W</a:t>
            </a:r>
          </a:p>
        </p:txBody>
      </p:sp>
      <p:sp>
        <p:nvSpPr>
          <p:cNvPr id="4" name="Slide Number Placeholder 3"/>
          <p:cNvSpPr>
            <a:spLocks noGrp="1"/>
          </p:cNvSpPr>
          <p:nvPr>
            <p:ph type="sldNum" sz="quarter" idx="5"/>
          </p:nvPr>
        </p:nvSpPr>
        <p:spPr/>
        <p:txBody>
          <a:bodyPr/>
          <a:lstStyle/>
          <a:p>
            <a:fld id="{F02A4BF2-330F-0041-B456-2AF550CE6FFE}" type="slidenum">
              <a:rPr lang="en-VN"/>
              <a:t>8</a:t>
            </a:fld>
            <a:endParaRPr lang="en-VN"/>
          </a:p>
        </p:txBody>
      </p:sp>
    </p:spTree>
    <p:extLst>
      <p:ext uri="{BB962C8B-B14F-4D97-AF65-F5344CB8AC3E}">
        <p14:creationId xmlns:p14="http://schemas.microsoft.com/office/powerpoint/2010/main" val="221124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a:t>
            </a:r>
            <a:r>
              <a:rPr lang="en-US"/>
              <a:t>h</a:t>
            </a:r>
            <a:r>
              <a:rPr lang="en-VN"/>
              <a:t>o C là loss/cost function, tính đạo hàm riêng </a:t>
            </a:r>
            <a:r>
              <a:rPr lang="en-US"/>
              <a:t>thứ i bằng phương pháp sai phân hữu hạn, tuy nhiên trong trường hợp này ta tính các hệ số cụ thể. Với các eigenvalues khác nhau, độ dời s và hệ số tự do r sẽ có giá trị khác nhau. </a:t>
            </a:r>
          </a:p>
          <a:p>
            <a:r>
              <a:rPr lang="en-US"/>
              <a:t>Cách tính cụ thể được trình bày trong paper.</a:t>
            </a:r>
            <a:endParaRPr lang="en-VN"/>
          </a:p>
        </p:txBody>
      </p:sp>
      <p:sp>
        <p:nvSpPr>
          <p:cNvPr id="4" name="Slide Number Placeholder 3"/>
          <p:cNvSpPr>
            <a:spLocks noGrp="1"/>
          </p:cNvSpPr>
          <p:nvPr>
            <p:ph type="sldNum" sz="quarter" idx="5"/>
          </p:nvPr>
        </p:nvSpPr>
        <p:spPr/>
        <p:txBody>
          <a:bodyPr/>
          <a:lstStyle/>
          <a:p>
            <a:fld id="{F02A4BF2-330F-0041-B456-2AF550CE6FFE}" type="slidenum">
              <a:rPr lang="en-VN"/>
              <a:t>18</a:t>
            </a:fld>
            <a:endParaRPr lang="en-VN"/>
          </a:p>
        </p:txBody>
      </p:sp>
    </p:spTree>
    <p:extLst>
      <p:ext uri="{BB962C8B-B14F-4D97-AF65-F5344CB8AC3E}">
        <p14:creationId xmlns:p14="http://schemas.microsoft.com/office/powerpoint/2010/main" val="237744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No. qubit = number of qubit</a:t>
            </a:r>
          </a:p>
          <a:p>
            <a:r>
              <a:rPr lang="en-VN"/>
              <a:t>Circuit depth = độ dài của U_phi</a:t>
            </a:r>
          </a:p>
        </p:txBody>
      </p:sp>
      <p:sp>
        <p:nvSpPr>
          <p:cNvPr id="4" name="Slide Number Placeholder 3"/>
          <p:cNvSpPr>
            <a:spLocks noGrp="1"/>
          </p:cNvSpPr>
          <p:nvPr>
            <p:ph type="sldNum" sz="quarter" idx="5"/>
          </p:nvPr>
        </p:nvSpPr>
        <p:spPr/>
        <p:txBody>
          <a:bodyPr/>
          <a:lstStyle/>
          <a:p>
            <a:fld id="{F02A4BF2-330F-0041-B456-2AF550CE6FFE}" type="slidenum">
              <a:rPr lang="en-VN"/>
              <a:t>25</a:t>
            </a:fld>
            <a:endParaRPr lang="en-VN"/>
          </a:p>
        </p:txBody>
      </p:sp>
    </p:spTree>
    <p:extLst>
      <p:ext uri="{BB962C8B-B14F-4D97-AF65-F5344CB8AC3E}">
        <p14:creationId xmlns:p14="http://schemas.microsoft.com/office/powerpoint/2010/main" val="175096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Làm rõ một số định nghĩa trong QML:</a:t>
            </a:r>
          </a:p>
          <a:p>
            <a:r>
              <a:rPr lang="en-VN"/>
              <a:t>- QML: thuật toán machien learning có chạy trên quantum computer</a:t>
            </a:r>
          </a:p>
          <a:p>
            <a:r>
              <a:rPr lang="en-VN"/>
              <a:t>- Hybrid quantum – classical learning: tập con của QML, chạy trên cả quantum và classical computer. =&gt; Được chú ý hiện nay vì các quantum algorithm yêu cầu số qubit cao =&gt; chưa thích hợp chạy vì ko có tài nguyên</a:t>
            </a:r>
          </a:p>
        </p:txBody>
      </p:sp>
      <p:sp>
        <p:nvSpPr>
          <p:cNvPr id="4" name="Slide Number Placeholder 3"/>
          <p:cNvSpPr>
            <a:spLocks noGrp="1"/>
          </p:cNvSpPr>
          <p:nvPr>
            <p:ph type="sldNum" sz="quarter" idx="5"/>
          </p:nvPr>
        </p:nvSpPr>
        <p:spPr/>
        <p:txBody>
          <a:bodyPr/>
          <a:lstStyle/>
          <a:p>
            <a:fld id="{F02A4BF2-330F-0041-B456-2AF550CE6FFE}" type="slidenum">
              <a:rPr lang="en-VN"/>
              <a:t>40</a:t>
            </a:fld>
            <a:endParaRPr lang="en-VN"/>
          </a:p>
        </p:txBody>
      </p:sp>
    </p:spTree>
    <p:extLst>
      <p:ext uri="{BB962C8B-B14F-4D97-AF65-F5344CB8AC3E}">
        <p14:creationId xmlns:p14="http://schemas.microsoft.com/office/powerpoint/2010/main" val="167470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Một số tiềm năng, đặc trưng của các mô hình QML đề xuất khi so sánh với mô hình ML cổ điển.</a:t>
            </a:r>
          </a:p>
          <a:p>
            <a:endParaRPr lang="en-VN"/>
          </a:p>
        </p:txBody>
      </p:sp>
      <p:sp>
        <p:nvSpPr>
          <p:cNvPr id="4" name="Slide Number Placeholder 3"/>
          <p:cNvSpPr>
            <a:spLocks noGrp="1"/>
          </p:cNvSpPr>
          <p:nvPr>
            <p:ph type="sldNum" sz="quarter" idx="5"/>
          </p:nvPr>
        </p:nvSpPr>
        <p:spPr/>
        <p:txBody>
          <a:bodyPr/>
          <a:lstStyle/>
          <a:p>
            <a:fld id="{F02A4BF2-330F-0041-B456-2AF550CE6FFE}" type="slidenum">
              <a:rPr lang="en-VN"/>
              <a:t>41</a:t>
            </a:fld>
            <a:endParaRPr lang="en-VN"/>
          </a:p>
        </p:txBody>
      </p:sp>
    </p:spTree>
    <p:extLst>
      <p:ext uri="{BB962C8B-B14F-4D97-AF65-F5344CB8AC3E}">
        <p14:creationId xmlns:p14="http://schemas.microsoft.com/office/powerpoint/2010/main" val="2988781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vi-VN"/>
              <a:t>Bấm để sửa kiểu tiêu đề Bản cái</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DA395B89-9C57-C14E-8BE0-AB1459039729}" type="datetime1">
              <a:t>22/12/25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220144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F209B61-39E5-B548-965E-E9C52CAA5990}" type="datetime1">
              <a:t>22/12/25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2009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5B0B9CA-3E68-BC4C-AC3C-24D8CF60E5D3}" type="datetime1">
              <a:t>22/12/25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44163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6466417" cy="994172"/>
          </a:xfrm>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E33BEF5-6A3E-D848-998D-041D8EC5FE95}" type="datetime1">
              <a:t>22/12/25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a:xfrm>
            <a:off x="8013700" y="4767263"/>
            <a:ext cx="501650" cy="273844"/>
          </a:xfrm>
        </p:spPr>
        <p:txBody>
          <a:bodyPr/>
          <a:lstStyle/>
          <a:p>
            <a:fld id="{6A45828D-F580-42DE-B77E-860980F07F32}" type="slidenum">
              <a:rPr lang="vi-VN" smtClean="0"/>
              <a:pPr/>
              <a:t>‹#›</a:t>
            </a:fld>
            <a:r>
              <a:rPr lang="en-US"/>
              <a:t>/80</a:t>
            </a:r>
            <a:endParaRPr lang="vi-VN"/>
          </a:p>
        </p:txBody>
      </p:sp>
    </p:spTree>
    <p:extLst>
      <p:ext uri="{BB962C8B-B14F-4D97-AF65-F5344CB8AC3E}">
        <p14:creationId xmlns:p14="http://schemas.microsoft.com/office/powerpoint/2010/main" val="37165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vi-VN"/>
              <a:t>Bấm để sửa kiểu tiêu đề Bản cái</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7BAA0ED7-88D8-FA49-AAF2-E08BE54B8ECF}" type="datetime1">
              <a:t>22/12/25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76132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30B95433-F6FA-B04C-92E9-2306169DDF2C}" type="datetime1">
              <a:t>22/12/25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64707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4" name="Content Placeholder 3"/>
          <p:cNvSpPr>
            <a:spLocks noGrp="1"/>
          </p:cNvSpPr>
          <p:nvPr>
            <p:ph sz="half" idx="2"/>
          </p:nvPr>
        </p:nvSpPr>
        <p:spPr>
          <a:xfrm>
            <a:off x="629842" y="1878806"/>
            <a:ext cx="3868340" cy="276344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6" name="Content Placeholder 5"/>
          <p:cNvSpPr>
            <a:spLocks noGrp="1"/>
          </p:cNvSpPr>
          <p:nvPr>
            <p:ph sz="quarter" idx="4"/>
          </p:nvPr>
        </p:nvSpPr>
        <p:spPr>
          <a:xfrm>
            <a:off x="4629150" y="1878806"/>
            <a:ext cx="3887391" cy="276344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7CFDDA64-F76A-3E4C-81BE-88283DEAB4F5}" type="datetime1">
              <a:t>22/12/25</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413273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97985755-E611-CE45-9386-D6289B5E1515}" type="datetime1">
              <a:t>22/12/25</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20498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1BE40-7D77-D349-8EEF-16E4FD0330E1}" type="datetime1">
              <a:t>22/12/25</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88536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vi-VN"/>
              <a:t>Bấm để sửa kiểu tiêu đề Bản cái</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982D3C70-B4B3-0B42-BD20-D8F6B87A1AE2}" type="datetime1">
              <a:t>22/12/25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68643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vi-VN"/>
              <a:t>Bấm biểu tượng để thêm hình ảnh</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BAB98C1-DCEF-1F42-8106-779581CAB3C2}" type="datetime1">
              <a:t>22/12/25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51645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FE70D67-5D6D-2640-A08F-B8B6B255B5E3}" type="datetime1">
              <a:t>22/12/25</a:t>
            </a:fld>
            <a:endParaRPr lang="vi-V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45828D-F580-42DE-B77E-860980F07F32}" type="slidenum">
              <a:rPr lang="vi-VN" smtClean="0"/>
              <a:pPr/>
              <a:t>‹#›</a:t>
            </a:fld>
            <a:r>
              <a:rPr lang="en-US"/>
              <a:t>/80</a:t>
            </a:r>
            <a:endParaRPr lang="vi-VN"/>
          </a:p>
        </p:txBody>
      </p:sp>
    </p:spTree>
    <p:extLst>
      <p:ext uri="{BB962C8B-B14F-4D97-AF65-F5344CB8AC3E}">
        <p14:creationId xmlns:p14="http://schemas.microsoft.com/office/powerpoint/2010/main" val="29474973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5110.png"/><Relationship Id="rId3" Type="http://schemas.openxmlformats.org/officeDocument/2006/relationships/image" Target="../media/image460.png"/><Relationship Id="rId7" Type="http://schemas.openxmlformats.org/officeDocument/2006/relationships/image" Target="../media/image50.png"/><Relationship Id="rId12" Type="http://schemas.openxmlformats.org/officeDocument/2006/relationships/image" Target="../media/image60.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4910.png"/><Relationship Id="rId11" Type="http://schemas.openxmlformats.org/officeDocument/2006/relationships/image" Target="../media/image57.png"/><Relationship Id="rId5" Type="http://schemas.openxmlformats.org/officeDocument/2006/relationships/image" Target="../media/image481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91.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0.png"/><Relationship Id="rId5" Type="http://schemas.openxmlformats.org/officeDocument/2006/relationships/image" Target="../media/image82.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1.png"/><Relationship Id="rId9" Type="http://schemas.openxmlformats.org/officeDocument/2006/relationships/image" Target="../media/image88.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890.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50.png"/></Relationships>
</file>

<file path=ppt/slides/_rels/slide1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5.png"/><Relationship Id="rId7"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pennylane.ai/qml/demos/tutorial_backprop" TargetMode="External"/><Relationship Id="rId4" Type="http://schemas.openxmlformats.org/officeDocument/2006/relationships/image" Target="../media/image10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1.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image" Target="../media/image146.png"/><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s>
</file>

<file path=ppt/slides/_rels/slide28.xml.rels><?xml version="1.0" encoding="UTF-8" standalone="yes"?>
<Relationships xmlns="http://schemas.openxmlformats.org/package/2006/relationships"><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890.png"/></Relationships>
</file>

<file path=ppt/slides/_rels/slide29.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15.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image" Target="../media/image168.png"/><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19" Type="http://schemas.openxmlformats.org/officeDocument/2006/relationships/image" Target="../media/image185.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png"/><Relationship Id="rId2" Type="http://schemas.openxmlformats.org/officeDocument/2006/relationships/image" Target="../media/image187.png"/><Relationship Id="rId16" Type="http://schemas.openxmlformats.org/officeDocument/2006/relationships/image" Target="../media/image201.png"/><Relationship Id="rId20"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30.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0.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122.png"/><Relationship Id="rId4" Type="http://schemas.openxmlformats.org/officeDocument/2006/relationships/image" Target="../media/image206.png"/><Relationship Id="rId9"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png"/><Relationship Id="rId3" Type="http://schemas.openxmlformats.org/officeDocument/2006/relationships/image" Target="../media/image214.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5" Type="http://schemas.openxmlformats.org/officeDocument/2006/relationships/image" Target="../media/image236.png"/><Relationship Id="rId2" Type="http://schemas.openxmlformats.org/officeDocument/2006/relationships/image" Target="../media/image184.png"/><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image" Target="../media/image222.png"/><Relationship Id="rId24" Type="http://schemas.openxmlformats.org/officeDocument/2006/relationships/image" Target="../media/image235.png"/><Relationship Id="rId5" Type="http://schemas.openxmlformats.org/officeDocument/2006/relationships/image" Target="../media/image216.png"/><Relationship Id="rId15" Type="http://schemas.openxmlformats.org/officeDocument/2006/relationships/image" Target="../media/image226.png"/><Relationship Id="rId23" Type="http://schemas.openxmlformats.org/officeDocument/2006/relationships/image" Target="../media/image234.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225.png"/><Relationship Id="rId22" Type="http://schemas.openxmlformats.org/officeDocument/2006/relationships/image" Target="../media/image233.png"/><Relationship Id="rId27" Type="http://schemas.openxmlformats.org/officeDocument/2006/relationships/image" Target="../media/image238.png"/></Relationships>
</file>

<file path=ppt/slides/_rels/slide33.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55.png"/><Relationship Id="rId26" Type="http://schemas.openxmlformats.org/officeDocument/2006/relationships/image" Target="../media/image263.png"/><Relationship Id="rId3" Type="http://schemas.openxmlformats.org/officeDocument/2006/relationships/image" Target="../media/image240.png"/><Relationship Id="rId21" Type="http://schemas.openxmlformats.org/officeDocument/2006/relationships/image" Target="../media/image258.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5" Type="http://schemas.openxmlformats.org/officeDocument/2006/relationships/image" Target="../media/image262.png"/><Relationship Id="rId2" Type="http://schemas.openxmlformats.org/officeDocument/2006/relationships/image" Target="../media/image239.png"/><Relationship Id="rId16" Type="http://schemas.openxmlformats.org/officeDocument/2006/relationships/image" Target="../media/image253.png"/><Relationship Id="rId20" Type="http://schemas.openxmlformats.org/officeDocument/2006/relationships/image" Target="../media/image257.png"/><Relationship Id="rId29"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image" Target="../media/image248.png"/><Relationship Id="rId24" Type="http://schemas.openxmlformats.org/officeDocument/2006/relationships/image" Target="../media/image261.png"/><Relationship Id="rId5" Type="http://schemas.openxmlformats.org/officeDocument/2006/relationships/image" Target="../media/image242.png"/><Relationship Id="rId15" Type="http://schemas.openxmlformats.org/officeDocument/2006/relationships/image" Target="../media/image252.png"/><Relationship Id="rId23" Type="http://schemas.openxmlformats.org/officeDocument/2006/relationships/image" Target="../media/image260.png"/><Relationship Id="rId28" Type="http://schemas.openxmlformats.org/officeDocument/2006/relationships/image" Target="../media/image265.png"/><Relationship Id="rId10" Type="http://schemas.openxmlformats.org/officeDocument/2006/relationships/image" Target="../media/image247.png"/><Relationship Id="rId19" Type="http://schemas.openxmlformats.org/officeDocument/2006/relationships/image" Target="../media/image256.png"/><Relationship Id="rId31" Type="http://schemas.openxmlformats.org/officeDocument/2006/relationships/image" Target="../media/image268.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 Id="rId22" Type="http://schemas.openxmlformats.org/officeDocument/2006/relationships/image" Target="../media/image259.png"/><Relationship Id="rId27" Type="http://schemas.openxmlformats.org/officeDocument/2006/relationships/image" Target="../media/image264.png"/><Relationship Id="rId30" Type="http://schemas.openxmlformats.org/officeDocument/2006/relationships/image" Target="../media/image267.png"/></Relationships>
</file>

<file path=ppt/slides/_rels/slide34.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png"/><Relationship Id="rId3" Type="http://schemas.openxmlformats.org/officeDocument/2006/relationships/image" Target="../media/image2690.png"/><Relationship Id="rId7" Type="http://schemas.openxmlformats.org/officeDocument/2006/relationships/image" Target="../media/image273.png"/><Relationship Id="rId12" Type="http://schemas.openxmlformats.org/officeDocument/2006/relationships/image" Target="../media/image278.png"/><Relationship Id="rId2"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72.png"/><Relationship Id="rId11" Type="http://schemas.openxmlformats.org/officeDocument/2006/relationships/image" Target="../media/image277.png"/><Relationship Id="rId5" Type="http://schemas.openxmlformats.org/officeDocument/2006/relationships/image" Target="../media/image271.png"/><Relationship Id="rId15" Type="http://schemas.openxmlformats.org/officeDocument/2006/relationships/image" Target="../media/image281.png"/><Relationship Id="rId10" Type="http://schemas.openxmlformats.org/officeDocument/2006/relationships/image" Target="../media/image276.png"/><Relationship Id="rId4" Type="http://schemas.openxmlformats.org/officeDocument/2006/relationships/image" Target="../media/image211.png"/><Relationship Id="rId9" Type="http://schemas.openxmlformats.org/officeDocument/2006/relationships/image" Target="../media/image275.png"/><Relationship Id="rId1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36.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18" Type="http://schemas.openxmlformats.org/officeDocument/2006/relationships/image" Target="../media/image300.png"/><Relationship Id="rId3" Type="http://schemas.openxmlformats.org/officeDocument/2006/relationships/image" Target="../media/image286.png"/><Relationship Id="rId21" Type="http://schemas.openxmlformats.org/officeDocument/2006/relationships/image" Target="../media/image303.png"/><Relationship Id="rId7" Type="http://schemas.openxmlformats.org/officeDocument/2006/relationships/image" Target="../media/image289.png"/><Relationship Id="rId12" Type="http://schemas.openxmlformats.org/officeDocument/2006/relationships/image" Target="../media/image294.png"/><Relationship Id="rId17" Type="http://schemas.openxmlformats.org/officeDocument/2006/relationships/image" Target="../media/image299.png"/><Relationship Id="rId2" Type="http://schemas.openxmlformats.org/officeDocument/2006/relationships/image" Target="../media/image270.png"/><Relationship Id="rId16" Type="http://schemas.openxmlformats.org/officeDocument/2006/relationships/image" Target="../media/image298.png"/><Relationship Id="rId20"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288.png"/><Relationship Id="rId11" Type="http://schemas.openxmlformats.org/officeDocument/2006/relationships/image" Target="../media/image293.png"/><Relationship Id="rId24" Type="http://schemas.openxmlformats.org/officeDocument/2006/relationships/image" Target="../media/image306.png"/><Relationship Id="rId5" Type="http://schemas.openxmlformats.org/officeDocument/2006/relationships/image" Target="../media/image287.png"/><Relationship Id="rId15" Type="http://schemas.openxmlformats.org/officeDocument/2006/relationships/image" Target="../media/image297.png"/><Relationship Id="rId23" Type="http://schemas.openxmlformats.org/officeDocument/2006/relationships/image" Target="../media/image305.png"/><Relationship Id="rId10" Type="http://schemas.openxmlformats.org/officeDocument/2006/relationships/image" Target="../media/image292.png"/><Relationship Id="rId19" Type="http://schemas.openxmlformats.org/officeDocument/2006/relationships/image" Target="../media/image301.png"/><Relationship Id="rId4" Type="http://schemas.openxmlformats.org/officeDocument/2006/relationships/image" Target="../media/image2860.png"/><Relationship Id="rId9" Type="http://schemas.openxmlformats.org/officeDocument/2006/relationships/image" Target="../media/image291.png"/><Relationship Id="rId14" Type="http://schemas.openxmlformats.org/officeDocument/2006/relationships/image" Target="../media/image296.png"/><Relationship Id="rId22" Type="http://schemas.openxmlformats.org/officeDocument/2006/relationships/image" Target="../media/image304.png"/></Relationships>
</file>

<file path=ppt/slides/_rels/slide3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282.png"/><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3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3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gif"/><Relationship Id="rId13" Type="http://schemas.openxmlformats.org/officeDocument/2006/relationships/image" Target="../media/image1610.png"/><Relationship Id="rId18" Type="http://schemas.openxmlformats.org/officeDocument/2006/relationships/image" Target="../media/image21.png"/><Relationship Id="rId3" Type="http://schemas.openxmlformats.org/officeDocument/2006/relationships/image" Target="../media/image3.gi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5.gif"/><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9.jpeg"/><Relationship Id="rId5" Type="http://schemas.openxmlformats.org/officeDocument/2006/relationships/image" Target="../media/image288.jpeg"/><Relationship Id="rId4" Type="http://schemas.openxmlformats.org/officeDocument/2006/relationships/image" Target="../media/image287.jpeg"/></Relationships>
</file>

<file path=ppt/slides/_rels/slide4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322.png"/></Relationships>
</file>

<file path=ppt/slides/_rels/slide45.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1.png"/><Relationship Id="rId18" Type="http://schemas.openxmlformats.org/officeDocument/2006/relationships/image" Target="../media/image336.png"/><Relationship Id="rId3" Type="http://schemas.openxmlformats.org/officeDocument/2006/relationships/image" Target="../media/image319.png"/><Relationship Id="rId21" Type="http://schemas.openxmlformats.org/officeDocument/2006/relationships/image" Target="../media/image342.png"/><Relationship Id="rId7" Type="http://schemas.openxmlformats.org/officeDocument/2006/relationships/image" Target="../media/image323.png"/><Relationship Id="rId12" Type="http://schemas.openxmlformats.org/officeDocument/2006/relationships/image" Target="../media/image330.png"/><Relationship Id="rId17" Type="http://schemas.openxmlformats.org/officeDocument/2006/relationships/image" Target="../media/image335.png"/><Relationship Id="rId2" Type="http://schemas.openxmlformats.org/officeDocument/2006/relationships/notesSlide" Target="../notesSlides/notesSlide13.xml"/><Relationship Id="rId16" Type="http://schemas.openxmlformats.org/officeDocument/2006/relationships/image" Target="../media/image334.png"/><Relationship Id="rId20"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27.png"/><Relationship Id="rId5" Type="http://schemas.openxmlformats.org/officeDocument/2006/relationships/image" Target="../media/image325.png"/><Relationship Id="rId15" Type="http://schemas.openxmlformats.org/officeDocument/2006/relationships/image" Target="../media/image333.png"/><Relationship Id="rId10" Type="http://schemas.openxmlformats.org/officeDocument/2006/relationships/image" Target="../media/image326.png"/><Relationship Id="rId19" Type="http://schemas.openxmlformats.org/officeDocument/2006/relationships/image" Target="../media/image337.png"/><Relationship Id="rId4" Type="http://schemas.openxmlformats.org/officeDocument/2006/relationships/image" Target="../media/image324.png"/><Relationship Id="rId9" Type="http://schemas.openxmlformats.org/officeDocument/2006/relationships/image" Target="../media/image329.png"/><Relationship Id="rId14" Type="http://schemas.openxmlformats.org/officeDocument/2006/relationships/image" Target="../media/image3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0.gif"/><Relationship Id="rId4" Type="http://schemas.openxmlformats.org/officeDocument/2006/relationships/image" Target="../media/image344.png"/></Relationships>
</file>

<file path=ppt/slides/_rels/slide47.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09.png"/><Relationship Id="rId7" Type="http://schemas.openxmlformats.org/officeDocument/2006/relationships/image" Target="../media/image348.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48.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png"/><Relationship Id="rId3" Type="http://schemas.openxmlformats.org/officeDocument/2006/relationships/image" Target="../media/image354.png"/><Relationship Id="rId7" Type="http://schemas.openxmlformats.org/officeDocument/2006/relationships/image" Target="../media/image358.png"/><Relationship Id="rId12" Type="http://schemas.openxmlformats.org/officeDocument/2006/relationships/image" Target="../media/image363.png"/><Relationship Id="rId17" Type="http://schemas.openxmlformats.org/officeDocument/2006/relationships/image" Target="../media/image368.png"/><Relationship Id="rId2" Type="http://schemas.openxmlformats.org/officeDocument/2006/relationships/image" Target="../media/image353.png"/><Relationship Id="rId16" Type="http://schemas.openxmlformats.org/officeDocument/2006/relationships/image" Target="../media/image367.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png"/><Relationship Id="rId15" Type="http://schemas.openxmlformats.org/officeDocument/2006/relationships/image" Target="../media/image366.png"/><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png"/><Relationship Id="rId14" Type="http://schemas.openxmlformats.org/officeDocument/2006/relationships/image" Target="../media/image365.png"/></Relationships>
</file>

<file path=ppt/slides/_rels/slide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2.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2.sv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1.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8" Type="http://schemas.openxmlformats.org/officeDocument/2006/relationships/image" Target="../media/image3600.png"/><Relationship Id="rId13" Type="http://schemas.openxmlformats.org/officeDocument/2006/relationships/image" Target="../media/image3650.png"/><Relationship Id="rId18" Type="http://schemas.openxmlformats.org/officeDocument/2006/relationships/image" Target="../media/image370.png"/><Relationship Id="rId3" Type="http://schemas.openxmlformats.org/officeDocument/2006/relationships/image" Target="../media/image3550.png"/><Relationship Id="rId7" Type="http://schemas.openxmlformats.org/officeDocument/2006/relationships/image" Target="../media/image3590.png"/><Relationship Id="rId12" Type="http://schemas.openxmlformats.org/officeDocument/2006/relationships/image" Target="../media/image3640.png"/><Relationship Id="rId17" Type="http://schemas.openxmlformats.org/officeDocument/2006/relationships/image" Target="../media/image3690.png"/><Relationship Id="rId2" Type="http://schemas.openxmlformats.org/officeDocument/2006/relationships/image" Target="../media/image3540.png"/><Relationship Id="rId16" Type="http://schemas.openxmlformats.org/officeDocument/2006/relationships/image" Target="../media/image3680.png"/><Relationship Id="rId20"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3580.png"/><Relationship Id="rId11" Type="http://schemas.openxmlformats.org/officeDocument/2006/relationships/image" Target="../media/image3630.png"/><Relationship Id="rId5" Type="http://schemas.openxmlformats.org/officeDocument/2006/relationships/image" Target="../media/image3570.png"/><Relationship Id="rId15" Type="http://schemas.openxmlformats.org/officeDocument/2006/relationships/image" Target="../media/image3670.png"/><Relationship Id="rId10" Type="http://schemas.openxmlformats.org/officeDocument/2006/relationships/image" Target="../media/image3620.png"/><Relationship Id="rId19" Type="http://schemas.openxmlformats.org/officeDocument/2006/relationships/image" Target="../media/image371.png"/><Relationship Id="rId4" Type="http://schemas.openxmlformats.org/officeDocument/2006/relationships/image" Target="../media/image3560.png"/><Relationship Id="rId9" Type="http://schemas.openxmlformats.org/officeDocument/2006/relationships/image" Target="../media/image3610.png"/><Relationship Id="rId14" Type="http://schemas.openxmlformats.org/officeDocument/2006/relationships/image" Target="../media/image3660.png"/></Relationships>
</file>

<file path=ppt/slides/_rels/slide5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3" Type="http://schemas.openxmlformats.org/officeDocument/2006/relationships/image" Target="../media/image376.png"/><Relationship Id="rId7" Type="http://schemas.openxmlformats.org/officeDocument/2006/relationships/image" Target="../media/image380.png"/><Relationship Id="rId12" Type="http://schemas.openxmlformats.org/officeDocument/2006/relationships/image" Target="../media/image385.png"/><Relationship Id="rId2" Type="http://schemas.openxmlformats.org/officeDocument/2006/relationships/image" Target="../media/image315.png"/><Relationship Id="rId16"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79.png"/><Relationship Id="rId11" Type="http://schemas.openxmlformats.org/officeDocument/2006/relationships/image" Target="../media/image384.png"/><Relationship Id="rId5" Type="http://schemas.openxmlformats.org/officeDocument/2006/relationships/image" Target="../media/image378.png"/><Relationship Id="rId15" Type="http://schemas.openxmlformats.org/officeDocument/2006/relationships/image" Target="../media/image38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 Id="rId14" Type="http://schemas.openxmlformats.org/officeDocument/2006/relationships/image" Target="../media/image387.png"/></Relationships>
</file>

<file path=ppt/slides/_rels/slide53.xml.rels><?xml version="1.0" encoding="UTF-8" standalone="yes"?>
<Relationships xmlns="http://schemas.openxmlformats.org/package/2006/relationships"><Relationship Id="rId8" Type="http://schemas.openxmlformats.org/officeDocument/2006/relationships/image" Target="../media/image393.png"/><Relationship Id="rId13" Type="http://schemas.openxmlformats.org/officeDocument/2006/relationships/image" Target="../media/image398.png"/><Relationship Id="rId3" Type="http://schemas.openxmlformats.org/officeDocument/2006/relationships/image" Target="../media/image390.png"/><Relationship Id="rId7" Type="http://schemas.openxmlformats.org/officeDocument/2006/relationships/image" Target="../media/image392.png"/><Relationship Id="rId12" Type="http://schemas.openxmlformats.org/officeDocument/2006/relationships/image" Target="../media/image397.png"/><Relationship Id="rId2"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image" Target="../media/image396.png"/><Relationship Id="rId5" Type="http://schemas.openxmlformats.org/officeDocument/2006/relationships/image" Target="../media/image391.png"/><Relationship Id="rId15" Type="http://schemas.openxmlformats.org/officeDocument/2006/relationships/image" Target="../media/image400.png"/><Relationship Id="rId10" Type="http://schemas.openxmlformats.org/officeDocument/2006/relationships/image" Target="../media/image395.png"/><Relationship Id="rId4" Type="http://schemas.openxmlformats.org/officeDocument/2006/relationships/image" Target="../media/image379.png"/><Relationship Id="rId9" Type="http://schemas.openxmlformats.org/officeDocument/2006/relationships/image" Target="../media/image394.png"/><Relationship Id="rId14" Type="http://schemas.openxmlformats.org/officeDocument/2006/relationships/image" Target="../media/image316.png"/></Relationships>
</file>

<file path=ppt/slides/_rels/slide54.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02.png"/><Relationship Id="rId7" Type="http://schemas.openxmlformats.org/officeDocument/2006/relationships/image" Target="../media/image406.png"/><Relationship Id="rId2"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55.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png"/><Relationship Id="rId3" Type="http://schemas.openxmlformats.org/officeDocument/2006/relationships/image" Target="../media/image408.png"/><Relationship Id="rId7" Type="http://schemas.openxmlformats.org/officeDocument/2006/relationships/image" Target="../media/image412.png"/><Relationship Id="rId12" Type="http://schemas.openxmlformats.org/officeDocument/2006/relationships/image" Target="../media/image4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image" Target="../media/image416.png"/><Relationship Id="rId5" Type="http://schemas.openxmlformats.org/officeDocument/2006/relationships/image" Target="../media/image410.png"/><Relationship Id="rId15" Type="http://schemas.openxmlformats.org/officeDocument/2006/relationships/image" Target="../media/image420.png"/><Relationship Id="rId10" Type="http://schemas.openxmlformats.org/officeDocument/2006/relationships/image" Target="../media/image415.png"/><Relationship Id="rId4" Type="http://schemas.openxmlformats.org/officeDocument/2006/relationships/image" Target="../media/image409.png"/><Relationship Id="rId9" Type="http://schemas.openxmlformats.org/officeDocument/2006/relationships/image" Target="../media/image414.png"/><Relationship Id="rId14" Type="http://schemas.openxmlformats.org/officeDocument/2006/relationships/image" Target="../media/image318.png"/></Relationships>
</file>

<file path=ppt/slides/_rels/slide5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58.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png"/><Relationship Id="rId3" Type="http://schemas.openxmlformats.org/officeDocument/2006/relationships/image" Target="../media/image424.png"/><Relationship Id="rId7" Type="http://schemas.openxmlformats.org/officeDocument/2006/relationships/image" Target="../media/image428.png"/><Relationship Id="rId12" Type="http://schemas.openxmlformats.org/officeDocument/2006/relationships/image" Target="../media/image4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7.png"/><Relationship Id="rId11" Type="http://schemas.openxmlformats.org/officeDocument/2006/relationships/image" Target="../media/image432.png"/><Relationship Id="rId5" Type="http://schemas.openxmlformats.org/officeDocument/2006/relationships/image" Target="../media/image426.png"/><Relationship Id="rId10" Type="http://schemas.openxmlformats.org/officeDocument/2006/relationships/image" Target="../media/image431.png"/><Relationship Id="rId4" Type="http://schemas.openxmlformats.org/officeDocument/2006/relationships/image" Target="../media/image425.png"/><Relationship Id="rId9" Type="http://schemas.openxmlformats.org/officeDocument/2006/relationships/image" Target="../media/image430.png"/><Relationship Id="rId14" Type="http://schemas.openxmlformats.org/officeDocument/2006/relationships/image" Target="../media/image435.png"/></Relationships>
</file>

<file path=ppt/slides/_rels/slide59.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6.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1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39.png"/><Relationship Id="rId24" Type="http://schemas.openxmlformats.org/officeDocument/2006/relationships/image" Target="../media/image73.png"/><Relationship Id="rId32" Type="http://schemas.openxmlformats.org/officeDocument/2006/relationships/image" Target="../media/image37.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40.png"/><Relationship Id="rId31" Type="http://schemas.openxmlformats.org/officeDocument/2006/relationships/image" Target="../media/image36.png"/><Relationship Id="rId4" Type="http://schemas.openxmlformats.org/officeDocument/2006/relationships/image" Target="../media/image14.sv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34.png"/><Relationship Id="rId8" Type="http://schemas.openxmlformats.org/officeDocument/2006/relationships/image" Target="../media/image38.png"/></Relationships>
</file>

<file path=ppt/slides/_rels/slide60.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18" Type="http://schemas.openxmlformats.org/officeDocument/2006/relationships/image" Target="../media/image459.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image" Target="../media/image443.png"/><Relationship Id="rId16" Type="http://schemas.openxmlformats.org/officeDocument/2006/relationships/image" Target="../media/image457.png"/><Relationship Id="rId20" Type="http://schemas.openxmlformats.org/officeDocument/2006/relationships/image" Target="../media/image462.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19" Type="http://schemas.openxmlformats.org/officeDocument/2006/relationships/image" Target="../media/image46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61.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343.png"/><Relationship Id="rId4" Type="http://schemas.openxmlformats.org/officeDocument/2006/relationships/image" Target="../media/image465.png"/></Relationships>
</file>

<file path=ppt/slides/_rels/slide62.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image" Target="../media/image369.png"/><Relationship Id="rId7" Type="http://schemas.openxmlformats.org/officeDocument/2006/relationships/image" Target="../media/image47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2.png"/><Relationship Id="rId11" Type="http://schemas.openxmlformats.org/officeDocument/2006/relationships/image" Target="../media/image477.png"/><Relationship Id="rId5" Type="http://schemas.openxmlformats.org/officeDocument/2006/relationships/image" Target="../media/image374.png"/><Relationship Id="rId10" Type="http://schemas.openxmlformats.org/officeDocument/2006/relationships/image" Target="../media/image476.png"/><Relationship Id="rId4" Type="http://schemas.openxmlformats.org/officeDocument/2006/relationships/image" Target="../media/image469.png"/><Relationship Id="rId9" Type="http://schemas.openxmlformats.org/officeDocument/2006/relationships/image" Target="../media/image475.png"/></Relationships>
</file>

<file path=ppt/slides/_rels/slide64.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png"/><Relationship Id="rId3" Type="http://schemas.openxmlformats.org/officeDocument/2006/relationships/image" Target="../media/image369.png"/><Relationship Id="rId7" Type="http://schemas.openxmlformats.org/officeDocument/2006/relationships/image" Target="../media/image481.png"/><Relationship Id="rId12" Type="http://schemas.openxmlformats.org/officeDocument/2006/relationships/image" Target="../media/image4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5.png"/><Relationship Id="rId5" Type="http://schemas.openxmlformats.org/officeDocument/2006/relationships/image" Target="../media/image479.pn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399.png"/></Relationships>
</file>

<file path=ppt/slides/_rels/slide65.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96.png"/><Relationship Id="rId3" Type="http://schemas.openxmlformats.org/officeDocument/2006/relationships/image" Target="../media/image491.png"/><Relationship Id="rId7" Type="http://schemas.openxmlformats.org/officeDocument/2006/relationships/image" Target="../media/image49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4.png"/><Relationship Id="rId5" Type="http://schemas.openxmlformats.org/officeDocument/2006/relationships/image" Target="../media/image493.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s>
</file>

<file path=ppt/slides/_rels/slide69.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401.png"/><Relationship Id="rId7" Type="http://schemas.openxmlformats.org/officeDocument/2006/relationships/image" Target="../media/image50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png"/><Relationship Id="rId9" Type="http://schemas.openxmlformats.org/officeDocument/2006/relationships/image" Target="../media/image505.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506.png"/><Relationship Id="rId7" Type="http://schemas.openxmlformats.org/officeDocument/2006/relationships/image" Target="../media/image51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9.png"/><Relationship Id="rId11" Type="http://schemas.openxmlformats.org/officeDocument/2006/relationships/image" Target="../media/image515.png"/><Relationship Id="rId5" Type="http://schemas.openxmlformats.org/officeDocument/2006/relationships/image" Target="../media/image508.png"/><Relationship Id="rId10" Type="http://schemas.openxmlformats.org/officeDocument/2006/relationships/image" Target="../media/image514.png"/><Relationship Id="rId4" Type="http://schemas.openxmlformats.org/officeDocument/2006/relationships/image" Target="../media/image507.png"/><Relationship Id="rId9" Type="http://schemas.openxmlformats.org/officeDocument/2006/relationships/image" Target="../media/image421.png"/></Relationships>
</file>

<file path=ppt/slides/_rels/slide71.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7.png"/></Relationships>
</file>

<file path=ppt/slides/_rels/slide72.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466.png"/><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520.png"/></Relationships>
</file>

<file path=ppt/slides/_rels/slide73.xml.rels><?xml version="1.0" encoding="UTF-8" standalone="yes"?>
<Relationships xmlns="http://schemas.openxmlformats.org/package/2006/relationships"><Relationship Id="rId8" Type="http://schemas.openxmlformats.org/officeDocument/2006/relationships/image" Target="../media/image528.png"/><Relationship Id="rId13" Type="http://schemas.openxmlformats.org/officeDocument/2006/relationships/image" Target="../media/image533.png"/><Relationship Id="rId3" Type="http://schemas.openxmlformats.org/officeDocument/2006/relationships/image" Target="../media/image523.png"/><Relationship Id="rId7" Type="http://schemas.openxmlformats.org/officeDocument/2006/relationships/image" Target="../media/image527.png"/><Relationship Id="rId12" Type="http://schemas.openxmlformats.org/officeDocument/2006/relationships/image" Target="../media/image532.png"/><Relationship Id="rId2" Type="http://schemas.openxmlformats.org/officeDocument/2006/relationships/image" Target="../media/image466.png"/><Relationship Id="rId16" Type="http://schemas.openxmlformats.org/officeDocument/2006/relationships/hyperlink" Target="https://arxiv.org/abs/0806.3719" TargetMode="External"/><Relationship Id="rId1" Type="http://schemas.openxmlformats.org/officeDocument/2006/relationships/slideLayout" Target="../slideLayouts/slideLayout2.xml"/><Relationship Id="rId6" Type="http://schemas.openxmlformats.org/officeDocument/2006/relationships/image" Target="../media/image526.png"/><Relationship Id="rId11" Type="http://schemas.openxmlformats.org/officeDocument/2006/relationships/image" Target="../media/image531.png"/><Relationship Id="rId5" Type="http://schemas.openxmlformats.org/officeDocument/2006/relationships/image" Target="../media/image525.png"/><Relationship Id="rId15" Type="http://schemas.openxmlformats.org/officeDocument/2006/relationships/hyperlink" Target="https://arxiv.org/abs/2309.15642" TargetMode="External"/><Relationship Id="rId10" Type="http://schemas.openxmlformats.org/officeDocument/2006/relationships/image" Target="../media/image530.png"/><Relationship Id="rId4" Type="http://schemas.openxmlformats.org/officeDocument/2006/relationships/image" Target="../media/image524.png"/><Relationship Id="rId9" Type="http://schemas.openxmlformats.org/officeDocument/2006/relationships/image" Target="../media/image529.png"/><Relationship Id="rId14" Type="http://schemas.openxmlformats.org/officeDocument/2006/relationships/image" Target="../media/image534.png"/></Relationships>
</file>

<file path=ppt/slides/_rels/slide74.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468.png"/><Relationship Id="rId1" Type="http://schemas.openxmlformats.org/officeDocument/2006/relationships/slideLayout" Target="../slideLayouts/slideLayout2.xml"/><Relationship Id="rId5" Type="http://schemas.openxmlformats.org/officeDocument/2006/relationships/image" Target="../media/image538.png"/><Relationship Id="rId4" Type="http://schemas.openxmlformats.org/officeDocument/2006/relationships/image" Target="../media/image5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E8D8-68B2-276B-0986-ABC64844EC9D}"/>
              </a:ext>
            </a:extLst>
          </p:cNvPr>
          <p:cNvSpPr>
            <a:spLocks noGrp="1"/>
          </p:cNvSpPr>
          <p:nvPr>
            <p:ph type="title"/>
          </p:nvPr>
        </p:nvSpPr>
        <p:spPr/>
        <p:txBody>
          <a:bodyPr/>
          <a:lstStyle/>
          <a:p>
            <a:r>
              <a:rPr lang="en-US"/>
              <a:t>Outline</a:t>
            </a:r>
            <a:endParaRPr lang="vi-VN"/>
          </a:p>
        </p:txBody>
      </p:sp>
      <p:sp>
        <p:nvSpPr>
          <p:cNvPr id="3" name="Content Placeholder 2">
            <a:extLst>
              <a:ext uri="{FF2B5EF4-FFF2-40B4-BE49-F238E27FC236}">
                <a16:creationId xmlns:a16="http://schemas.microsoft.com/office/drawing/2014/main" id="{4C9872EA-FA7E-3954-F625-60B2042A4B42}"/>
              </a:ext>
            </a:extLst>
          </p:cNvPr>
          <p:cNvSpPr>
            <a:spLocks noGrp="1"/>
          </p:cNvSpPr>
          <p:nvPr>
            <p:ph idx="1"/>
          </p:nvPr>
        </p:nvSpPr>
        <p:spPr>
          <a:xfrm>
            <a:off x="628650" y="1369219"/>
            <a:ext cx="3737288" cy="3263504"/>
          </a:xfrm>
        </p:spPr>
        <p:txBody>
          <a:bodyPr/>
          <a:lstStyle/>
          <a:p>
            <a:pPr marL="457200" indent="-457200">
              <a:buAutoNum type="arabicPeriod"/>
            </a:pPr>
            <a:r>
              <a:rPr lang="en-US"/>
              <a:t>Quantum optimization</a:t>
            </a:r>
          </a:p>
          <a:p>
            <a:pPr marL="457200" indent="-457200">
              <a:buFont typeface="Arial" panose="020B0604020202020204" pitchFamily="34" charset="0"/>
              <a:buAutoNum type="arabicPeriod"/>
            </a:pPr>
            <a:r>
              <a:rPr lang="en-US"/>
              <a:t>Quantum machine learning</a:t>
            </a:r>
          </a:p>
          <a:p>
            <a:pPr marL="457200" indent="-457200">
              <a:buAutoNum type="arabicPeriod"/>
            </a:pPr>
            <a:r>
              <a:rPr lang="en-US"/>
              <a:t>Quantum simulation</a:t>
            </a:r>
          </a:p>
        </p:txBody>
      </p:sp>
      <p:sp>
        <p:nvSpPr>
          <p:cNvPr id="4" name="Slide Number Placeholder 3">
            <a:extLst>
              <a:ext uri="{FF2B5EF4-FFF2-40B4-BE49-F238E27FC236}">
                <a16:creationId xmlns:a16="http://schemas.microsoft.com/office/drawing/2014/main" id="{309F9E80-F5FE-C192-F7A7-16848472A45B}"/>
              </a:ext>
            </a:extLst>
          </p:cNvPr>
          <p:cNvSpPr>
            <a:spLocks noGrp="1"/>
          </p:cNvSpPr>
          <p:nvPr>
            <p:ph type="sldNum" sz="quarter" idx="12"/>
          </p:nvPr>
        </p:nvSpPr>
        <p:spPr/>
        <p:txBody>
          <a:bodyPr/>
          <a:lstStyle/>
          <a:p>
            <a:fld id="{6A45828D-F580-42DE-B77E-860980F07F32}" type="slidenum">
              <a:rPr lang="vi-VN" smtClean="0"/>
              <a:t>1</a:t>
            </a:fld>
            <a:endParaRPr lang="vi-VN"/>
          </a:p>
        </p:txBody>
      </p:sp>
    </p:spTree>
    <p:extLst>
      <p:ext uri="{BB962C8B-B14F-4D97-AF65-F5344CB8AC3E}">
        <p14:creationId xmlns:p14="http://schemas.microsoft.com/office/powerpoint/2010/main" val="4143088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F7AB9-20FD-BD05-6BCF-3339ABA46B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24583-AC91-0501-3790-60F5F27FE1AE}"/>
              </a:ext>
            </a:extLst>
          </p:cNvPr>
          <p:cNvSpPr>
            <a:spLocks noGrp="1"/>
          </p:cNvSpPr>
          <p:nvPr>
            <p:ph idx="1"/>
          </p:nvPr>
        </p:nvSpPr>
        <p:spPr>
          <a:xfrm>
            <a:off x="628650" y="901885"/>
            <a:ext cx="7886700" cy="461318"/>
          </a:xfrm>
        </p:spPr>
        <p:txBody>
          <a:bodyPr/>
          <a:lstStyle/>
          <a:p>
            <a:pPr marL="0" indent="0">
              <a:buNone/>
            </a:pPr>
            <a:r>
              <a:rPr lang="en-VN" b="1"/>
              <a:t>Question</a:t>
            </a:r>
            <a:r>
              <a:rPr lang="en-VN"/>
              <a:t>: How does an ansatz construct?</a:t>
            </a:r>
          </a:p>
        </p:txBody>
      </p:sp>
      <p:sp>
        <p:nvSpPr>
          <p:cNvPr id="4" name="Slide Number Placeholder 3">
            <a:extLst>
              <a:ext uri="{FF2B5EF4-FFF2-40B4-BE49-F238E27FC236}">
                <a16:creationId xmlns:a16="http://schemas.microsoft.com/office/drawing/2014/main" id="{A7D313A0-57A3-9D72-A4D4-0E4F8E3AF90A}"/>
              </a:ext>
            </a:extLst>
          </p:cNvPr>
          <p:cNvSpPr>
            <a:spLocks noGrp="1"/>
          </p:cNvSpPr>
          <p:nvPr>
            <p:ph type="sldNum" sz="quarter" idx="12"/>
          </p:nvPr>
        </p:nvSpPr>
        <p:spPr/>
        <p:txBody>
          <a:bodyPr/>
          <a:lstStyle/>
          <a:p>
            <a:fld id="{6A45828D-F580-42DE-B77E-860980F07F32}" type="slidenum">
              <a:rPr lang="vi-VN" smtClean="0"/>
              <a:t>10</a:t>
            </a:fld>
            <a:endParaRPr lang="vi-VN"/>
          </a:p>
        </p:txBody>
      </p:sp>
      <p:sp>
        <p:nvSpPr>
          <p:cNvPr id="6" name="TextBox 5">
            <a:extLst>
              <a:ext uri="{FF2B5EF4-FFF2-40B4-BE49-F238E27FC236}">
                <a16:creationId xmlns:a16="http://schemas.microsoft.com/office/drawing/2014/main" id="{A252D2B4-2582-DBFD-07A7-FB0F3BA35916}"/>
              </a:ext>
            </a:extLst>
          </p:cNvPr>
          <p:cNvSpPr txBox="1"/>
          <p:nvPr/>
        </p:nvSpPr>
        <p:spPr>
          <a:xfrm>
            <a:off x="628650" y="4788822"/>
            <a:ext cx="8194074" cy="246221"/>
          </a:xfrm>
          <a:prstGeom prst="rect">
            <a:avLst/>
          </a:prstGeom>
          <a:noFill/>
        </p:spPr>
        <p:txBody>
          <a:bodyPr wrap="square">
            <a:spAutoFit/>
          </a:bodyPr>
          <a:lstStyle/>
          <a:p>
            <a:r>
              <a:rPr lang="en-US" sz="1000" b="1" i="0">
                <a:solidFill>
                  <a:srgbClr val="222222"/>
                </a:solidFill>
                <a:effectLst/>
              </a:rPr>
              <a:t>[1.10] </a:t>
            </a:r>
            <a:r>
              <a:rPr lang="en-US" sz="1000" b="0" i="0">
                <a:solidFill>
                  <a:srgbClr val="222222"/>
                </a:solidFill>
                <a:effectLst/>
              </a:rPr>
              <a:t>Duc </a:t>
            </a:r>
            <a:r>
              <a:rPr lang="en-US" sz="1000"/>
              <a:t>(2025). Flexible Genetic Algorithm for Quantum Support Vector Machines (unpublished).</a:t>
            </a:r>
            <a:endParaRPr lang="en-VN" sz="1000"/>
          </a:p>
        </p:txBody>
      </p:sp>
      <p:pic>
        <p:nvPicPr>
          <p:cNvPr id="7" name="Picture 6" descr="A diagram of a circuit diagram&#10;&#10;AI-generated content may be incorrect.">
            <a:extLst>
              <a:ext uri="{FF2B5EF4-FFF2-40B4-BE49-F238E27FC236}">
                <a16:creationId xmlns:a16="http://schemas.microsoft.com/office/drawing/2014/main" id="{01278CCA-2B98-6AA8-E8CF-D59CFCB05B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51" y="1252819"/>
            <a:ext cx="5739199" cy="3539658"/>
          </a:xfrm>
          <a:prstGeom prst="rect">
            <a:avLst/>
          </a:prstGeom>
        </p:spPr>
      </p:pic>
      <p:sp>
        <p:nvSpPr>
          <p:cNvPr id="9" name="Right Brace 8">
            <a:extLst>
              <a:ext uri="{FF2B5EF4-FFF2-40B4-BE49-F238E27FC236}">
                <a16:creationId xmlns:a16="http://schemas.microsoft.com/office/drawing/2014/main" id="{16E8840F-C6A7-CFC0-A315-C85A3AA3370C}"/>
              </a:ext>
            </a:extLst>
          </p:cNvPr>
          <p:cNvSpPr/>
          <p:nvPr/>
        </p:nvSpPr>
        <p:spPr>
          <a:xfrm>
            <a:off x="6457950" y="1366385"/>
            <a:ext cx="411892" cy="3336324"/>
          </a:xfrm>
          <a:prstGeom prst="rightBrace">
            <a:avLst>
              <a:gd name="adj1" fmla="val 7433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0" name="Content Placeholder 2">
            <a:extLst>
              <a:ext uri="{FF2B5EF4-FFF2-40B4-BE49-F238E27FC236}">
                <a16:creationId xmlns:a16="http://schemas.microsoft.com/office/drawing/2014/main" id="{E32EE926-BE84-7033-D670-6DC747CA777F}"/>
              </a:ext>
            </a:extLst>
          </p:cNvPr>
          <p:cNvSpPr txBox="1">
            <a:spLocks/>
          </p:cNvSpPr>
          <p:nvPr/>
        </p:nvSpPr>
        <p:spPr>
          <a:xfrm rot="5400000">
            <a:off x="5833004" y="2631282"/>
            <a:ext cx="2524125" cy="10531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VN"/>
              <a:t>An ansatz can be built </a:t>
            </a:r>
            <a:r>
              <a:rPr lang="en-VN" b="1"/>
              <a:t>block-by-block</a:t>
            </a:r>
          </a:p>
        </p:txBody>
      </p:sp>
      <p:sp>
        <p:nvSpPr>
          <p:cNvPr id="13" name="Title 1">
            <a:extLst>
              <a:ext uri="{FF2B5EF4-FFF2-40B4-BE49-F238E27FC236}">
                <a16:creationId xmlns:a16="http://schemas.microsoft.com/office/drawing/2014/main" id="{DE9A9A93-26E6-B83B-DE0D-17ECD1551A29}"/>
              </a:ext>
            </a:extLst>
          </p:cNvPr>
          <p:cNvSpPr>
            <a:spLocks noGrp="1"/>
          </p:cNvSpPr>
          <p:nvPr>
            <p:ph type="title"/>
          </p:nvPr>
        </p:nvSpPr>
        <p:spPr>
          <a:xfrm>
            <a:off x="628650" y="18466"/>
            <a:ext cx="6466417" cy="994172"/>
          </a:xfrm>
        </p:spPr>
        <p:txBody>
          <a:bodyPr>
            <a:normAutofit/>
          </a:bodyPr>
          <a:lstStyle/>
          <a:p>
            <a:r>
              <a:rPr lang="en-VN"/>
              <a:t>1.</a:t>
            </a:r>
            <a:r>
              <a:rPr lang="en-US"/>
              <a:t>2</a:t>
            </a:r>
            <a:r>
              <a:rPr lang="en-VN"/>
              <a:t>. Circuit ansatz </a:t>
            </a:r>
            <a:br>
              <a:rPr lang="en-US"/>
            </a:br>
            <a:r>
              <a:rPr lang="en-US" sz="2200"/>
              <a:t>S</a:t>
            </a:r>
            <a:r>
              <a:rPr lang="en-VN" sz="2200"/>
              <a:t>earching problem</a:t>
            </a:r>
          </a:p>
        </p:txBody>
      </p:sp>
    </p:spTree>
    <p:extLst>
      <p:ext uri="{BB962C8B-B14F-4D97-AF65-F5344CB8AC3E}">
        <p14:creationId xmlns:p14="http://schemas.microsoft.com/office/powerpoint/2010/main" val="348818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F9C8F-2C46-AF8E-CD46-DDC0D6E5E953}"/>
              </a:ext>
            </a:extLst>
          </p:cNvPr>
          <p:cNvSpPr>
            <a:spLocks noGrp="1"/>
          </p:cNvSpPr>
          <p:nvPr>
            <p:ph type="sldNum" sz="quarter" idx="12"/>
          </p:nvPr>
        </p:nvSpPr>
        <p:spPr/>
        <p:txBody>
          <a:bodyPr/>
          <a:lstStyle/>
          <a:p>
            <a:fld id="{6A45828D-F580-42DE-B77E-860980F07F32}" type="slidenum">
              <a:rPr lang="vi-VN" smtClean="0"/>
              <a:t>11</a:t>
            </a:fld>
            <a:endParaRPr lang="vi-VN"/>
          </a:p>
        </p:txBody>
      </p:sp>
      <p:pic>
        <p:nvPicPr>
          <p:cNvPr id="1026" name="Picture 2" descr="Quantum circuit for the UCCSD ansatz of the H 2 molecule with STO-3G... |  Download Scientific Diagram">
            <a:extLst>
              <a:ext uri="{FF2B5EF4-FFF2-40B4-BE49-F238E27FC236}">
                <a16:creationId xmlns:a16="http://schemas.microsoft.com/office/drawing/2014/main" id="{8C7C499C-1968-9DF0-5807-B0F6D6D201A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248319"/>
            <a:ext cx="2682961" cy="19004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BA92BB4-2DE4-F244-9D22-CE57591EA53C}"/>
                  </a:ext>
                </a:extLst>
              </p:cNvPr>
              <p:cNvSpPr txBox="1">
                <a:spLocks/>
              </p:cNvSpPr>
              <p:nvPr/>
            </p:nvSpPr>
            <p:spPr>
              <a:xfrm>
                <a:off x="628650" y="989726"/>
                <a:ext cx="7886700" cy="12686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VN"/>
                  <a:t>Let’s take a look on UCCSD ansatz</a:t>
                </a:r>
              </a:p>
              <a:p>
                <a:pPr marL="0" indent="0">
                  <a:buNone/>
                </a:pPr>
                <a:r>
                  <a:rPr lang="en-VN"/>
                  <a:t>We map from </a:t>
                </a:r>
                <a14:m>
                  <m:oMath xmlns:m="http://schemas.openxmlformats.org/officeDocument/2006/math">
                    <m:sSub>
                      <m:sSubPr>
                        <m:ctrlPr>
                          <a:rPr lang="vi-VN" b="0" i="1">
                            <a:latin typeface="Cambria Math" panose="02040503050406030204" pitchFamily="18" charset="0"/>
                          </a:rPr>
                        </m:ctrlPr>
                      </m:sSubPr>
                      <m:e>
                        <m:r>
                          <a:rPr lang="en-US" i="1">
                            <a:latin typeface="Cambria Math" panose="02040503050406030204" pitchFamily="18" charset="0"/>
                          </a:rPr>
                          <m:t>𝑈</m:t>
                        </m:r>
                      </m:e>
                      <m:sub>
                        <m:r>
                          <a:rPr lang="vi-VN" i="1">
                            <a:latin typeface="Cambria Math" panose="02040503050406030204" pitchFamily="18" charset="0"/>
                          </a:rPr>
                          <m:t>𝑈</m:t>
                        </m:r>
                        <m:r>
                          <a:rPr lang="en-US" i="1">
                            <a:latin typeface="Cambria Math" panose="02040503050406030204" pitchFamily="18" charset="0"/>
                          </a:rPr>
                          <m:t>𝐶𝐶𝑆𝐷</m:t>
                        </m:r>
                      </m:sub>
                    </m:sSub>
                    <m:r>
                      <a:rPr lang="en-US" i="1">
                        <a:latin typeface="Cambria Math" panose="02040503050406030204" pitchFamily="18" charset="0"/>
                      </a:rPr>
                      <m:t>​</m:t>
                    </m:r>
                    <m:r>
                      <a:rPr lang="en-US" i="1">
                        <a:latin typeface="Cambria Math" panose="02040503050406030204" pitchFamily="18" charset="0"/>
                      </a:rPr>
                      <m:t>(</m:t>
                    </m:r>
                    <m:r>
                      <a:rPr lang="el-GR" b="1" i="1">
                        <a:latin typeface="Cambria Math" panose="02040503050406030204" pitchFamily="18" charset="0"/>
                      </a:rPr>
                      <m:t>𝜽</m:t>
                    </m:r>
                    <m:r>
                      <a:rPr lang="el-GR"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m:t>
                    </m:r>
                    <m:sSup>
                      <m:sSupPr>
                        <m:ctrlPr>
                          <a:rPr lang="vi-VN" b="0" i="1">
                            <a:latin typeface="Cambria Math" panose="02040503050406030204" pitchFamily="18" charset="0"/>
                          </a:rPr>
                        </m:ctrlPr>
                      </m:sSupPr>
                      <m:e>
                        <m:r>
                          <a:rPr lang="en-US" i="1">
                            <a:latin typeface="Cambria Math" panose="02040503050406030204" pitchFamily="18" charset="0"/>
                          </a:rPr>
                          <m:t>𝑒</m:t>
                        </m:r>
                      </m:e>
                      <m:sup>
                        <m:sSub>
                          <m:sSubPr>
                            <m:ctrlPr>
                              <a:rPr lang="vi-VN" b="0"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𝑘</m:t>
                            </m:r>
                          </m:sub>
                        </m:sSub>
                      </m:sup>
                    </m:sSup>
                    <m:r>
                      <a:rPr lang="en-US" i="1">
                        <a:latin typeface="Cambria Math" panose="02040503050406030204" pitchFamily="18" charset="0"/>
                      </a:rPr>
                      <m:t>​</m:t>
                    </m:r>
                    <m:r>
                      <a:rPr lang="en-US" i="1">
                        <a:latin typeface="Cambria Math" panose="02040503050406030204" pitchFamily="18" charset="0"/>
                      </a:rPr>
                      <m:t>(</m:t>
                    </m:r>
                    <m:sSub>
                      <m:sSubPr>
                        <m:ctrlPr>
                          <a:rPr lang="vi-VN" b="0" i="1">
                            <a:latin typeface="Cambria Math" panose="02040503050406030204" pitchFamily="18" charset="0"/>
                          </a:rPr>
                        </m:ctrlPr>
                      </m:sSubPr>
                      <m:e>
                        <m:r>
                          <m:rPr>
                            <m:sty m:val="p"/>
                          </m:rPr>
                          <a:rPr lang="en-US" i="1">
                            <a:latin typeface="Cambria Math" panose="02040503050406030204" pitchFamily="18" charset="0"/>
                          </a:rPr>
                          <m:t>A</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m:t>
                    </m:r>
                    <m:sSubSup>
                      <m:sSubSupPr>
                        <m:ctrlPr>
                          <a:rPr lang="vi-VN" b="0"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 </m:t>
                    </m:r>
                  </m:oMath>
                </a14:m>
                <a:endParaRPr lang="en-VN"/>
              </a:p>
              <a:p>
                <a:pPr marL="0" indent="0">
                  <a:buNone/>
                </a:pPr>
                <a:r>
                  <a:rPr lang="en-US"/>
                  <a:t>w</a:t>
                </a:r>
                <a:r>
                  <a:rPr lang="en-VN"/>
                  <a:t>here each </a:t>
                </a:r>
                <a14:m>
                  <m:oMath xmlns:m="http://schemas.openxmlformats.org/officeDocument/2006/math">
                    <m:sSup>
                      <m:sSupPr>
                        <m:ctrlPr>
                          <a:rPr lang="vi-VN" i="1">
                            <a:latin typeface="Cambria Math" panose="02040503050406030204" pitchFamily="18" charset="0"/>
                          </a:rPr>
                        </m:ctrlPr>
                      </m:sSupPr>
                      <m:e>
                        <m:r>
                          <a:rPr lang="en-US" i="1">
                            <a:latin typeface="Cambria Math" panose="02040503050406030204" pitchFamily="18" charset="0"/>
                          </a:rPr>
                          <m:t>𝑒</m:t>
                        </m:r>
                      </m:e>
                      <m:sup>
                        <m:sSub>
                          <m:sSubPr>
                            <m:ctrlPr>
                              <a:rPr lang="vi-VN"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𝑘</m:t>
                            </m:r>
                          </m:sub>
                        </m:sSub>
                      </m:sup>
                    </m:sSup>
                    <m:r>
                      <a:rPr lang="en-US" i="1">
                        <a:latin typeface="Cambria Math" panose="02040503050406030204" pitchFamily="18" charset="0"/>
                      </a:rPr>
                      <m:t>​</m:t>
                    </m:r>
                    <m:r>
                      <a:rPr lang="en-US" i="1">
                        <a:latin typeface="Cambria Math" panose="02040503050406030204" pitchFamily="18" charset="0"/>
                      </a:rPr>
                      <m:t>(</m:t>
                    </m:r>
                    <m:sSub>
                      <m:sSubPr>
                        <m:ctrlPr>
                          <a:rPr lang="vi-VN" i="1">
                            <a:latin typeface="Cambria Math" panose="02040503050406030204" pitchFamily="18" charset="0"/>
                          </a:rPr>
                        </m:ctrlPr>
                      </m:sSubPr>
                      <m:e>
                        <m:r>
                          <m:rPr>
                            <m:sty m:val="p"/>
                          </m:rPr>
                          <a:rPr lang="en-US" i="1">
                            <a:latin typeface="Cambria Math" panose="02040503050406030204" pitchFamily="18" charset="0"/>
                          </a:rPr>
                          <m:t>A</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m:t>
                    </m:r>
                    <m:sSubSup>
                      <m:sSubSupPr>
                        <m:ctrlPr>
                          <a:rPr lang="vi-VN"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𝑘</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 </m:t>
                    </m:r>
                  </m:oMath>
                </a14:m>
                <a:r>
                  <a:rPr lang="en-VN"/>
                  <a:t>is equivalent to a series of </a:t>
                </a:r>
                <a14:m>
                  <m:oMath xmlns:m="http://schemas.openxmlformats.org/officeDocument/2006/math">
                    <m:r>
                      <a:rPr lang="en-VN" i="1">
                        <a:latin typeface="Cambria Math" panose="02040503050406030204" pitchFamily="18" charset="0"/>
                      </a:rPr>
                      <m:t>𝐶𝑋</m:t>
                    </m:r>
                  </m:oMath>
                </a14:m>
                <a:r>
                  <a:rPr lang="en-VN"/>
                  <a:t> and </a:t>
                </a:r>
                <a14:m>
                  <m:oMath xmlns:m="http://schemas.openxmlformats.org/officeDocument/2006/math">
                    <m:sSub>
                      <m:sSubPr>
                        <m:ctrlPr>
                          <a:rPr lang="en-VN" i="1">
                            <a:latin typeface="Cambria Math" panose="02040503050406030204" pitchFamily="18" charset="0"/>
                          </a:rPr>
                        </m:ctrlPr>
                      </m:sSubPr>
                      <m:e>
                        <m:r>
                          <a:rPr lang="en-VN" i="1">
                            <a:latin typeface="Cambria Math" panose="02040503050406030204" pitchFamily="18" charset="0"/>
                          </a:rPr>
                          <m:t>𝑅</m:t>
                        </m:r>
                      </m:e>
                      <m:sub>
                        <m:r>
                          <a:rPr lang="en-VN" i="1">
                            <a:latin typeface="Cambria Math" panose="02040503050406030204" pitchFamily="18" charset="0"/>
                          </a:rPr>
                          <m:t>𝑖</m:t>
                        </m:r>
                      </m:sub>
                    </m:sSub>
                  </m:oMath>
                </a14:m>
                <a:r>
                  <a:rPr lang="en-VN"/>
                  <a:t> gate</a:t>
                </a:r>
              </a:p>
            </p:txBody>
          </p:sp>
        </mc:Choice>
        <mc:Fallback xmlns="">
          <p:sp>
            <p:nvSpPr>
              <p:cNvPr id="5" name="Content Placeholder 2">
                <a:extLst>
                  <a:ext uri="{FF2B5EF4-FFF2-40B4-BE49-F238E27FC236}">
                    <a16:creationId xmlns:a16="http://schemas.microsoft.com/office/drawing/2014/main" id="{6BA92BB4-2DE4-F244-9D22-CE57591EA53C}"/>
                  </a:ext>
                </a:extLst>
              </p:cNvPr>
              <p:cNvSpPr txBox="1">
                <a:spLocks noRot="1" noChangeAspect="1" noMove="1" noResize="1" noEditPoints="1" noAdjustHandles="1" noChangeArrowheads="1" noChangeShapeType="1" noTextEdit="1"/>
              </p:cNvSpPr>
              <p:nvPr/>
            </p:nvSpPr>
            <p:spPr>
              <a:xfrm>
                <a:off x="628650" y="989726"/>
                <a:ext cx="7886700" cy="1268630"/>
              </a:xfrm>
              <a:prstGeom prst="rect">
                <a:avLst/>
              </a:prstGeom>
              <a:blipFill>
                <a:blip r:embed="rId3"/>
                <a:stretch>
                  <a:fillRect l="-927" t="-5288" b="-8654"/>
                </a:stretch>
              </a:blipFill>
            </p:spPr>
            <p:txBody>
              <a:bodyPr/>
              <a:lstStyle/>
              <a:p>
                <a:r>
                  <a:rPr lang="vi-VN">
                    <a:noFill/>
                  </a:rPr>
                  <a:t> </a:t>
                </a:r>
              </a:p>
            </p:txBody>
          </p:sp>
        </mc:Fallback>
      </mc:AlternateContent>
      <p:pic>
        <p:nvPicPr>
          <p:cNvPr id="6" name="Picture 2" descr="Quantum circuit for the UCCSD ansatz of the H 2 molecule with STO-3G... |  Download Scientific Diagram">
            <a:extLst>
              <a:ext uri="{FF2B5EF4-FFF2-40B4-BE49-F238E27FC236}">
                <a16:creationId xmlns:a16="http://schemas.microsoft.com/office/drawing/2014/main" id="{5CE59316-8B3F-9C5E-46F5-9E711584B3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310" b="74765"/>
          <a:stretch>
            <a:fillRect/>
          </a:stretch>
        </p:blipFill>
        <p:spPr bwMode="auto">
          <a:xfrm>
            <a:off x="4578968" y="2613667"/>
            <a:ext cx="3609442" cy="10291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5B9FCB-6B98-6CA6-A018-18A7F0C36F83}"/>
                  </a:ext>
                </a:extLst>
              </p:cNvPr>
              <p:cNvSpPr txBox="1"/>
              <p:nvPr/>
            </p:nvSpPr>
            <p:spPr>
              <a:xfrm>
                <a:off x="3404772" y="2770291"/>
                <a:ext cx="960651"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vi-VN" sz="3600" b="0" i="1">
                          <a:latin typeface="Cambria Math" panose="02040503050406030204" pitchFamily="18" charset="0"/>
                        </a:rPr>
                        <m:t>⇒</m:t>
                      </m:r>
                    </m:oMath>
                  </m:oMathPara>
                </a14:m>
                <a:endParaRPr lang="en-VN" sz="3600"/>
              </a:p>
            </p:txBody>
          </p:sp>
        </mc:Choice>
        <mc:Fallback xmlns="">
          <p:sp>
            <p:nvSpPr>
              <p:cNvPr id="7" name="TextBox 6">
                <a:extLst>
                  <a:ext uri="{FF2B5EF4-FFF2-40B4-BE49-F238E27FC236}">
                    <a16:creationId xmlns:a16="http://schemas.microsoft.com/office/drawing/2014/main" id="{F05B9FCB-6B98-6CA6-A018-18A7F0C36F83}"/>
                  </a:ext>
                </a:extLst>
              </p:cNvPr>
              <p:cNvSpPr txBox="1">
                <a:spLocks noRot="1" noChangeAspect="1" noMove="1" noResize="1" noEditPoints="1" noAdjustHandles="1" noChangeArrowheads="1" noChangeShapeType="1" noTextEdit="1"/>
              </p:cNvSpPr>
              <p:nvPr/>
            </p:nvSpPr>
            <p:spPr>
              <a:xfrm>
                <a:off x="3404772" y="2770291"/>
                <a:ext cx="960651" cy="553998"/>
              </a:xfrm>
              <a:prstGeom prst="rect">
                <a:avLst/>
              </a:prstGeom>
              <a:blipFill>
                <a:blip r:embed="rId4"/>
                <a:stretch>
                  <a:fillRect b="-2222"/>
                </a:stretch>
              </a:blipFill>
            </p:spPr>
            <p:txBody>
              <a:bodyPr/>
              <a:lstStyle/>
              <a:p>
                <a:r>
                  <a:rPr lang="en-VN">
                    <a:noFill/>
                  </a:rPr>
                  <a:t> </a:t>
                </a:r>
              </a:p>
            </p:txBody>
          </p:sp>
        </mc:Fallback>
      </mc:AlternateContent>
      <p:sp>
        <p:nvSpPr>
          <p:cNvPr id="8" name="TextBox 7">
            <a:extLst>
              <a:ext uri="{FF2B5EF4-FFF2-40B4-BE49-F238E27FC236}">
                <a16:creationId xmlns:a16="http://schemas.microsoft.com/office/drawing/2014/main" id="{907EDD14-B1D7-D513-98B1-988159FDCC00}"/>
              </a:ext>
            </a:extLst>
          </p:cNvPr>
          <p:cNvSpPr txBox="1"/>
          <p:nvPr/>
        </p:nvSpPr>
        <p:spPr>
          <a:xfrm>
            <a:off x="3350487" y="3324289"/>
            <a:ext cx="1632018" cy="646331"/>
          </a:xfrm>
          <a:prstGeom prst="rect">
            <a:avLst/>
          </a:prstGeom>
          <a:noFill/>
        </p:spPr>
        <p:txBody>
          <a:bodyPr wrap="square" rtlCol="0">
            <a:spAutoFit/>
          </a:bodyPr>
          <a:lstStyle/>
          <a:p>
            <a:r>
              <a:rPr lang="en-VN" sz="1200"/>
              <a:t>Pruning through optimization process (ADAPT-VQE) [*]</a:t>
            </a:r>
          </a:p>
        </p:txBody>
      </p:sp>
      <p:sp>
        <p:nvSpPr>
          <p:cNvPr id="10" name="TextBox 9">
            <a:extLst>
              <a:ext uri="{FF2B5EF4-FFF2-40B4-BE49-F238E27FC236}">
                <a16:creationId xmlns:a16="http://schemas.microsoft.com/office/drawing/2014/main" id="{EBFFD82C-7D28-BA98-7C58-1101CCBD360A}"/>
              </a:ext>
            </a:extLst>
          </p:cNvPr>
          <p:cNvSpPr txBox="1"/>
          <p:nvPr/>
        </p:nvSpPr>
        <p:spPr>
          <a:xfrm>
            <a:off x="628650" y="4640997"/>
            <a:ext cx="7559761" cy="400110"/>
          </a:xfrm>
          <a:prstGeom prst="rect">
            <a:avLst/>
          </a:prstGeom>
          <a:noFill/>
        </p:spPr>
        <p:txBody>
          <a:bodyPr wrap="square">
            <a:spAutoFit/>
          </a:bodyPr>
          <a:lstStyle/>
          <a:p>
            <a:r>
              <a:rPr lang="en-US" sz="1000" b="1" i="0">
                <a:solidFill>
                  <a:srgbClr val="222222"/>
                </a:solidFill>
                <a:effectLst/>
              </a:rPr>
              <a:t>[1.11] </a:t>
            </a:r>
            <a:r>
              <a:rPr lang="en-US" sz="1000" b="0" i="0">
                <a:solidFill>
                  <a:srgbClr val="222222"/>
                </a:solidFill>
                <a:effectLst/>
              </a:rPr>
              <a:t>Grimsley, H. R., Economou, S. E., Barnes, E., &amp; Mayhall, N. J. (2019). An adaptive variational algorithm for exact molecular simulations on a quantum computer. </a:t>
            </a:r>
            <a:r>
              <a:rPr lang="en-US" sz="1000" b="0" i="1">
                <a:solidFill>
                  <a:srgbClr val="222222"/>
                </a:solidFill>
                <a:effectLst/>
              </a:rPr>
              <a:t>Nature communications</a:t>
            </a:r>
            <a:r>
              <a:rPr lang="en-US" sz="1000" b="0" i="0">
                <a:solidFill>
                  <a:srgbClr val="222222"/>
                </a:solidFill>
                <a:effectLst/>
              </a:rPr>
              <a:t>, </a:t>
            </a:r>
            <a:r>
              <a:rPr lang="en-US" sz="1000" b="0" i="1">
                <a:solidFill>
                  <a:srgbClr val="222222"/>
                </a:solidFill>
                <a:effectLst/>
              </a:rPr>
              <a:t>10</a:t>
            </a:r>
            <a:r>
              <a:rPr lang="en-US" sz="1000" b="0" i="0">
                <a:solidFill>
                  <a:srgbClr val="222222"/>
                </a:solidFill>
                <a:effectLst/>
              </a:rPr>
              <a:t>(1), 3007.</a:t>
            </a:r>
            <a:endParaRPr lang="en-VN" sz="1000"/>
          </a:p>
        </p:txBody>
      </p:sp>
      <p:sp>
        <p:nvSpPr>
          <p:cNvPr id="11" name="TextBox 10">
            <a:extLst>
              <a:ext uri="{FF2B5EF4-FFF2-40B4-BE49-F238E27FC236}">
                <a16:creationId xmlns:a16="http://schemas.microsoft.com/office/drawing/2014/main" id="{FB0E1BDE-1503-0449-94D5-88AE31AA612A}"/>
              </a:ext>
            </a:extLst>
          </p:cNvPr>
          <p:cNvSpPr txBox="1"/>
          <p:nvPr/>
        </p:nvSpPr>
        <p:spPr>
          <a:xfrm>
            <a:off x="5226040" y="3529730"/>
            <a:ext cx="3038485" cy="276999"/>
          </a:xfrm>
          <a:prstGeom prst="rect">
            <a:avLst/>
          </a:prstGeom>
          <a:noFill/>
        </p:spPr>
        <p:txBody>
          <a:bodyPr wrap="square" rtlCol="0">
            <a:spAutoFit/>
          </a:bodyPr>
          <a:lstStyle/>
          <a:p>
            <a:r>
              <a:rPr lang="en-VN" sz="1200"/>
              <a:t>An adaptive ansatz for each systems</a:t>
            </a:r>
          </a:p>
        </p:txBody>
      </p:sp>
      <p:sp>
        <p:nvSpPr>
          <p:cNvPr id="13" name="Title 1">
            <a:extLst>
              <a:ext uri="{FF2B5EF4-FFF2-40B4-BE49-F238E27FC236}">
                <a16:creationId xmlns:a16="http://schemas.microsoft.com/office/drawing/2014/main" id="{32DA6C02-71B0-4EDE-39E6-F750CFDDD9EA}"/>
              </a:ext>
            </a:extLst>
          </p:cNvPr>
          <p:cNvSpPr>
            <a:spLocks noGrp="1"/>
          </p:cNvSpPr>
          <p:nvPr>
            <p:ph type="title"/>
          </p:nvPr>
        </p:nvSpPr>
        <p:spPr>
          <a:xfrm>
            <a:off x="628650" y="18466"/>
            <a:ext cx="6466417" cy="994172"/>
          </a:xfrm>
        </p:spPr>
        <p:txBody>
          <a:bodyPr>
            <a:normAutofit/>
          </a:bodyPr>
          <a:lstStyle/>
          <a:p>
            <a:r>
              <a:rPr lang="en-VN"/>
              <a:t>1.</a:t>
            </a:r>
            <a:r>
              <a:rPr lang="en-US"/>
              <a:t>2</a:t>
            </a:r>
            <a:r>
              <a:rPr lang="en-VN"/>
              <a:t>. Circuit ansatz </a:t>
            </a:r>
            <a:br>
              <a:rPr lang="en-US"/>
            </a:br>
            <a:r>
              <a:rPr lang="en-US" sz="2200"/>
              <a:t>S</a:t>
            </a:r>
            <a:r>
              <a:rPr lang="en-VN" sz="2200"/>
              <a:t>earching problem</a:t>
            </a:r>
          </a:p>
        </p:txBody>
      </p:sp>
    </p:spTree>
    <p:extLst>
      <p:ext uri="{BB962C8B-B14F-4D97-AF65-F5344CB8AC3E}">
        <p14:creationId xmlns:p14="http://schemas.microsoft.com/office/powerpoint/2010/main" val="158731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C6797-D8F6-FDC8-F672-DF6B121880C6}"/>
              </a:ext>
            </a:extLst>
          </p:cNvPr>
          <p:cNvSpPr>
            <a:spLocks noGrp="1"/>
          </p:cNvSpPr>
          <p:nvPr>
            <p:ph type="title"/>
          </p:nvPr>
        </p:nvSpPr>
        <p:spPr>
          <a:xfrm>
            <a:off x="628650" y="1994"/>
            <a:ext cx="6466417" cy="994172"/>
          </a:xfrm>
        </p:spPr>
        <p:txBody>
          <a:bodyPr/>
          <a:lstStyle/>
          <a:p>
            <a:r>
              <a:rPr lang="en-US"/>
              <a:t>1.3. Compilation</a:t>
            </a:r>
            <a:endParaRPr lang="vi-VN"/>
          </a:p>
        </p:txBody>
      </p:sp>
      <p:sp>
        <p:nvSpPr>
          <p:cNvPr id="4" name="Slide Number Placeholder 3">
            <a:extLst>
              <a:ext uri="{FF2B5EF4-FFF2-40B4-BE49-F238E27FC236}">
                <a16:creationId xmlns:a16="http://schemas.microsoft.com/office/drawing/2014/main" id="{DA6BD363-94A8-8648-B9B5-603741B1D256}"/>
              </a:ext>
            </a:extLst>
          </p:cNvPr>
          <p:cNvSpPr>
            <a:spLocks noGrp="1"/>
          </p:cNvSpPr>
          <p:nvPr>
            <p:ph type="sldNum" sz="quarter" idx="12"/>
          </p:nvPr>
        </p:nvSpPr>
        <p:spPr>
          <a:xfrm>
            <a:off x="6457950" y="4775503"/>
            <a:ext cx="2057400" cy="273844"/>
          </a:xfrm>
        </p:spPr>
        <p:txBody>
          <a:bodyPr/>
          <a:lstStyle/>
          <a:p>
            <a:fld id="{6A45828D-F580-42DE-B77E-860980F07F32}" type="slidenum">
              <a:rPr lang="vi-VN" smtClean="0"/>
              <a:t>12</a:t>
            </a:fld>
            <a:endParaRPr lang="vi-VN"/>
          </a:p>
        </p:txBody>
      </p:sp>
      <p:cxnSp>
        <p:nvCxnSpPr>
          <p:cNvPr id="5" name="Đường nối Thẳng 58">
            <a:extLst>
              <a:ext uri="{FF2B5EF4-FFF2-40B4-BE49-F238E27FC236}">
                <a16:creationId xmlns:a16="http://schemas.microsoft.com/office/drawing/2014/main" id="{C34A0BFE-6CC2-F760-EDC3-7804F73F1BC1}"/>
              </a:ext>
            </a:extLst>
          </p:cNvPr>
          <p:cNvCxnSpPr>
            <a:cxnSpLocks/>
          </p:cNvCxnSpPr>
          <p:nvPr/>
        </p:nvCxnSpPr>
        <p:spPr>
          <a:xfrm>
            <a:off x="738717" y="3027441"/>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 name="Đường nối Thẳng 59">
            <a:extLst>
              <a:ext uri="{FF2B5EF4-FFF2-40B4-BE49-F238E27FC236}">
                <a16:creationId xmlns:a16="http://schemas.microsoft.com/office/drawing/2014/main" id="{323088DF-16D8-39BD-EB4C-A0B0CC6EAF7F}"/>
              </a:ext>
            </a:extLst>
          </p:cNvPr>
          <p:cNvCxnSpPr>
            <a:cxnSpLocks/>
          </p:cNvCxnSpPr>
          <p:nvPr/>
        </p:nvCxnSpPr>
        <p:spPr>
          <a:xfrm>
            <a:off x="738717" y="3303666"/>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Hình chữ nhật 63">
                <a:extLst>
                  <a:ext uri="{FF2B5EF4-FFF2-40B4-BE49-F238E27FC236}">
                    <a16:creationId xmlns:a16="http://schemas.microsoft.com/office/drawing/2014/main" id="{18BC964D-392B-0404-6AE3-44BF54D46DA3}"/>
                  </a:ext>
                </a:extLst>
              </p:cNvPr>
              <p:cNvSpPr/>
              <p:nvPr/>
            </p:nvSpPr>
            <p:spPr>
              <a:xfrm>
                <a:off x="857238" y="3185374"/>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7" name="Hình chữ nhật 63">
                <a:extLst>
                  <a:ext uri="{FF2B5EF4-FFF2-40B4-BE49-F238E27FC236}">
                    <a16:creationId xmlns:a16="http://schemas.microsoft.com/office/drawing/2014/main" id="{18BC964D-392B-0404-6AE3-44BF54D46DA3}"/>
                  </a:ext>
                </a:extLst>
              </p:cNvPr>
              <p:cNvSpPr>
                <a:spLocks noRot="1" noChangeAspect="1" noMove="1" noResize="1" noEditPoints="1" noAdjustHandles="1" noChangeArrowheads="1" noChangeShapeType="1" noTextEdit="1"/>
              </p:cNvSpPr>
              <p:nvPr/>
            </p:nvSpPr>
            <p:spPr>
              <a:xfrm>
                <a:off x="857238" y="3185374"/>
                <a:ext cx="299694" cy="255836"/>
              </a:xfrm>
              <a:prstGeom prst="rect">
                <a:avLst/>
              </a:prstGeom>
              <a:blipFill>
                <a:blip r:embed="rId2"/>
                <a:stretch>
                  <a:fillRect/>
                </a:stretch>
              </a:blipFill>
              <a:ln>
                <a:solidFill>
                  <a:schemeClr val="tx1"/>
                </a:solidFill>
              </a:ln>
            </p:spPr>
            <p:txBody>
              <a:bodyPr/>
              <a:lstStyle/>
              <a:p>
                <a:r>
                  <a:rPr lang="en-VN">
                    <a:noFill/>
                  </a:rPr>
                  <a:t> </a:t>
                </a:r>
              </a:p>
            </p:txBody>
          </p:sp>
        </mc:Fallback>
      </mc:AlternateContent>
      <p:cxnSp>
        <p:nvCxnSpPr>
          <p:cNvPr id="8" name="Đường nối Thẳng 64">
            <a:extLst>
              <a:ext uri="{FF2B5EF4-FFF2-40B4-BE49-F238E27FC236}">
                <a16:creationId xmlns:a16="http://schemas.microsoft.com/office/drawing/2014/main" id="{EC228728-DFC5-E9BF-0851-D0015CA5D5B9}"/>
              </a:ext>
            </a:extLst>
          </p:cNvPr>
          <p:cNvCxnSpPr>
            <a:cxnSpLocks/>
            <a:stCxn id="7" idx="0"/>
          </p:cNvCxnSpPr>
          <p:nvPr/>
        </p:nvCxnSpPr>
        <p:spPr>
          <a:xfrm flipV="1">
            <a:off x="1007085" y="3020755"/>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Hình Bầu dục 65">
            <a:extLst>
              <a:ext uri="{FF2B5EF4-FFF2-40B4-BE49-F238E27FC236}">
                <a16:creationId xmlns:a16="http://schemas.microsoft.com/office/drawing/2014/main" id="{F6EC97EE-9518-BB04-6B1F-C2B2415EB31F}"/>
              </a:ext>
            </a:extLst>
          </p:cNvPr>
          <p:cNvSpPr/>
          <p:nvPr/>
        </p:nvSpPr>
        <p:spPr>
          <a:xfrm>
            <a:off x="960028" y="298065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10" name="Đường nối Thẳng 67">
            <a:extLst>
              <a:ext uri="{FF2B5EF4-FFF2-40B4-BE49-F238E27FC236}">
                <a16:creationId xmlns:a16="http://schemas.microsoft.com/office/drawing/2014/main" id="{F48E3992-7120-43F8-90D0-880517A5739F}"/>
              </a:ext>
            </a:extLst>
          </p:cNvPr>
          <p:cNvCxnSpPr>
            <a:cxnSpLocks/>
            <a:endCxn id="11" idx="4"/>
          </p:cNvCxnSpPr>
          <p:nvPr/>
        </p:nvCxnSpPr>
        <p:spPr>
          <a:xfrm flipV="1">
            <a:off x="1468592" y="3063531"/>
            <a:ext cx="0" cy="621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Hình Bầu dục 68">
            <a:extLst>
              <a:ext uri="{FF2B5EF4-FFF2-40B4-BE49-F238E27FC236}">
                <a16:creationId xmlns:a16="http://schemas.microsoft.com/office/drawing/2014/main" id="{9F9D9B01-A89A-9397-28EF-E92342112A40}"/>
              </a:ext>
            </a:extLst>
          </p:cNvPr>
          <p:cNvSpPr/>
          <p:nvPr/>
        </p:nvSpPr>
        <p:spPr>
          <a:xfrm>
            <a:off x="1421534" y="298065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16" name="TextBox 15">
            <a:extLst>
              <a:ext uri="{FF2B5EF4-FFF2-40B4-BE49-F238E27FC236}">
                <a16:creationId xmlns:a16="http://schemas.microsoft.com/office/drawing/2014/main" id="{357CF10E-536F-1E49-A5C8-6CFFAFC97E96}"/>
              </a:ext>
            </a:extLst>
          </p:cNvPr>
          <p:cNvSpPr txBox="1"/>
          <p:nvPr/>
        </p:nvSpPr>
        <p:spPr>
          <a:xfrm>
            <a:off x="648910" y="745126"/>
            <a:ext cx="8660189" cy="369332"/>
          </a:xfrm>
          <a:prstGeom prst="rect">
            <a:avLst/>
          </a:prstGeom>
          <a:noFill/>
        </p:spPr>
        <p:txBody>
          <a:bodyPr wrap="square" rtlCol="0">
            <a:spAutoFit/>
          </a:bodyPr>
          <a:lstStyle/>
          <a:p>
            <a:r>
              <a:rPr lang="en-US"/>
              <a:t>There is a large gap between algorithms and set of instructions we can perform on real qc </a:t>
            </a:r>
          </a:p>
        </p:txBody>
      </p:sp>
      <p:cxnSp>
        <p:nvCxnSpPr>
          <p:cNvPr id="18" name="Straight Connector 17">
            <a:extLst>
              <a:ext uri="{FF2B5EF4-FFF2-40B4-BE49-F238E27FC236}">
                <a16:creationId xmlns:a16="http://schemas.microsoft.com/office/drawing/2014/main" id="{FB5AD53D-A571-DB37-F0E7-A429DDECEE43}"/>
              </a:ext>
            </a:extLst>
          </p:cNvPr>
          <p:cNvCxnSpPr>
            <a:cxnSpLocks/>
          </p:cNvCxnSpPr>
          <p:nvPr/>
        </p:nvCxnSpPr>
        <p:spPr>
          <a:xfrm flipH="1">
            <a:off x="4580920" y="1115781"/>
            <a:ext cx="1" cy="3482025"/>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D6652B0-20E3-D250-8E69-750658795FFA}"/>
              </a:ext>
            </a:extLst>
          </p:cNvPr>
          <p:cNvSpPr txBox="1"/>
          <p:nvPr/>
        </p:nvSpPr>
        <p:spPr>
          <a:xfrm>
            <a:off x="648912" y="1118009"/>
            <a:ext cx="4016224" cy="646331"/>
          </a:xfrm>
          <a:prstGeom prst="rect">
            <a:avLst/>
          </a:prstGeom>
          <a:noFill/>
        </p:spPr>
        <p:txBody>
          <a:bodyPr wrap="square" rtlCol="0">
            <a:spAutoFit/>
          </a:bodyPr>
          <a:lstStyle/>
          <a:p>
            <a:r>
              <a:rPr lang="en-US" b="1"/>
              <a:t>Problem 1 (a)</a:t>
            </a:r>
            <a:r>
              <a:rPr lang="en-US"/>
              <a:t>: The native gate set is diff</a:t>
            </a:r>
          </a:p>
          <a:p>
            <a:endParaRPr lang="en-US"/>
          </a:p>
        </p:txBody>
      </p:sp>
      <p:sp>
        <p:nvSpPr>
          <p:cNvPr id="21" name="Rectangle 20">
            <a:extLst>
              <a:ext uri="{FF2B5EF4-FFF2-40B4-BE49-F238E27FC236}">
                <a16:creationId xmlns:a16="http://schemas.microsoft.com/office/drawing/2014/main" id="{B609D997-7159-A0CE-3AD7-AB8CC51A7395}"/>
              </a:ext>
            </a:extLst>
          </p:cNvPr>
          <p:cNvSpPr/>
          <p:nvPr/>
        </p:nvSpPr>
        <p:spPr>
          <a:xfrm>
            <a:off x="1490133" y="1522369"/>
            <a:ext cx="1883834" cy="394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FE0CDED-38F9-A84B-B08B-F655A5622E6A}"/>
                  </a:ext>
                </a:extLst>
              </p:cNvPr>
              <p:cNvSpPr txBox="1"/>
              <p:nvPr/>
            </p:nvSpPr>
            <p:spPr>
              <a:xfrm>
                <a:off x="628650" y="1511679"/>
                <a:ext cx="921958" cy="476284"/>
              </a:xfrm>
              <a:prstGeom prst="rect">
                <a:avLst/>
              </a:prstGeom>
              <a:noFill/>
            </p:spPr>
            <p:txBody>
              <a:bodyPr wrap="square">
                <a:spAutoFit/>
              </a:bodyPr>
              <a:lstStyle/>
              <a:p>
                <a:pPr marL="0" indent="0">
                  <a:buNone/>
                </a:pPr>
                <a:r>
                  <a:rPr lang="en-US" sz="1200">
                    <a:solidFill>
                      <a:srgbClr val="FF0000"/>
                    </a:solidFill>
                  </a:rPr>
                  <a:t>No </a:t>
                </a:r>
                <a14:m>
                  <m:oMath xmlns:m="http://schemas.openxmlformats.org/officeDocument/2006/math">
                    <m:r>
                      <a:rPr lang="en-US" sz="1200" i="1" smtClean="0">
                        <a:solidFill>
                          <a:srgbClr val="FF0000"/>
                        </a:solidFill>
                        <a:latin typeface="Cambria Math" panose="02040503050406030204" pitchFamily="18" charset="0"/>
                      </a:rPr>
                      <m:t>𝐶𝑋</m:t>
                    </m:r>
                    <m:r>
                      <a:rPr lang="en-US" sz="1200" i="1" smtClean="0">
                        <a:solidFill>
                          <a:srgbClr val="FF0000"/>
                        </a:solidFill>
                        <a:latin typeface="Cambria Math" panose="02040503050406030204" pitchFamily="18" charset="0"/>
                      </a:rPr>
                      <m:t>, </m:t>
                    </m:r>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𝑅</m:t>
                        </m:r>
                      </m:e>
                      <m:sub>
                        <m:r>
                          <a:rPr lang="en-US" sz="1200" b="0" i="1" smtClean="0">
                            <a:solidFill>
                              <a:srgbClr val="FF0000"/>
                            </a:solidFill>
                            <a:latin typeface="Cambria Math" panose="02040503050406030204" pitchFamily="18" charset="0"/>
                          </a:rPr>
                          <m:t>𝑋</m:t>
                        </m:r>
                      </m:sub>
                    </m:sSub>
                  </m:oMath>
                </a14:m>
                <a:r>
                  <a:rPr lang="en-US" sz="1200">
                    <a:solidFill>
                      <a:srgbClr val="FF0000"/>
                    </a:solidFill>
                  </a:rPr>
                  <a:t> or </a:t>
                </a:r>
                <a14:m>
                  <m:oMath xmlns:m="http://schemas.openxmlformats.org/officeDocument/2006/math">
                    <m:r>
                      <a:rPr lang="en-US" sz="1200" i="1" smtClean="0">
                        <a:solidFill>
                          <a:srgbClr val="FF0000"/>
                        </a:solidFill>
                        <a:latin typeface="Cambria Math" panose="02040503050406030204" pitchFamily="18" charset="0"/>
                      </a:rPr>
                      <m:t>𝐶</m:t>
                    </m:r>
                    <m:sSub>
                      <m:sSubPr>
                        <m:ctrlPr>
                          <a:rPr lang="en-US" sz="1200" i="1" smtClean="0">
                            <a:solidFill>
                              <a:srgbClr val="FF0000"/>
                            </a:solidFill>
                            <a:latin typeface="Cambria Math" panose="02040503050406030204" pitchFamily="18" charset="0"/>
                          </a:rPr>
                        </m:ctrlPr>
                      </m:sSubPr>
                      <m:e>
                        <m:r>
                          <a:rPr lang="en-US" sz="1200" i="1" smtClean="0">
                            <a:solidFill>
                              <a:srgbClr val="FF0000"/>
                            </a:solidFill>
                            <a:latin typeface="Cambria Math" panose="02040503050406030204" pitchFamily="18" charset="0"/>
                          </a:rPr>
                          <m:t>𝑅</m:t>
                        </m:r>
                      </m:e>
                      <m:sub>
                        <m:r>
                          <a:rPr lang="en-US" sz="1200" b="0" i="1" smtClean="0">
                            <a:solidFill>
                              <a:srgbClr val="FF0000"/>
                            </a:solidFill>
                            <a:latin typeface="Cambria Math" panose="02040503050406030204" pitchFamily="18" charset="0"/>
                          </a:rPr>
                          <m:t>𝑌</m:t>
                        </m:r>
                      </m:sub>
                    </m:sSub>
                  </m:oMath>
                </a14:m>
                <a:endParaRPr lang="en-US" sz="1200">
                  <a:solidFill>
                    <a:srgbClr val="FF0000"/>
                  </a:solidFill>
                </a:endParaRPr>
              </a:p>
            </p:txBody>
          </p:sp>
        </mc:Choice>
        <mc:Fallback xmlns="">
          <p:sp>
            <p:nvSpPr>
              <p:cNvPr id="22" name="TextBox 21">
                <a:extLst>
                  <a:ext uri="{FF2B5EF4-FFF2-40B4-BE49-F238E27FC236}">
                    <a16:creationId xmlns:a16="http://schemas.microsoft.com/office/drawing/2014/main" id="{1FE0CDED-38F9-A84B-B08B-F655A5622E6A}"/>
                  </a:ext>
                </a:extLst>
              </p:cNvPr>
              <p:cNvSpPr txBox="1">
                <a:spLocks noRot="1" noChangeAspect="1" noMove="1" noResize="1" noEditPoints="1" noAdjustHandles="1" noChangeArrowheads="1" noChangeShapeType="1" noTextEdit="1"/>
              </p:cNvSpPr>
              <p:nvPr/>
            </p:nvSpPr>
            <p:spPr>
              <a:xfrm>
                <a:off x="628650" y="1511679"/>
                <a:ext cx="921958" cy="476284"/>
              </a:xfrm>
              <a:prstGeom prst="rect">
                <a:avLst/>
              </a:prstGeom>
              <a:blipFill>
                <a:blip r:embed="rId3"/>
                <a:stretch>
                  <a:fillRect b="-5263"/>
                </a:stretch>
              </a:blipFill>
            </p:spPr>
            <p:txBody>
              <a:bodyPr/>
              <a:lstStyle/>
              <a:p>
                <a:r>
                  <a:rPr lang="en-VN">
                    <a:noFill/>
                  </a:rPr>
                  <a:t> </a:t>
                </a:r>
              </a:p>
            </p:txBody>
          </p:sp>
        </mc:Fallback>
      </mc:AlternateContent>
      <p:sp>
        <p:nvSpPr>
          <p:cNvPr id="23" name="TextBox 22">
            <a:extLst>
              <a:ext uri="{FF2B5EF4-FFF2-40B4-BE49-F238E27FC236}">
                <a16:creationId xmlns:a16="http://schemas.microsoft.com/office/drawing/2014/main" id="{DC14558C-A4FE-8978-F715-AAA8B1D0CB26}"/>
              </a:ext>
            </a:extLst>
          </p:cNvPr>
          <p:cNvSpPr txBox="1"/>
          <p:nvPr/>
        </p:nvSpPr>
        <p:spPr>
          <a:xfrm>
            <a:off x="628651" y="2536282"/>
            <a:ext cx="3363382" cy="369332"/>
          </a:xfrm>
          <a:prstGeom prst="rect">
            <a:avLst/>
          </a:prstGeom>
          <a:noFill/>
        </p:spPr>
        <p:txBody>
          <a:bodyPr wrap="square" rtlCol="0">
            <a:spAutoFit/>
          </a:bodyPr>
          <a:lstStyle/>
          <a:p>
            <a:r>
              <a:rPr lang="en-US"/>
              <a:t>If we have this example circuit:</a:t>
            </a:r>
          </a:p>
        </p:txBody>
      </p:sp>
      <p:sp>
        <p:nvSpPr>
          <p:cNvPr id="24" name="TextBox 23">
            <a:extLst>
              <a:ext uri="{FF2B5EF4-FFF2-40B4-BE49-F238E27FC236}">
                <a16:creationId xmlns:a16="http://schemas.microsoft.com/office/drawing/2014/main" id="{3B03600A-E7CA-33DF-D792-9E337ECE7756}"/>
              </a:ext>
            </a:extLst>
          </p:cNvPr>
          <p:cNvSpPr txBox="1"/>
          <p:nvPr/>
        </p:nvSpPr>
        <p:spPr>
          <a:xfrm>
            <a:off x="3426884" y="1402199"/>
            <a:ext cx="936702" cy="646331"/>
          </a:xfrm>
          <a:prstGeom prst="rect">
            <a:avLst/>
          </a:prstGeom>
          <a:noFill/>
        </p:spPr>
        <p:txBody>
          <a:bodyPr wrap="square" rtlCol="0">
            <a:spAutoFit/>
          </a:bodyPr>
          <a:lstStyle/>
          <a:p>
            <a:r>
              <a:rPr lang="en-US">
                <a:solidFill>
                  <a:srgbClr val="FF0000"/>
                </a:solidFill>
              </a:rPr>
              <a:t>IBM series</a:t>
            </a:r>
          </a:p>
        </p:txBody>
      </p:sp>
      <p:sp>
        <p:nvSpPr>
          <p:cNvPr id="25" name="Rectangle 24">
            <a:extLst>
              <a:ext uri="{FF2B5EF4-FFF2-40B4-BE49-F238E27FC236}">
                <a16:creationId xmlns:a16="http://schemas.microsoft.com/office/drawing/2014/main" id="{8CE95A80-6DD9-A30C-D8DB-637666E90DB0}"/>
              </a:ext>
            </a:extLst>
          </p:cNvPr>
          <p:cNvSpPr/>
          <p:nvPr/>
        </p:nvSpPr>
        <p:spPr>
          <a:xfrm>
            <a:off x="1490133" y="2066826"/>
            <a:ext cx="1883834" cy="394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60E6A8A-286C-8482-5AD4-C665F9B7065B}"/>
                  </a:ext>
                </a:extLst>
              </p:cNvPr>
              <p:cNvSpPr txBox="1"/>
              <p:nvPr/>
            </p:nvSpPr>
            <p:spPr>
              <a:xfrm>
                <a:off x="628650" y="2056136"/>
                <a:ext cx="921958" cy="476284"/>
              </a:xfrm>
              <a:prstGeom prst="rect">
                <a:avLst/>
              </a:prstGeom>
              <a:noFill/>
            </p:spPr>
            <p:txBody>
              <a:bodyPr wrap="square">
                <a:spAutoFit/>
              </a:bodyPr>
              <a:lstStyle/>
              <a:p>
                <a:pPr marL="0" indent="0">
                  <a:buNone/>
                </a:pPr>
                <a:r>
                  <a:rPr lang="en-US" sz="1200">
                    <a:solidFill>
                      <a:srgbClr val="FF0000"/>
                    </a:solidFill>
                  </a:rPr>
                  <a:t>No </a:t>
                </a:r>
                <a14:m>
                  <m:oMath xmlns:m="http://schemas.openxmlformats.org/officeDocument/2006/math">
                    <m:r>
                      <a:rPr lang="en-US" sz="1200" i="1" smtClean="0">
                        <a:solidFill>
                          <a:srgbClr val="FF0000"/>
                        </a:solidFill>
                        <a:latin typeface="Cambria Math" panose="02040503050406030204" pitchFamily="18" charset="0"/>
                      </a:rPr>
                      <m:t>𝐶𝑋</m:t>
                    </m:r>
                    <m:r>
                      <a:rPr lang="en-US" sz="1200" i="1" smtClean="0">
                        <a:solidFill>
                          <a:srgbClr val="FF0000"/>
                        </a:solidFill>
                        <a:latin typeface="Cambria Math" panose="02040503050406030204" pitchFamily="18" charset="0"/>
                      </a:rPr>
                      <m:t>, </m:t>
                    </m:r>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𝑅</m:t>
                        </m:r>
                      </m:e>
                      <m:sub>
                        <m:r>
                          <a:rPr lang="en-US" sz="1200" b="0" i="1" smtClean="0">
                            <a:solidFill>
                              <a:srgbClr val="FF0000"/>
                            </a:solidFill>
                            <a:latin typeface="Cambria Math" panose="02040503050406030204" pitchFamily="18" charset="0"/>
                          </a:rPr>
                          <m:t>𝑌</m:t>
                        </m:r>
                      </m:sub>
                    </m:sSub>
                  </m:oMath>
                </a14:m>
                <a:r>
                  <a:rPr lang="en-US" sz="1200">
                    <a:solidFill>
                      <a:srgbClr val="FF0000"/>
                    </a:solidFill>
                  </a:rPr>
                  <a:t> or </a:t>
                </a:r>
                <a14:m>
                  <m:oMath xmlns:m="http://schemas.openxmlformats.org/officeDocument/2006/math">
                    <m:r>
                      <a:rPr lang="en-US" sz="1200" i="1" smtClean="0">
                        <a:solidFill>
                          <a:srgbClr val="FF0000"/>
                        </a:solidFill>
                        <a:latin typeface="Cambria Math" panose="02040503050406030204" pitchFamily="18" charset="0"/>
                      </a:rPr>
                      <m:t>𝐶</m:t>
                    </m:r>
                    <m:sSub>
                      <m:sSubPr>
                        <m:ctrlPr>
                          <a:rPr lang="en-US" sz="1200" i="1" smtClean="0">
                            <a:solidFill>
                              <a:srgbClr val="FF0000"/>
                            </a:solidFill>
                            <a:latin typeface="Cambria Math" panose="02040503050406030204" pitchFamily="18" charset="0"/>
                          </a:rPr>
                        </m:ctrlPr>
                      </m:sSubPr>
                      <m:e>
                        <m:r>
                          <a:rPr lang="en-US" sz="1200" i="1" smtClean="0">
                            <a:solidFill>
                              <a:srgbClr val="FF0000"/>
                            </a:solidFill>
                            <a:latin typeface="Cambria Math" panose="02040503050406030204" pitchFamily="18" charset="0"/>
                          </a:rPr>
                          <m:t>𝑅</m:t>
                        </m:r>
                      </m:e>
                      <m:sub>
                        <m:r>
                          <a:rPr lang="en-US" sz="1200" b="0" i="1" smtClean="0">
                            <a:solidFill>
                              <a:srgbClr val="FF0000"/>
                            </a:solidFill>
                            <a:latin typeface="Cambria Math" panose="02040503050406030204" pitchFamily="18" charset="0"/>
                          </a:rPr>
                          <m:t>𝑌</m:t>
                        </m:r>
                      </m:sub>
                    </m:sSub>
                  </m:oMath>
                </a14:m>
                <a:endParaRPr lang="en-US" sz="1200">
                  <a:solidFill>
                    <a:srgbClr val="FF0000"/>
                  </a:solidFill>
                </a:endParaRPr>
              </a:p>
            </p:txBody>
          </p:sp>
        </mc:Choice>
        <mc:Fallback xmlns="">
          <p:sp>
            <p:nvSpPr>
              <p:cNvPr id="26" name="TextBox 25">
                <a:extLst>
                  <a:ext uri="{FF2B5EF4-FFF2-40B4-BE49-F238E27FC236}">
                    <a16:creationId xmlns:a16="http://schemas.microsoft.com/office/drawing/2014/main" id="{460E6A8A-286C-8482-5AD4-C665F9B7065B}"/>
                  </a:ext>
                </a:extLst>
              </p:cNvPr>
              <p:cNvSpPr txBox="1">
                <a:spLocks noRot="1" noChangeAspect="1" noMove="1" noResize="1" noEditPoints="1" noAdjustHandles="1" noChangeArrowheads="1" noChangeShapeType="1" noTextEdit="1"/>
              </p:cNvSpPr>
              <p:nvPr/>
            </p:nvSpPr>
            <p:spPr>
              <a:xfrm>
                <a:off x="628650" y="2056136"/>
                <a:ext cx="921958" cy="476284"/>
              </a:xfrm>
              <a:prstGeom prst="rect">
                <a:avLst/>
              </a:prstGeom>
              <a:blipFill>
                <a:blip r:embed="rId4"/>
                <a:stretch>
                  <a:fillRect b="-5128"/>
                </a:stretch>
              </a:blipFill>
            </p:spPr>
            <p:txBody>
              <a:bodyPr/>
              <a:lstStyle/>
              <a:p>
                <a:r>
                  <a:rPr lang="en-VN">
                    <a:noFill/>
                  </a:rPr>
                  <a:t> </a:t>
                </a:r>
              </a:p>
            </p:txBody>
          </p:sp>
        </mc:Fallback>
      </mc:AlternateContent>
      <p:sp>
        <p:nvSpPr>
          <p:cNvPr id="27" name="TextBox 26">
            <a:extLst>
              <a:ext uri="{FF2B5EF4-FFF2-40B4-BE49-F238E27FC236}">
                <a16:creationId xmlns:a16="http://schemas.microsoft.com/office/drawing/2014/main" id="{F74D0415-87A0-D7C2-9EE3-5645D95BC5B9}"/>
              </a:ext>
            </a:extLst>
          </p:cNvPr>
          <p:cNvSpPr txBox="1"/>
          <p:nvPr/>
        </p:nvSpPr>
        <p:spPr>
          <a:xfrm>
            <a:off x="3426883" y="1946656"/>
            <a:ext cx="1051983" cy="646331"/>
          </a:xfrm>
          <a:prstGeom prst="rect">
            <a:avLst/>
          </a:prstGeom>
          <a:noFill/>
        </p:spPr>
        <p:txBody>
          <a:bodyPr wrap="square" rtlCol="0">
            <a:spAutoFit/>
          </a:bodyPr>
          <a:lstStyle/>
          <a:p>
            <a:r>
              <a:rPr lang="en-US">
                <a:solidFill>
                  <a:srgbClr val="FF0000"/>
                </a:solidFill>
              </a:rPr>
              <a:t>Rigetti Ankaa-3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66C556E-6EF4-D5AB-DF36-5FEF142234F7}"/>
                  </a:ext>
                </a:extLst>
              </p:cNvPr>
              <p:cNvSpPr txBox="1"/>
              <p:nvPr/>
            </p:nvSpPr>
            <p:spPr>
              <a:xfrm>
                <a:off x="1289050" y="2062964"/>
                <a:ext cx="21660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A0A0A"/>
                          </a:solidFill>
                          <a:effectLst/>
                          <a:latin typeface="Cambria Math" panose="02040503050406030204" pitchFamily="18" charset="0"/>
                        </a:rPr>
                        <m:t>{</m:t>
                      </m:r>
                      <m:sSub>
                        <m:sSubPr>
                          <m:ctrlPr>
                            <a:rPr lang="en-US" b="0" i="1" smtClean="0">
                              <a:solidFill>
                                <a:srgbClr val="0A0A0A"/>
                              </a:solidFill>
                              <a:effectLst/>
                              <a:latin typeface="Cambria Math" panose="02040503050406030204" pitchFamily="18" charset="0"/>
                            </a:rPr>
                          </m:ctrlPr>
                        </m:sSubPr>
                        <m:e>
                          <m:r>
                            <a:rPr lang="en-US" b="0" i="1" smtClean="0">
                              <a:solidFill>
                                <a:srgbClr val="0A0A0A"/>
                              </a:solidFill>
                              <a:effectLst/>
                              <a:latin typeface="Cambria Math" panose="02040503050406030204" pitchFamily="18" charset="0"/>
                            </a:rPr>
                            <m:t>𝑅</m:t>
                          </m:r>
                        </m:e>
                        <m:sub>
                          <m:r>
                            <a:rPr lang="en-US" b="0" i="1" smtClean="0">
                              <a:solidFill>
                                <a:srgbClr val="0A0A0A"/>
                              </a:solidFill>
                              <a:effectLst/>
                              <a:latin typeface="Cambria Math" panose="02040503050406030204" pitchFamily="18" charset="0"/>
                            </a:rPr>
                            <m:t>𝑋</m:t>
                          </m:r>
                        </m:sub>
                      </m:sSub>
                      <m:r>
                        <a:rPr lang="en-US" b="0" i="1" smtClean="0">
                          <a:solidFill>
                            <a:srgbClr val="0A0A0A"/>
                          </a:solidFill>
                          <a:effectLst/>
                          <a:latin typeface="Cambria Math" panose="02040503050406030204" pitchFamily="18" charset="0"/>
                        </a:rPr>
                        <m:t>,</m:t>
                      </m:r>
                      <m:sSub>
                        <m:sSubPr>
                          <m:ctrlPr>
                            <a:rPr lang="en-US" b="0" i="1" smtClean="0">
                              <a:solidFill>
                                <a:srgbClr val="0A0A0A"/>
                              </a:solidFill>
                              <a:effectLst/>
                              <a:latin typeface="Cambria Math" panose="02040503050406030204" pitchFamily="18" charset="0"/>
                            </a:rPr>
                          </m:ctrlPr>
                        </m:sSubPr>
                        <m:e>
                          <m:r>
                            <a:rPr lang="pl-PL" b="0" i="1" smtClean="0">
                              <a:solidFill>
                                <a:srgbClr val="0A0A0A"/>
                              </a:solidFill>
                              <a:effectLst/>
                              <a:latin typeface="Cambria Math" panose="02040503050406030204" pitchFamily="18" charset="0"/>
                            </a:rPr>
                            <m:t>𝑅</m:t>
                          </m:r>
                        </m:e>
                        <m:sub>
                          <m:r>
                            <a:rPr lang="pl-PL" b="0" i="1" smtClean="0">
                              <a:solidFill>
                                <a:srgbClr val="0A0A0A"/>
                              </a:solidFill>
                              <a:effectLst/>
                              <a:latin typeface="Cambria Math" panose="02040503050406030204" pitchFamily="18" charset="0"/>
                            </a:rPr>
                            <m:t>𝑍</m:t>
                          </m:r>
                        </m:sub>
                      </m:sSub>
                      <m:r>
                        <a:rPr lang="pl-PL" b="0" i="1" smtClean="0">
                          <a:solidFill>
                            <a:srgbClr val="0A0A0A"/>
                          </a:solidFill>
                          <a:effectLst/>
                          <a:latin typeface="Cambria Math" panose="02040503050406030204" pitchFamily="18" charset="0"/>
                        </a:rPr>
                        <m:t>, </m:t>
                      </m:r>
                      <m:r>
                        <a:rPr lang="en-US" b="0" i="1" smtClean="0">
                          <a:solidFill>
                            <a:srgbClr val="0A0A0A"/>
                          </a:solidFill>
                          <a:effectLst/>
                          <a:latin typeface="Cambria Math" panose="02040503050406030204" pitchFamily="18" charset="0"/>
                        </a:rPr>
                        <m:t>𝐼𝑆𝑊𝐴𝑃</m:t>
                      </m:r>
                      <m:r>
                        <a:rPr lang="en-US" b="0" i="1" smtClean="0">
                          <a:solidFill>
                            <a:srgbClr val="0A0A0A"/>
                          </a:solidFill>
                          <a:effectLst/>
                          <a:latin typeface="Cambria Math" panose="02040503050406030204" pitchFamily="18" charset="0"/>
                        </a:rPr>
                        <m:t>}</m:t>
                      </m:r>
                    </m:oMath>
                  </m:oMathPara>
                </a14:m>
                <a:endParaRPr lang="en-US"/>
              </a:p>
            </p:txBody>
          </p:sp>
        </mc:Choice>
        <mc:Fallback xmlns="">
          <p:sp>
            <p:nvSpPr>
              <p:cNvPr id="29" name="TextBox 28">
                <a:extLst>
                  <a:ext uri="{FF2B5EF4-FFF2-40B4-BE49-F238E27FC236}">
                    <a16:creationId xmlns:a16="http://schemas.microsoft.com/office/drawing/2014/main" id="{766C556E-6EF4-D5AB-DF36-5FEF142234F7}"/>
                  </a:ext>
                </a:extLst>
              </p:cNvPr>
              <p:cNvSpPr txBox="1">
                <a:spLocks noRot="1" noChangeAspect="1" noMove="1" noResize="1" noEditPoints="1" noAdjustHandles="1" noChangeArrowheads="1" noChangeShapeType="1" noTextEdit="1"/>
              </p:cNvSpPr>
              <p:nvPr/>
            </p:nvSpPr>
            <p:spPr>
              <a:xfrm>
                <a:off x="1289050" y="2062964"/>
                <a:ext cx="2166025" cy="369332"/>
              </a:xfrm>
              <a:prstGeom prst="rect">
                <a:avLst/>
              </a:prstGeom>
              <a:blipFill>
                <a:blip r:embed="rId5"/>
                <a:stretch>
                  <a:fillRect b="-13333"/>
                </a:stretch>
              </a:blipFill>
            </p:spPr>
            <p:txBody>
              <a:bodyPr/>
              <a:lstStyle/>
              <a:p>
                <a:r>
                  <a:rPr lang="en-VN">
                    <a:noFill/>
                  </a:rPr>
                  <a:t> </a:t>
                </a:r>
              </a:p>
            </p:txBody>
          </p:sp>
        </mc:Fallback>
      </mc:AlternateContent>
      <p:cxnSp>
        <p:nvCxnSpPr>
          <p:cNvPr id="30" name="Đường nối Thẳng 59">
            <a:extLst>
              <a:ext uri="{FF2B5EF4-FFF2-40B4-BE49-F238E27FC236}">
                <a16:creationId xmlns:a16="http://schemas.microsoft.com/office/drawing/2014/main" id="{C30245FA-BF22-FADD-AD24-416E6CD683BC}"/>
              </a:ext>
            </a:extLst>
          </p:cNvPr>
          <p:cNvCxnSpPr>
            <a:cxnSpLocks/>
          </p:cNvCxnSpPr>
          <p:nvPr/>
        </p:nvCxnSpPr>
        <p:spPr>
          <a:xfrm>
            <a:off x="738717" y="3684666"/>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Hình chữ nhật 63">
                <a:extLst>
                  <a:ext uri="{FF2B5EF4-FFF2-40B4-BE49-F238E27FC236}">
                    <a16:creationId xmlns:a16="http://schemas.microsoft.com/office/drawing/2014/main" id="{EAD635B6-2D06-C939-C76B-46DD377A6E64}"/>
                  </a:ext>
                </a:extLst>
              </p:cNvPr>
              <p:cNvSpPr/>
              <p:nvPr/>
            </p:nvSpPr>
            <p:spPr>
              <a:xfrm>
                <a:off x="1750643" y="2920048"/>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1200" b="0" i="1" smtClean="0">
                          <a:solidFill>
                            <a:schemeClr val="tx1"/>
                          </a:solidFill>
                          <a:latin typeface="Cambria Math" panose="02040503050406030204" pitchFamily="18" charset="0"/>
                          <a:cs typeface="Times New Roman" panose="02020603050405020304" pitchFamily="18" charset="0"/>
                        </a:rPr>
                        <m:t>𝐻</m:t>
                      </m:r>
                    </m:oMath>
                  </m:oMathPara>
                </a14:m>
                <a:endParaRPr lang="vi-VN" sz="1200" i="1">
                  <a:solidFill>
                    <a:schemeClr val="tx1"/>
                  </a:solidFill>
                  <a:latin typeface="+mj-lt"/>
                  <a:cs typeface="Times New Roman" panose="02020603050405020304" pitchFamily="18" charset="0"/>
                </a:endParaRPr>
              </a:p>
            </p:txBody>
          </p:sp>
        </mc:Choice>
        <mc:Fallback xmlns="">
          <p:sp>
            <p:nvSpPr>
              <p:cNvPr id="31" name="Hình chữ nhật 63">
                <a:extLst>
                  <a:ext uri="{FF2B5EF4-FFF2-40B4-BE49-F238E27FC236}">
                    <a16:creationId xmlns:a16="http://schemas.microsoft.com/office/drawing/2014/main" id="{EAD635B6-2D06-C939-C76B-46DD377A6E64}"/>
                  </a:ext>
                </a:extLst>
              </p:cNvPr>
              <p:cNvSpPr>
                <a:spLocks noRot="1" noChangeAspect="1" noMove="1" noResize="1" noEditPoints="1" noAdjustHandles="1" noChangeArrowheads="1" noChangeShapeType="1" noTextEdit="1"/>
              </p:cNvSpPr>
              <p:nvPr/>
            </p:nvSpPr>
            <p:spPr>
              <a:xfrm>
                <a:off x="1750643" y="2920048"/>
                <a:ext cx="299694" cy="255836"/>
              </a:xfrm>
              <a:prstGeom prst="rect">
                <a:avLst/>
              </a:prstGeom>
              <a:blipFill>
                <a:blip r:embed="rId6"/>
                <a:stretch>
                  <a:fillRect/>
                </a:stretch>
              </a:blipFill>
              <a:ln>
                <a:solidFill>
                  <a:schemeClr val="tx1"/>
                </a:solidFill>
              </a:ln>
            </p:spPr>
            <p:txBody>
              <a:bodyPr/>
              <a:lstStyle/>
              <a:p>
                <a:r>
                  <a:rPr lang="en-VN">
                    <a:noFill/>
                  </a:rPr>
                  <a:t> </a:t>
                </a:r>
              </a:p>
            </p:txBody>
          </p:sp>
        </mc:Fallback>
      </mc:AlternateContent>
      <p:sp>
        <p:nvSpPr>
          <p:cNvPr id="33" name="Hình Bầu dục 68">
            <a:extLst>
              <a:ext uri="{FF2B5EF4-FFF2-40B4-BE49-F238E27FC236}">
                <a16:creationId xmlns:a16="http://schemas.microsoft.com/office/drawing/2014/main" id="{F46EC138-059C-6B73-D440-BA71AF012DE1}"/>
              </a:ext>
            </a:extLst>
          </p:cNvPr>
          <p:cNvSpPr/>
          <p:nvPr/>
        </p:nvSpPr>
        <p:spPr>
          <a:xfrm>
            <a:off x="1421534" y="363905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4" name="TextBox 33">
            <a:extLst>
              <a:ext uri="{FF2B5EF4-FFF2-40B4-BE49-F238E27FC236}">
                <a16:creationId xmlns:a16="http://schemas.microsoft.com/office/drawing/2014/main" id="{2343F6F9-7B8A-56AF-D4B5-384DBA8E72A6}"/>
              </a:ext>
            </a:extLst>
          </p:cNvPr>
          <p:cNvSpPr txBox="1"/>
          <p:nvPr/>
        </p:nvSpPr>
        <p:spPr>
          <a:xfrm>
            <a:off x="1655322" y="3269726"/>
            <a:ext cx="455440" cy="369332"/>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sp>
            <p:nvSpPr>
              <p:cNvPr id="35" name="Hình chữ nhật 93">
                <a:extLst>
                  <a:ext uri="{FF2B5EF4-FFF2-40B4-BE49-F238E27FC236}">
                    <a16:creationId xmlns:a16="http://schemas.microsoft.com/office/drawing/2014/main" id="{D9EAAADE-1783-335B-0045-864C88378BBE}"/>
                  </a:ext>
                </a:extLst>
              </p:cNvPr>
              <p:cNvSpPr/>
              <p:nvPr/>
            </p:nvSpPr>
            <p:spPr>
              <a:xfrm>
                <a:off x="2776377" y="3090027"/>
                <a:ext cx="968168" cy="556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tx1"/>
                              </a:solidFill>
                              <a:latin typeface="Cambria Math" panose="02040503050406030204" pitchFamily="18" charset="0"/>
                              <a:cs typeface="Times New Roman" panose="02020603050405020304" pitchFamily="18" charset="0"/>
                            </a:rPr>
                          </m:ctrlPr>
                        </m:sSubPr>
                        <m:e>
                          <m:r>
                            <a:rPr lang="en-US" sz="2800" b="0" i="1" smtClean="0">
                              <a:solidFill>
                                <a:schemeClr val="tx1"/>
                              </a:solidFill>
                              <a:latin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cs typeface="Times New Roman" panose="02020603050405020304" pitchFamily="18" charset="0"/>
                            </a:rPr>
                            <m:t>𝑈</m:t>
                          </m:r>
                        </m:e>
                        <m:sub>
                          <m:r>
                            <a:rPr lang="en-US" sz="2800" b="0" i="1" smtClean="0">
                              <a:solidFill>
                                <a:schemeClr val="tx1"/>
                              </a:solidFill>
                              <a:latin typeface="Cambria Math" panose="02040503050406030204" pitchFamily="18" charset="0"/>
                              <a:cs typeface="Times New Roman" panose="02020603050405020304" pitchFamily="18" charset="0"/>
                            </a:rPr>
                            <m:t>{</m:t>
                          </m:r>
                          <m:r>
                            <a:rPr lang="en-US" sz="2800" b="1" i="1" smtClean="0">
                              <a:solidFill>
                                <a:schemeClr val="tx1"/>
                              </a:solidFill>
                              <a:latin typeface="Cambria Math" panose="02040503050406030204" pitchFamily="18" charset="0"/>
                              <a:cs typeface="Times New Roman" panose="02020603050405020304" pitchFamily="18" charset="0"/>
                            </a:rPr>
                            <m:t>𝒖</m:t>
                          </m:r>
                          <m:r>
                            <a:rPr lang="en-US" sz="2800" b="0" i="1" smtClean="0">
                              <a:solidFill>
                                <a:schemeClr val="tx1"/>
                              </a:solidFill>
                              <a:latin typeface="Cambria Math" panose="02040503050406030204" pitchFamily="18" charset="0"/>
                              <a:cs typeface="Times New Roman" panose="02020603050405020304" pitchFamily="18" charset="0"/>
                            </a:rPr>
                            <m:t>}</m:t>
                          </m:r>
                        </m:sub>
                      </m:sSub>
                    </m:oMath>
                  </m:oMathPara>
                </a14:m>
                <a:endParaRPr lang="vi-VN" sz="2800">
                  <a:solidFill>
                    <a:schemeClr val="tx1"/>
                  </a:solidFill>
                  <a:latin typeface="+mj-lt"/>
                  <a:cs typeface="Times New Roman" panose="02020603050405020304" pitchFamily="18" charset="0"/>
                </a:endParaRPr>
              </a:p>
            </p:txBody>
          </p:sp>
        </mc:Choice>
        <mc:Fallback xmlns="">
          <p:sp>
            <p:nvSpPr>
              <p:cNvPr id="35" name="Hình chữ nhật 93">
                <a:extLst>
                  <a:ext uri="{FF2B5EF4-FFF2-40B4-BE49-F238E27FC236}">
                    <a16:creationId xmlns:a16="http://schemas.microsoft.com/office/drawing/2014/main" id="{D9EAAADE-1783-335B-0045-864C88378BBE}"/>
                  </a:ext>
                </a:extLst>
              </p:cNvPr>
              <p:cNvSpPr>
                <a:spLocks noRot="1" noChangeAspect="1" noMove="1" noResize="1" noEditPoints="1" noAdjustHandles="1" noChangeArrowheads="1" noChangeShapeType="1" noTextEdit="1"/>
              </p:cNvSpPr>
              <p:nvPr/>
            </p:nvSpPr>
            <p:spPr>
              <a:xfrm>
                <a:off x="2776377" y="3090027"/>
                <a:ext cx="968168" cy="556938"/>
              </a:xfrm>
              <a:prstGeom prst="rect">
                <a:avLst/>
              </a:prstGeom>
              <a:blipFill>
                <a:blip r:embed="rId7"/>
                <a:stretch>
                  <a:fillRect l="-15190" b="-15217"/>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70C91D7-5D0D-C08E-0CB3-3E6C9C6923F9}"/>
                  </a:ext>
                </a:extLst>
              </p:cNvPr>
              <p:cNvSpPr txBox="1"/>
              <p:nvPr/>
            </p:nvSpPr>
            <p:spPr>
              <a:xfrm>
                <a:off x="2219263" y="3171614"/>
                <a:ext cx="455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36" name="TextBox 35">
                <a:extLst>
                  <a:ext uri="{FF2B5EF4-FFF2-40B4-BE49-F238E27FC236}">
                    <a16:creationId xmlns:a16="http://schemas.microsoft.com/office/drawing/2014/main" id="{970C91D7-5D0D-C08E-0CB3-3E6C9C6923F9}"/>
                  </a:ext>
                </a:extLst>
              </p:cNvPr>
              <p:cNvSpPr txBox="1">
                <a:spLocks noRot="1" noChangeAspect="1" noMove="1" noResize="1" noEditPoints="1" noAdjustHandles="1" noChangeArrowheads="1" noChangeShapeType="1" noTextEdit="1"/>
              </p:cNvSpPr>
              <p:nvPr/>
            </p:nvSpPr>
            <p:spPr>
              <a:xfrm>
                <a:off x="2219263" y="3171614"/>
                <a:ext cx="455440" cy="369332"/>
              </a:xfrm>
              <a:prstGeom prst="rect">
                <a:avLst/>
              </a:prstGeom>
              <a:blipFill>
                <a:blip r:embed="rId8"/>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148E22-8659-C283-C06C-47FE41242145}"/>
                  </a:ext>
                </a:extLst>
              </p:cNvPr>
              <p:cNvSpPr txBox="1"/>
              <p:nvPr/>
            </p:nvSpPr>
            <p:spPr>
              <a:xfrm>
                <a:off x="1445910" y="1522221"/>
                <a:ext cx="2002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A0A0A"/>
                          </a:solidFill>
                          <a:effectLst/>
                          <a:latin typeface="Cambria Math" panose="02040503050406030204" pitchFamily="18" charset="0"/>
                        </a:rPr>
                        <m:t>{</m:t>
                      </m:r>
                      <m:r>
                        <a:rPr lang="pl-PL" b="0" i="1" smtClean="0">
                          <a:solidFill>
                            <a:srgbClr val="0A0A0A"/>
                          </a:solidFill>
                          <a:effectLst/>
                          <a:latin typeface="Cambria Math" panose="02040503050406030204" pitchFamily="18" charset="0"/>
                        </a:rPr>
                        <m:t>𝐶𝑍</m:t>
                      </m:r>
                      <m:r>
                        <a:rPr lang="pl-PL" b="0" i="1" smtClean="0">
                          <a:solidFill>
                            <a:srgbClr val="0A0A0A"/>
                          </a:solidFill>
                          <a:effectLst/>
                          <a:latin typeface="Cambria Math" panose="02040503050406030204" pitchFamily="18" charset="0"/>
                        </a:rPr>
                        <m:t>, </m:t>
                      </m:r>
                      <m:r>
                        <a:rPr lang="pl-PL" b="0" i="1" smtClean="0">
                          <a:solidFill>
                            <a:srgbClr val="0A0A0A"/>
                          </a:solidFill>
                          <a:effectLst/>
                          <a:latin typeface="Cambria Math" panose="02040503050406030204" pitchFamily="18" charset="0"/>
                        </a:rPr>
                        <m:t>𝑋</m:t>
                      </m:r>
                      <m:r>
                        <a:rPr lang="pl-PL" b="0" i="1" smtClean="0">
                          <a:solidFill>
                            <a:srgbClr val="0A0A0A"/>
                          </a:solidFill>
                          <a:effectLst/>
                          <a:latin typeface="Cambria Math" panose="02040503050406030204" pitchFamily="18" charset="0"/>
                        </a:rPr>
                        <m:t>, </m:t>
                      </m:r>
                      <m:sSub>
                        <m:sSubPr>
                          <m:ctrlPr>
                            <a:rPr lang="en-US" b="0" i="1" smtClean="0">
                              <a:solidFill>
                                <a:srgbClr val="0A0A0A"/>
                              </a:solidFill>
                              <a:effectLst/>
                              <a:latin typeface="Cambria Math" panose="02040503050406030204" pitchFamily="18" charset="0"/>
                            </a:rPr>
                          </m:ctrlPr>
                        </m:sSubPr>
                        <m:e>
                          <m:r>
                            <a:rPr lang="pl-PL" b="0" i="1" smtClean="0">
                              <a:solidFill>
                                <a:srgbClr val="0A0A0A"/>
                              </a:solidFill>
                              <a:effectLst/>
                              <a:latin typeface="Cambria Math" panose="02040503050406030204" pitchFamily="18" charset="0"/>
                            </a:rPr>
                            <m:t>𝑅</m:t>
                          </m:r>
                        </m:e>
                        <m:sub>
                          <m:r>
                            <a:rPr lang="pl-PL" b="0" i="1" smtClean="0">
                              <a:solidFill>
                                <a:srgbClr val="0A0A0A"/>
                              </a:solidFill>
                              <a:effectLst/>
                              <a:latin typeface="Cambria Math" panose="02040503050406030204" pitchFamily="18" charset="0"/>
                            </a:rPr>
                            <m:t>𝑍</m:t>
                          </m:r>
                        </m:sub>
                      </m:sSub>
                      <m:r>
                        <a:rPr lang="pl-PL" b="0" i="1" smtClean="0">
                          <a:solidFill>
                            <a:srgbClr val="0A0A0A"/>
                          </a:solidFill>
                          <a:effectLst/>
                          <a:latin typeface="Cambria Math" panose="02040503050406030204" pitchFamily="18" charset="0"/>
                        </a:rPr>
                        <m:t>, </m:t>
                      </m:r>
                      <m:r>
                        <a:rPr lang="pl-PL" b="0" i="1" smtClean="0">
                          <a:solidFill>
                            <a:srgbClr val="0A0A0A"/>
                          </a:solidFill>
                          <a:effectLst/>
                          <a:latin typeface="Cambria Math" panose="02040503050406030204" pitchFamily="18" charset="0"/>
                        </a:rPr>
                        <m:t>𝑆𝑋</m:t>
                      </m:r>
                      <m:r>
                        <a:rPr lang="pl-PL" b="0" i="1" smtClean="0">
                          <a:solidFill>
                            <a:srgbClr val="0A0A0A"/>
                          </a:solidFill>
                          <a:effectLst/>
                          <a:latin typeface="Cambria Math" panose="02040503050406030204" pitchFamily="18" charset="0"/>
                        </a:rPr>
                        <m:t>, </m:t>
                      </m:r>
                      <m:r>
                        <a:rPr lang="pl-PL" b="0" i="1" smtClean="0">
                          <a:solidFill>
                            <a:srgbClr val="0A0A0A"/>
                          </a:solidFill>
                          <a:effectLst/>
                          <a:latin typeface="Cambria Math" panose="02040503050406030204" pitchFamily="18" charset="0"/>
                        </a:rPr>
                        <m:t>𝐼𝐷</m:t>
                      </m:r>
                      <m:r>
                        <a:rPr lang="en-US" b="0" i="1" smtClean="0">
                          <a:solidFill>
                            <a:srgbClr val="0A0A0A"/>
                          </a:solidFill>
                          <a:effectLst/>
                          <a:latin typeface="Cambria Math" panose="02040503050406030204" pitchFamily="18" charset="0"/>
                        </a:rPr>
                        <m:t>}</m:t>
                      </m:r>
                    </m:oMath>
                  </m:oMathPara>
                </a14:m>
                <a:endParaRPr lang="en-US"/>
              </a:p>
            </p:txBody>
          </p:sp>
        </mc:Choice>
        <mc:Fallback xmlns="">
          <p:sp>
            <p:nvSpPr>
              <p:cNvPr id="38" name="TextBox 37">
                <a:extLst>
                  <a:ext uri="{FF2B5EF4-FFF2-40B4-BE49-F238E27FC236}">
                    <a16:creationId xmlns:a16="http://schemas.microsoft.com/office/drawing/2014/main" id="{80148E22-8659-C283-C06C-47FE41242145}"/>
                  </a:ext>
                </a:extLst>
              </p:cNvPr>
              <p:cNvSpPr txBox="1">
                <a:spLocks noRot="1" noChangeAspect="1" noMove="1" noResize="1" noEditPoints="1" noAdjustHandles="1" noChangeArrowheads="1" noChangeShapeType="1" noTextEdit="1"/>
              </p:cNvSpPr>
              <p:nvPr/>
            </p:nvSpPr>
            <p:spPr>
              <a:xfrm>
                <a:off x="1445910" y="1522221"/>
                <a:ext cx="2002145" cy="369332"/>
              </a:xfrm>
              <a:prstGeom prst="rect">
                <a:avLst/>
              </a:prstGeom>
              <a:blipFill>
                <a:blip r:embed="rId9"/>
                <a:stretch>
                  <a:fillRect b="-17241"/>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9F4DE43-775C-670A-2070-32EBBDD3E223}"/>
                  </a:ext>
                </a:extLst>
              </p:cNvPr>
              <p:cNvSpPr txBox="1"/>
              <p:nvPr/>
            </p:nvSpPr>
            <p:spPr>
              <a:xfrm rot="5400000">
                <a:off x="2911549" y="3631810"/>
                <a:ext cx="7279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vi-VN" sz="2800"/>
              </a:p>
            </p:txBody>
          </p:sp>
        </mc:Choice>
        <mc:Fallback xmlns="">
          <p:sp>
            <p:nvSpPr>
              <p:cNvPr id="39" name="TextBox 38">
                <a:extLst>
                  <a:ext uri="{FF2B5EF4-FFF2-40B4-BE49-F238E27FC236}">
                    <a16:creationId xmlns:a16="http://schemas.microsoft.com/office/drawing/2014/main" id="{49F4DE43-775C-670A-2070-32EBBDD3E223}"/>
                  </a:ext>
                </a:extLst>
              </p:cNvPr>
              <p:cNvSpPr txBox="1">
                <a:spLocks noRot="1" noChangeAspect="1" noMove="1" noResize="1" noEditPoints="1" noAdjustHandles="1" noChangeArrowheads="1" noChangeShapeType="1" noTextEdit="1"/>
              </p:cNvSpPr>
              <p:nvPr/>
            </p:nvSpPr>
            <p:spPr>
              <a:xfrm rot="5400000">
                <a:off x="2911549" y="3631810"/>
                <a:ext cx="727948" cy="430887"/>
              </a:xfrm>
              <a:prstGeom prst="rect">
                <a:avLst/>
              </a:prstGeom>
              <a:blipFill>
                <a:blip r:embed="rId10"/>
                <a:stretch>
                  <a:fillRect/>
                </a:stretch>
              </a:blipFill>
            </p:spPr>
            <p:txBody>
              <a:bodyPr/>
              <a:lstStyle/>
              <a:p>
                <a:r>
                  <a:rPr lang="en-VN">
                    <a:noFill/>
                  </a:rPr>
                  <a:t> </a:t>
                </a:r>
              </a:p>
            </p:txBody>
          </p:sp>
        </mc:Fallback>
      </mc:AlternateContent>
      <p:sp>
        <p:nvSpPr>
          <p:cNvPr id="40" name="TextBox 39">
            <a:extLst>
              <a:ext uri="{FF2B5EF4-FFF2-40B4-BE49-F238E27FC236}">
                <a16:creationId xmlns:a16="http://schemas.microsoft.com/office/drawing/2014/main" id="{9EA4BF65-AA6A-B5EB-628B-5B741CC6090F}"/>
              </a:ext>
            </a:extLst>
          </p:cNvPr>
          <p:cNvSpPr txBox="1"/>
          <p:nvPr/>
        </p:nvSpPr>
        <p:spPr>
          <a:xfrm>
            <a:off x="3340049" y="3714908"/>
            <a:ext cx="772119" cy="246221"/>
          </a:xfrm>
          <a:prstGeom prst="rect">
            <a:avLst/>
          </a:prstGeom>
          <a:noFill/>
        </p:spPr>
        <p:txBody>
          <a:bodyPr wrap="square" rtlCol="0">
            <a:spAutoFit/>
          </a:bodyPr>
          <a:lstStyle/>
          <a:p>
            <a:r>
              <a:rPr lang="en-US" sz="1000"/>
              <a:t>Compile</a:t>
            </a:r>
          </a:p>
        </p:txBody>
      </p:sp>
      <mc:AlternateContent xmlns:mc="http://schemas.openxmlformats.org/markup-compatibility/2006" xmlns:a14="http://schemas.microsoft.com/office/drawing/2010/main">
        <mc:Choice Requires="a14">
          <p:sp>
            <p:nvSpPr>
              <p:cNvPr id="41" name="Hình chữ nhật 93">
                <a:extLst>
                  <a:ext uri="{FF2B5EF4-FFF2-40B4-BE49-F238E27FC236}">
                    <a16:creationId xmlns:a16="http://schemas.microsoft.com/office/drawing/2014/main" id="{401F7F6C-E074-7B75-B4AA-47282060987C}"/>
                  </a:ext>
                </a:extLst>
              </p:cNvPr>
              <p:cNvSpPr/>
              <p:nvPr/>
            </p:nvSpPr>
            <p:spPr>
              <a:xfrm>
                <a:off x="2772766" y="4022828"/>
                <a:ext cx="968168" cy="556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tx1"/>
                              </a:solidFill>
                              <a:latin typeface="Cambria Math" panose="02040503050406030204" pitchFamily="18" charset="0"/>
                              <a:cs typeface="Times New Roman" panose="02020603050405020304" pitchFamily="18" charset="0"/>
                            </a:rPr>
                          </m:ctrlPr>
                        </m:sSubPr>
                        <m:e>
                          <m:r>
                            <a:rPr lang="en-US" sz="2800" b="0" i="1" smtClean="0">
                              <a:solidFill>
                                <a:schemeClr val="tx1"/>
                              </a:solidFill>
                              <a:latin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cs typeface="Times New Roman" panose="02020603050405020304" pitchFamily="18" charset="0"/>
                            </a:rPr>
                            <m:t>𝑈</m:t>
                          </m:r>
                          <m:r>
                            <a:rPr lang="en-US" sz="2800" b="0" i="1" smtClean="0">
                              <a:solidFill>
                                <a:schemeClr val="tx1"/>
                              </a:solidFill>
                              <a:latin typeface="Cambria Math" panose="02040503050406030204" pitchFamily="18" charset="0"/>
                              <a:cs typeface="Times New Roman" panose="02020603050405020304" pitchFamily="18" charset="0"/>
                            </a:rPr>
                            <m:t>′</m:t>
                          </m:r>
                        </m:e>
                        <m:sub>
                          <m:r>
                            <a:rPr lang="en-US" sz="2800" b="0" i="1" smtClean="0">
                              <a:solidFill>
                                <a:schemeClr val="tx1"/>
                              </a:solidFill>
                              <a:latin typeface="Cambria Math" panose="02040503050406030204" pitchFamily="18" charset="0"/>
                              <a:cs typeface="Times New Roman" panose="02020603050405020304" pitchFamily="18" charset="0"/>
                            </a:rPr>
                            <m:t>{</m:t>
                          </m:r>
                          <m:r>
                            <a:rPr lang="en-US" sz="2800" b="1" i="1" smtClean="0">
                              <a:solidFill>
                                <a:schemeClr val="tx1"/>
                              </a:solidFill>
                              <a:latin typeface="Cambria Math" panose="02040503050406030204" pitchFamily="18" charset="0"/>
                              <a:cs typeface="Times New Roman" panose="02020603050405020304" pitchFamily="18" charset="0"/>
                            </a:rPr>
                            <m:t>𝒖</m:t>
                          </m:r>
                          <m:r>
                            <a:rPr lang="en-US" sz="2800" b="1" i="1" smtClean="0">
                              <a:solidFill>
                                <a:schemeClr val="tx1"/>
                              </a:solidFill>
                              <a:latin typeface="Cambria Math" panose="02040503050406030204" pitchFamily="18" charset="0"/>
                              <a:cs typeface="Times New Roman" panose="02020603050405020304" pitchFamily="18" charset="0"/>
                            </a:rPr>
                            <m:t>′</m:t>
                          </m:r>
                          <m:r>
                            <a:rPr lang="en-US" sz="2800" b="0" i="1" smtClean="0">
                              <a:solidFill>
                                <a:schemeClr val="tx1"/>
                              </a:solidFill>
                              <a:latin typeface="Cambria Math" panose="02040503050406030204" pitchFamily="18" charset="0"/>
                              <a:cs typeface="Times New Roman" panose="02020603050405020304" pitchFamily="18" charset="0"/>
                            </a:rPr>
                            <m:t>}</m:t>
                          </m:r>
                        </m:sub>
                      </m:sSub>
                    </m:oMath>
                  </m:oMathPara>
                </a14:m>
                <a:endParaRPr lang="vi-VN" sz="2800">
                  <a:solidFill>
                    <a:schemeClr val="tx1"/>
                  </a:solidFill>
                  <a:latin typeface="+mj-lt"/>
                  <a:cs typeface="Times New Roman" panose="02020603050405020304" pitchFamily="18" charset="0"/>
                </a:endParaRPr>
              </a:p>
            </p:txBody>
          </p:sp>
        </mc:Choice>
        <mc:Fallback xmlns="">
          <p:sp>
            <p:nvSpPr>
              <p:cNvPr id="41" name="Hình chữ nhật 93">
                <a:extLst>
                  <a:ext uri="{FF2B5EF4-FFF2-40B4-BE49-F238E27FC236}">
                    <a16:creationId xmlns:a16="http://schemas.microsoft.com/office/drawing/2014/main" id="{401F7F6C-E074-7B75-B4AA-47282060987C}"/>
                  </a:ext>
                </a:extLst>
              </p:cNvPr>
              <p:cNvSpPr>
                <a:spLocks noRot="1" noChangeAspect="1" noMove="1" noResize="1" noEditPoints="1" noAdjustHandles="1" noChangeArrowheads="1" noChangeShapeType="1" noTextEdit="1"/>
              </p:cNvSpPr>
              <p:nvPr/>
            </p:nvSpPr>
            <p:spPr>
              <a:xfrm>
                <a:off x="2772766" y="4022828"/>
                <a:ext cx="968168" cy="556938"/>
              </a:xfrm>
              <a:prstGeom prst="rect">
                <a:avLst/>
              </a:prstGeom>
              <a:blipFill>
                <a:blip r:embed="rId11"/>
                <a:stretch>
                  <a:fillRect l="-25316" r="-8861" b="-15556"/>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F7CD3B-0F94-ED1D-55D9-883FEB24180A}"/>
                  </a:ext>
                </a:extLst>
              </p:cNvPr>
              <p:cNvSpPr txBox="1"/>
              <p:nvPr/>
            </p:nvSpPr>
            <p:spPr>
              <a:xfrm>
                <a:off x="315698" y="3925619"/>
                <a:ext cx="2317521" cy="403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cs typeface="Times New Roman" panose="02020603050405020304" pitchFamily="18" charset="0"/>
                        </a:rPr>
                        <m:t>𝒖</m:t>
                      </m:r>
                      <m:r>
                        <a:rPr lang="vi-VN" sz="1800" b="0" i="1" smtClean="0">
                          <a:solidFill>
                            <a:schemeClr val="tx1"/>
                          </a:solidFill>
                          <a:latin typeface="Cambria Math" panose="02040503050406030204" pitchFamily="18" charset="0"/>
                          <a:cs typeface="Times New Roman" panose="02020603050405020304" pitchFamily="18" charset="0"/>
                        </a:rPr>
                        <m:t>=</m:t>
                      </m:r>
                      <m:d>
                        <m:dPr>
                          <m:begChr m:val="{"/>
                          <m:endChr m:val="}"/>
                          <m:ctrlPr>
                            <a:rPr lang="vi-VN" sz="1800" i="1" smtClean="0">
                              <a:solidFill>
                                <a:schemeClr val="tx1"/>
                              </a:solidFill>
                              <a:latin typeface="Cambria Math" panose="02040503050406030204" pitchFamily="18" charset="0"/>
                              <a:cs typeface="Times New Roman" panose="02020603050405020304" pitchFamily="18" charset="0"/>
                            </a:rPr>
                          </m:ctrlPr>
                        </m:dPr>
                        <m:e>
                          <m:sSub>
                            <m:sSubPr>
                              <m:ctrlPr>
                                <a:rPr lang="vi-VN" i="1">
                                  <a:latin typeface="Cambria Math" panose="02040503050406030204" pitchFamily="18" charset="0"/>
                                  <a:cs typeface="Times New Roman" panose="02020603050405020304" pitchFamily="18" charset="0"/>
                                </a:rPr>
                              </m:ctrlPr>
                            </m:sSubPr>
                            <m:e>
                              <m:r>
                                <a:rPr lang="vi-VN" b="0" i="1">
                                  <a:latin typeface="Cambria Math" panose="02040503050406030204" pitchFamily="18" charset="0"/>
                                  <a:cs typeface="Times New Roman" panose="02020603050405020304" pitchFamily="18" charset="0"/>
                                </a:rPr>
                                <m:t>𝑅</m:t>
                              </m:r>
                            </m:e>
                            <m:sub>
                              <m:r>
                                <a:rPr lang="vi-VN" i="1">
                                  <a:latin typeface="Cambria Math" panose="02040503050406030204" pitchFamily="18" charset="0"/>
                                  <a:cs typeface="Times New Roman" panose="02020603050405020304" pitchFamily="18" charset="0"/>
                                </a:rPr>
                                <m:t>𝑋</m:t>
                              </m:r>
                              <m:r>
                                <a:rPr lang="vi-VN" b="0" i="1">
                                  <a:latin typeface="Cambria Math" panose="02040503050406030204" pitchFamily="18" charset="0"/>
                                  <a:cs typeface="Times New Roman" panose="02020603050405020304" pitchFamily="18" charset="0"/>
                                </a:rPr>
                                <m:t>,</m:t>
                              </m:r>
                              <m:r>
                                <a:rPr lang="vi-VN" i="1">
                                  <a:latin typeface="Cambria Math" panose="02040503050406030204" pitchFamily="18" charset="0"/>
                                  <a:cs typeface="Times New Roman" panose="02020603050405020304" pitchFamily="18" charset="0"/>
                                </a:rPr>
                                <m:t>𝑌</m:t>
                              </m:r>
                              <m:r>
                                <a:rPr lang="vi-VN" b="0" i="1">
                                  <a:latin typeface="Cambria Math" panose="02040503050406030204" pitchFamily="18" charset="0"/>
                                  <a:cs typeface="Times New Roman" panose="02020603050405020304" pitchFamily="18" charset="0"/>
                                </a:rPr>
                                <m:t>,</m:t>
                              </m:r>
                              <m:r>
                                <a:rPr lang="vi-VN" i="1">
                                  <a:latin typeface="Cambria Math" panose="02040503050406030204" pitchFamily="18" charset="0"/>
                                  <a:cs typeface="Times New Roman" panose="02020603050405020304" pitchFamily="18" charset="0"/>
                                </a:rPr>
                                <m:t>𝑍</m:t>
                              </m:r>
                            </m:sub>
                          </m:sSub>
                          <m:r>
                            <a:rPr lang="vi-VN" b="0" i="1">
                              <a:latin typeface="Cambria Math" panose="02040503050406030204" pitchFamily="18" charset="0"/>
                              <a:cs typeface="Times New Roman" panose="02020603050405020304" pitchFamily="18" charset="0"/>
                            </a:rPr>
                            <m:t>, </m:t>
                          </m:r>
                          <m:r>
                            <a:rPr lang="vi-VN" b="0" i="1">
                              <a:latin typeface="Cambria Math" panose="02040503050406030204" pitchFamily="18" charset="0"/>
                              <a:cs typeface="Times New Roman" panose="02020603050405020304" pitchFamily="18" charset="0"/>
                            </a:rPr>
                            <m:t>𝐶𝑋</m:t>
                          </m:r>
                        </m:e>
                      </m:d>
                    </m:oMath>
                  </m:oMathPara>
                </a14:m>
                <a:endParaRPr lang="en-VN" i="1"/>
              </a:p>
            </p:txBody>
          </p:sp>
        </mc:Choice>
        <mc:Fallback xmlns="">
          <p:sp>
            <p:nvSpPr>
              <p:cNvPr id="12" name="TextBox 11">
                <a:extLst>
                  <a:ext uri="{FF2B5EF4-FFF2-40B4-BE49-F238E27FC236}">
                    <a16:creationId xmlns:a16="http://schemas.microsoft.com/office/drawing/2014/main" id="{E6F7CD3B-0F94-ED1D-55D9-883FEB24180A}"/>
                  </a:ext>
                </a:extLst>
              </p:cNvPr>
              <p:cNvSpPr txBox="1">
                <a:spLocks noRot="1" noChangeAspect="1" noMove="1" noResize="1" noEditPoints="1" noAdjustHandles="1" noChangeArrowheads="1" noChangeShapeType="1" noTextEdit="1"/>
              </p:cNvSpPr>
              <p:nvPr/>
            </p:nvSpPr>
            <p:spPr>
              <a:xfrm>
                <a:off x="315698" y="3925619"/>
                <a:ext cx="2317521" cy="403637"/>
              </a:xfrm>
              <a:prstGeom prst="rect">
                <a:avLst/>
              </a:prstGeom>
              <a:blipFill>
                <a:blip r:embed="rId12"/>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4B8CE89-E46F-67B2-B2F6-05520EBFB4B6}"/>
                  </a:ext>
                </a:extLst>
              </p:cNvPr>
              <p:cNvSpPr txBox="1"/>
              <p:nvPr/>
            </p:nvSpPr>
            <p:spPr>
              <a:xfrm>
                <a:off x="395416" y="4291669"/>
                <a:ext cx="2508141" cy="403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cs typeface="Times New Roman" panose="02020603050405020304" pitchFamily="18" charset="0"/>
                        </a:rPr>
                        <m:t>𝒖</m:t>
                      </m:r>
                      <m:r>
                        <a:rPr lang="vi-VN" sz="1800" b="1" i="1" smtClean="0">
                          <a:solidFill>
                            <a:schemeClr val="tx1"/>
                          </a:solidFill>
                          <a:latin typeface="Cambria Math" panose="02040503050406030204" pitchFamily="18" charset="0"/>
                          <a:cs typeface="Times New Roman" panose="02020603050405020304" pitchFamily="18" charset="0"/>
                        </a:rPr>
                        <m:t>′</m:t>
                      </m:r>
                      <m:r>
                        <a:rPr lang="vi-VN" sz="1800" b="0" i="1" smtClean="0">
                          <a:solidFill>
                            <a:schemeClr val="tx1"/>
                          </a:solidFill>
                          <a:latin typeface="Cambria Math" panose="02040503050406030204" pitchFamily="18" charset="0"/>
                          <a:cs typeface="Times New Roman" panose="02020603050405020304" pitchFamily="18" charset="0"/>
                        </a:rPr>
                        <m:t>=</m:t>
                      </m:r>
                      <m:d>
                        <m:dPr>
                          <m:begChr m:val="{"/>
                          <m:endChr m:val="}"/>
                          <m:ctrlPr>
                            <a:rPr lang="vi-VN" sz="1800" i="1" smtClean="0">
                              <a:solidFill>
                                <a:schemeClr val="tx1"/>
                              </a:solidFill>
                              <a:latin typeface="Cambria Math" panose="02040503050406030204" pitchFamily="18" charset="0"/>
                              <a:cs typeface="Times New Roman" panose="02020603050405020304" pitchFamily="18" charset="0"/>
                            </a:rPr>
                          </m:ctrlPr>
                        </m:dPr>
                        <m:e>
                          <m:sSub>
                            <m:sSubPr>
                              <m:ctrlPr>
                                <a:rPr lang="vi-VN" i="1">
                                  <a:latin typeface="Cambria Math" panose="02040503050406030204" pitchFamily="18" charset="0"/>
                                  <a:cs typeface="Times New Roman" panose="02020603050405020304" pitchFamily="18" charset="0"/>
                                </a:rPr>
                              </m:ctrlPr>
                            </m:sSubPr>
                            <m:e>
                              <m:r>
                                <a:rPr lang="vi-VN" b="0" i="1">
                                  <a:latin typeface="Cambria Math" panose="02040503050406030204" pitchFamily="18" charset="0"/>
                                  <a:cs typeface="Times New Roman" panose="02020603050405020304" pitchFamily="18" charset="0"/>
                                </a:rPr>
                                <m:t>𝑅</m:t>
                              </m:r>
                            </m:e>
                            <m:sub>
                              <m:r>
                                <a:rPr lang="vi-VN" i="1">
                                  <a:latin typeface="Cambria Math" panose="02040503050406030204" pitchFamily="18" charset="0"/>
                                  <a:cs typeface="Times New Roman" panose="02020603050405020304" pitchFamily="18" charset="0"/>
                                </a:rPr>
                                <m:t>𝑋</m:t>
                              </m:r>
                              <m:r>
                                <a:rPr lang="vi-VN" b="0" i="1">
                                  <a:latin typeface="Cambria Math" panose="02040503050406030204" pitchFamily="18" charset="0"/>
                                  <a:cs typeface="Times New Roman" panose="02020603050405020304" pitchFamily="18" charset="0"/>
                                </a:rPr>
                                <m:t>,</m:t>
                              </m:r>
                              <m:r>
                                <a:rPr lang="vi-VN" i="1">
                                  <a:latin typeface="Cambria Math" panose="02040503050406030204" pitchFamily="18" charset="0"/>
                                  <a:cs typeface="Times New Roman" panose="02020603050405020304" pitchFamily="18" charset="0"/>
                                </a:rPr>
                                <m:t>𝑍</m:t>
                              </m:r>
                            </m:sub>
                          </m:sSub>
                          <m:r>
                            <a:rPr lang="vi-VN" b="0" i="1">
                              <a:latin typeface="Cambria Math" panose="02040503050406030204" pitchFamily="18" charset="0"/>
                              <a:cs typeface="Times New Roman" panose="02020603050405020304" pitchFamily="18" charset="0"/>
                            </a:rPr>
                            <m:t>, </m:t>
                          </m:r>
                          <m:r>
                            <a:rPr lang="vi-VN" i="1">
                              <a:latin typeface="Cambria Math" panose="02040503050406030204" pitchFamily="18" charset="0"/>
                              <a:cs typeface="Times New Roman" panose="02020603050405020304" pitchFamily="18" charset="0"/>
                            </a:rPr>
                            <m:t>𝐼𝑆𝑊𝐴𝑃</m:t>
                          </m:r>
                        </m:e>
                      </m:d>
                    </m:oMath>
                  </m:oMathPara>
                </a14:m>
                <a:endParaRPr lang="en-VN" i="1"/>
              </a:p>
            </p:txBody>
          </p:sp>
        </mc:Choice>
        <mc:Fallback xmlns="">
          <p:sp>
            <p:nvSpPr>
              <p:cNvPr id="13" name="TextBox 12">
                <a:extLst>
                  <a:ext uri="{FF2B5EF4-FFF2-40B4-BE49-F238E27FC236}">
                    <a16:creationId xmlns:a16="http://schemas.microsoft.com/office/drawing/2014/main" id="{F4B8CE89-E46F-67B2-B2F6-05520EBFB4B6}"/>
                  </a:ext>
                </a:extLst>
              </p:cNvPr>
              <p:cNvSpPr txBox="1">
                <a:spLocks noRot="1" noChangeAspect="1" noMove="1" noResize="1" noEditPoints="1" noAdjustHandles="1" noChangeArrowheads="1" noChangeShapeType="1" noTextEdit="1"/>
              </p:cNvSpPr>
              <p:nvPr/>
            </p:nvSpPr>
            <p:spPr>
              <a:xfrm>
                <a:off x="395416" y="4291669"/>
                <a:ext cx="2508141" cy="403637"/>
              </a:xfrm>
              <a:prstGeom prst="rect">
                <a:avLst/>
              </a:prstGeom>
              <a:blipFill>
                <a:blip r:embed="rId14"/>
                <a:stretch>
                  <a:fillRect/>
                </a:stretch>
              </a:blipFill>
            </p:spPr>
            <p:txBody>
              <a:bodyPr/>
              <a:lstStyle/>
              <a:p>
                <a:r>
                  <a:rPr lang="en-VN">
                    <a:noFill/>
                  </a:rPr>
                  <a:t> </a:t>
                </a:r>
              </a:p>
            </p:txBody>
          </p:sp>
        </mc:Fallback>
      </mc:AlternateContent>
      <p:sp>
        <p:nvSpPr>
          <p:cNvPr id="3096" name="TextBox 3095">
            <a:extLst>
              <a:ext uri="{FF2B5EF4-FFF2-40B4-BE49-F238E27FC236}">
                <a16:creationId xmlns:a16="http://schemas.microsoft.com/office/drawing/2014/main" id="{84B83A32-88E7-C07E-B8C5-2BCE98BA08A4}"/>
              </a:ext>
            </a:extLst>
          </p:cNvPr>
          <p:cNvSpPr txBox="1"/>
          <p:nvPr/>
        </p:nvSpPr>
        <p:spPr>
          <a:xfrm>
            <a:off x="628650" y="4751261"/>
            <a:ext cx="6907413" cy="400110"/>
          </a:xfrm>
          <a:prstGeom prst="rect">
            <a:avLst/>
          </a:prstGeom>
          <a:noFill/>
        </p:spPr>
        <p:txBody>
          <a:bodyPr wrap="square">
            <a:spAutoFit/>
          </a:bodyPr>
          <a:lstStyle/>
          <a:p>
            <a:r>
              <a:rPr lang="en-US" sz="1000" b="1" i="0">
                <a:solidFill>
                  <a:srgbClr val="222222"/>
                </a:solidFill>
                <a:effectLst/>
              </a:rPr>
              <a:t>[1.12] </a:t>
            </a:r>
            <a:r>
              <a:rPr lang="en-US" sz="1000" b="0" i="0">
                <a:solidFill>
                  <a:srgbClr val="222222"/>
                </a:solidFill>
                <a:effectLst/>
              </a:rPr>
              <a:t>Bäumer, E., Tripathi, V., Wang, D. S., Rall, P., Chen, E. H., Majumder, S., ... &amp; Minev, Z. K. (2024). Efficient long-range entanglement using dynamic circuits. </a:t>
            </a:r>
            <a:r>
              <a:rPr lang="en-US" sz="1000" b="0" i="1">
                <a:solidFill>
                  <a:srgbClr val="222222"/>
                </a:solidFill>
                <a:effectLst/>
              </a:rPr>
              <a:t>PRX Quantum</a:t>
            </a:r>
            <a:r>
              <a:rPr lang="en-US" sz="1000" b="0" i="0">
                <a:solidFill>
                  <a:srgbClr val="222222"/>
                </a:solidFill>
                <a:effectLst/>
              </a:rPr>
              <a:t>, </a:t>
            </a:r>
            <a:r>
              <a:rPr lang="en-US" sz="1000" b="0" i="1">
                <a:solidFill>
                  <a:srgbClr val="222222"/>
                </a:solidFill>
                <a:effectLst/>
              </a:rPr>
              <a:t>5</a:t>
            </a:r>
            <a:r>
              <a:rPr lang="en-US" sz="1000" b="0" i="0">
                <a:solidFill>
                  <a:srgbClr val="222222"/>
                </a:solidFill>
                <a:effectLst/>
              </a:rPr>
              <a:t>(3), 030339.</a:t>
            </a:r>
            <a:endParaRPr lang="en-VN" sz="1000"/>
          </a:p>
        </p:txBody>
      </p:sp>
      <p:sp>
        <p:nvSpPr>
          <p:cNvPr id="17" name="TextBox 16">
            <a:extLst>
              <a:ext uri="{FF2B5EF4-FFF2-40B4-BE49-F238E27FC236}">
                <a16:creationId xmlns:a16="http://schemas.microsoft.com/office/drawing/2014/main" id="{56F1F396-D298-4DF3-B63A-D6B2F1268007}"/>
              </a:ext>
            </a:extLst>
          </p:cNvPr>
          <p:cNvSpPr txBox="1"/>
          <p:nvPr/>
        </p:nvSpPr>
        <p:spPr>
          <a:xfrm>
            <a:off x="5718480" y="1714443"/>
            <a:ext cx="1769152" cy="369332"/>
          </a:xfrm>
          <a:prstGeom prst="rect">
            <a:avLst/>
          </a:prstGeom>
          <a:noFill/>
        </p:spPr>
        <p:txBody>
          <a:bodyPr wrap="square" rtlCol="0">
            <a:spAutoFit/>
          </a:bodyPr>
          <a:lstStyle/>
          <a:p>
            <a:pPr algn="ctr"/>
            <a:r>
              <a:rPr lang="en-US"/>
              <a:t>Gate synthesis</a:t>
            </a:r>
            <a:endParaRPr lang="vi-VN"/>
          </a:p>
        </p:txBody>
      </p:sp>
      <p:sp>
        <p:nvSpPr>
          <p:cNvPr id="20" name="TextBox 19">
            <a:extLst>
              <a:ext uri="{FF2B5EF4-FFF2-40B4-BE49-F238E27FC236}">
                <a16:creationId xmlns:a16="http://schemas.microsoft.com/office/drawing/2014/main" id="{FB711DFD-4A5A-8614-A003-17236DB23281}"/>
              </a:ext>
            </a:extLst>
          </p:cNvPr>
          <p:cNvSpPr txBox="1"/>
          <p:nvPr/>
        </p:nvSpPr>
        <p:spPr>
          <a:xfrm>
            <a:off x="7240277" y="3108901"/>
            <a:ext cx="1527062" cy="646331"/>
          </a:xfrm>
          <a:prstGeom prst="rect">
            <a:avLst/>
          </a:prstGeom>
          <a:noFill/>
        </p:spPr>
        <p:txBody>
          <a:bodyPr wrap="square" rtlCol="0">
            <a:spAutoFit/>
          </a:bodyPr>
          <a:lstStyle/>
          <a:p>
            <a:pPr algn="ctr"/>
            <a:r>
              <a:rPr lang="en-US"/>
              <a:t>Circuit optimization</a:t>
            </a:r>
            <a:endParaRPr lang="vi-VN"/>
          </a:p>
        </p:txBody>
      </p:sp>
      <p:sp>
        <p:nvSpPr>
          <p:cNvPr id="28" name="TextBox 27">
            <a:extLst>
              <a:ext uri="{FF2B5EF4-FFF2-40B4-BE49-F238E27FC236}">
                <a16:creationId xmlns:a16="http://schemas.microsoft.com/office/drawing/2014/main" id="{7735321A-89E3-8973-466A-C814FAEC4232}"/>
              </a:ext>
            </a:extLst>
          </p:cNvPr>
          <p:cNvSpPr txBox="1"/>
          <p:nvPr/>
        </p:nvSpPr>
        <p:spPr>
          <a:xfrm>
            <a:off x="4733077" y="3118880"/>
            <a:ext cx="1076806" cy="646331"/>
          </a:xfrm>
          <a:prstGeom prst="rect">
            <a:avLst/>
          </a:prstGeom>
          <a:noFill/>
        </p:spPr>
        <p:txBody>
          <a:bodyPr wrap="square" rtlCol="0">
            <a:spAutoFit/>
          </a:bodyPr>
          <a:lstStyle/>
          <a:p>
            <a:pPr algn="ctr"/>
            <a:r>
              <a:rPr lang="en-US"/>
              <a:t>Qubit mapping</a:t>
            </a:r>
            <a:endParaRPr lang="vi-VN"/>
          </a:p>
        </p:txBody>
      </p:sp>
      <p:cxnSp>
        <p:nvCxnSpPr>
          <p:cNvPr id="46" name="Straight Arrow Connector 45">
            <a:extLst>
              <a:ext uri="{FF2B5EF4-FFF2-40B4-BE49-F238E27FC236}">
                <a16:creationId xmlns:a16="http://schemas.microsoft.com/office/drawing/2014/main" id="{3A3FBA11-9FFF-53FD-BE2A-5CB7D7041B37}"/>
              </a:ext>
            </a:extLst>
          </p:cNvPr>
          <p:cNvCxnSpPr>
            <a:cxnSpLocks/>
            <a:stCxn id="17" idx="2"/>
            <a:endCxn id="20" idx="0"/>
          </p:cNvCxnSpPr>
          <p:nvPr/>
        </p:nvCxnSpPr>
        <p:spPr>
          <a:xfrm>
            <a:off x="6603056" y="2083775"/>
            <a:ext cx="1400752" cy="102512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51" name="Straight Arrow Connector 6150">
            <a:extLst>
              <a:ext uri="{FF2B5EF4-FFF2-40B4-BE49-F238E27FC236}">
                <a16:creationId xmlns:a16="http://schemas.microsoft.com/office/drawing/2014/main" id="{1F0E955A-5729-0437-C7D7-E1150EA7CA4A}"/>
              </a:ext>
            </a:extLst>
          </p:cNvPr>
          <p:cNvCxnSpPr>
            <a:cxnSpLocks/>
            <a:stCxn id="28" idx="3"/>
            <a:endCxn id="20" idx="1"/>
          </p:cNvCxnSpPr>
          <p:nvPr/>
        </p:nvCxnSpPr>
        <p:spPr>
          <a:xfrm flipV="1">
            <a:off x="5809883" y="3432067"/>
            <a:ext cx="1430394" cy="9979"/>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56" name="Straight Arrow Connector 6155">
            <a:extLst>
              <a:ext uri="{FF2B5EF4-FFF2-40B4-BE49-F238E27FC236}">
                <a16:creationId xmlns:a16="http://schemas.microsoft.com/office/drawing/2014/main" id="{2D48F7DD-9CFC-D4CC-C523-868FF0FA97B2}"/>
              </a:ext>
            </a:extLst>
          </p:cNvPr>
          <p:cNvCxnSpPr>
            <a:cxnSpLocks/>
            <a:stCxn id="28" idx="0"/>
            <a:endCxn id="17" idx="2"/>
          </p:cNvCxnSpPr>
          <p:nvPr/>
        </p:nvCxnSpPr>
        <p:spPr>
          <a:xfrm flipV="1">
            <a:off x="5271480" y="2083775"/>
            <a:ext cx="1331576" cy="103510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163" name="Rectangle 6162">
            <a:extLst>
              <a:ext uri="{FF2B5EF4-FFF2-40B4-BE49-F238E27FC236}">
                <a16:creationId xmlns:a16="http://schemas.microsoft.com/office/drawing/2014/main" id="{18F1BEB9-0784-9A87-2C47-46C77249F2BA}"/>
              </a:ext>
            </a:extLst>
          </p:cNvPr>
          <p:cNvSpPr/>
          <p:nvPr/>
        </p:nvSpPr>
        <p:spPr>
          <a:xfrm>
            <a:off x="4706620" y="1542089"/>
            <a:ext cx="4060717" cy="238353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64" name="TextBox 6163">
            <a:extLst>
              <a:ext uri="{FF2B5EF4-FFF2-40B4-BE49-F238E27FC236}">
                <a16:creationId xmlns:a16="http://schemas.microsoft.com/office/drawing/2014/main" id="{21790F96-96B2-35B4-6C77-1A65050A6AFA}"/>
              </a:ext>
            </a:extLst>
          </p:cNvPr>
          <p:cNvSpPr txBox="1"/>
          <p:nvPr/>
        </p:nvSpPr>
        <p:spPr>
          <a:xfrm>
            <a:off x="5670874" y="3898519"/>
            <a:ext cx="3109783" cy="276999"/>
          </a:xfrm>
          <a:prstGeom prst="rect">
            <a:avLst/>
          </a:prstGeom>
          <a:noFill/>
        </p:spPr>
        <p:txBody>
          <a:bodyPr wrap="square" rtlCol="0">
            <a:spAutoFit/>
          </a:bodyPr>
          <a:lstStyle/>
          <a:p>
            <a:r>
              <a:rPr lang="en-US" sz="1200"/>
              <a:t>Quantum compilation stage</a:t>
            </a:r>
          </a:p>
        </p:txBody>
      </p:sp>
    </p:spTree>
    <p:extLst>
      <p:ext uri="{BB962C8B-B14F-4D97-AF65-F5344CB8AC3E}">
        <p14:creationId xmlns:p14="http://schemas.microsoft.com/office/powerpoint/2010/main" val="132132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5" name="Oval 3134">
            <a:extLst>
              <a:ext uri="{FF2B5EF4-FFF2-40B4-BE49-F238E27FC236}">
                <a16:creationId xmlns:a16="http://schemas.microsoft.com/office/drawing/2014/main" id="{B917D6DD-B79F-DE65-2B40-8C64C5D5BBD1}"/>
              </a:ext>
            </a:extLst>
          </p:cNvPr>
          <p:cNvSpPr/>
          <p:nvPr/>
        </p:nvSpPr>
        <p:spPr>
          <a:xfrm>
            <a:off x="6668848" y="1858271"/>
            <a:ext cx="223924" cy="223924"/>
          </a:xfrm>
          <a:prstGeom prst="ellipse">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32" name="Oval 3131">
            <a:extLst>
              <a:ext uri="{FF2B5EF4-FFF2-40B4-BE49-F238E27FC236}">
                <a16:creationId xmlns:a16="http://schemas.microsoft.com/office/drawing/2014/main" id="{F54191EE-E50C-F73E-620C-D725C20FB3BE}"/>
              </a:ext>
            </a:extLst>
          </p:cNvPr>
          <p:cNvSpPr/>
          <p:nvPr/>
        </p:nvSpPr>
        <p:spPr>
          <a:xfrm>
            <a:off x="1207196" y="2317725"/>
            <a:ext cx="313188" cy="313188"/>
          </a:xfrm>
          <a:prstGeom prst="ellipse">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CACC6797-D8F6-FDC8-F672-DF6B121880C6}"/>
              </a:ext>
            </a:extLst>
          </p:cNvPr>
          <p:cNvSpPr>
            <a:spLocks noGrp="1"/>
          </p:cNvSpPr>
          <p:nvPr>
            <p:ph type="title"/>
          </p:nvPr>
        </p:nvSpPr>
        <p:spPr>
          <a:xfrm>
            <a:off x="628650" y="-154638"/>
            <a:ext cx="6466417" cy="994172"/>
          </a:xfrm>
        </p:spPr>
        <p:txBody>
          <a:bodyPr/>
          <a:lstStyle/>
          <a:p>
            <a:r>
              <a:rPr lang="en-US"/>
              <a:t>1.3. Compilation</a:t>
            </a:r>
            <a:endParaRPr lang="vi-VN"/>
          </a:p>
        </p:txBody>
      </p:sp>
      <p:sp>
        <p:nvSpPr>
          <p:cNvPr id="4" name="Slide Number Placeholder 3">
            <a:extLst>
              <a:ext uri="{FF2B5EF4-FFF2-40B4-BE49-F238E27FC236}">
                <a16:creationId xmlns:a16="http://schemas.microsoft.com/office/drawing/2014/main" id="{DA6BD363-94A8-8648-B9B5-603741B1D256}"/>
              </a:ext>
            </a:extLst>
          </p:cNvPr>
          <p:cNvSpPr>
            <a:spLocks noGrp="1"/>
          </p:cNvSpPr>
          <p:nvPr>
            <p:ph type="sldNum" sz="quarter" idx="12"/>
          </p:nvPr>
        </p:nvSpPr>
        <p:spPr>
          <a:xfrm>
            <a:off x="8102278" y="4864402"/>
            <a:ext cx="413072" cy="273844"/>
          </a:xfrm>
        </p:spPr>
        <p:txBody>
          <a:bodyPr/>
          <a:lstStyle/>
          <a:p>
            <a:fld id="{6A45828D-F580-42DE-B77E-860980F07F32}" type="slidenum">
              <a:rPr lang="vi-VN" smtClean="0"/>
              <a:t>13</a:t>
            </a:fld>
            <a:endParaRPr lang="vi-VN"/>
          </a:p>
        </p:txBody>
      </p:sp>
      <p:sp>
        <p:nvSpPr>
          <p:cNvPr id="16" name="TextBox 15">
            <a:extLst>
              <a:ext uri="{FF2B5EF4-FFF2-40B4-BE49-F238E27FC236}">
                <a16:creationId xmlns:a16="http://schemas.microsoft.com/office/drawing/2014/main" id="{357CF10E-536F-1E49-A5C8-6CFFAFC97E96}"/>
              </a:ext>
            </a:extLst>
          </p:cNvPr>
          <p:cNvSpPr txBox="1"/>
          <p:nvPr/>
        </p:nvSpPr>
        <p:spPr>
          <a:xfrm>
            <a:off x="648910" y="588494"/>
            <a:ext cx="8660189" cy="369332"/>
          </a:xfrm>
          <a:prstGeom prst="rect">
            <a:avLst/>
          </a:prstGeom>
          <a:noFill/>
        </p:spPr>
        <p:txBody>
          <a:bodyPr wrap="square" rtlCol="0">
            <a:spAutoFit/>
          </a:bodyPr>
          <a:lstStyle/>
          <a:p>
            <a:r>
              <a:rPr lang="en-US"/>
              <a:t>There is a large gap between algorithms and set of instructions we can perform on real qc </a:t>
            </a:r>
          </a:p>
        </p:txBody>
      </p:sp>
      <p:sp>
        <p:nvSpPr>
          <p:cNvPr id="42" name="TextBox 41">
            <a:extLst>
              <a:ext uri="{FF2B5EF4-FFF2-40B4-BE49-F238E27FC236}">
                <a16:creationId xmlns:a16="http://schemas.microsoft.com/office/drawing/2014/main" id="{742C3BC7-2ACB-2F31-5B6C-E6B36907CF10}"/>
              </a:ext>
            </a:extLst>
          </p:cNvPr>
          <p:cNvSpPr txBox="1"/>
          <p:nvPr/>
        </p:nvSpPr>
        <p:spPr>
          <a:xfrm>
            <a:off x="676005" y="955397"/>
            <a:ext cx="6069105" cy="369332"/>
          </a:xfrm>
          <a:prstGeom prst="rect">
            <a:avLst/>
          </a:prstGeom>
          <a:noFill/>
        </p:spPr>
        <p:txBody>
          <a:bodyPr wrap="square" rtlCol="0">
            <a:spAutoFit/>
          </a:bodyPr>
          <a:lstStyle/>
          <a:p>
            <a:r>
              <a:rPr lang="en-US" b="1"/>
              <a:t>Problem 1 (b): </a:t>
            </a:r>
            <a:r>
              <a:rPr lang="en-US"/>
              <a:t>Some gates are not exist</a:t>
            </a:r>
          </a:p>
        </p:txBody>
      </p:sp>
      <p:sp>
        <p:nvSpPr>
          <p:cNvPr id="3096" name="TextBox 3095">
            <a:extLst>
              <a:ext uri="{FF2B5EF4-FFF2-40B4-BE49-F238E27FC236}">
                <a16:creationId xmlns:a16="http://schemas.microsoft.com/office/drawing/2014/main" id="{84B83A32-88E7-C07E-B8C5-2BCE98BA08A4}"/>
              </a:ext>
            </a:extLst>
          </p:cNvPr>
          <p:cNvSpPr txBox="1"/>
          <p:nvPr/>
        </p:nvSpPr>
        <p:spPr>
          <a:xfrm>
            <a:off x="628651" y="4859263"/>
            <a:ext cx="6650152" cy="246221"/>
          </a:xfrm>
          <a:prstGeom prst="rect">
            <a:avLst/>
          </a:prstGeom>
          <a:noFill/>
        </p:spPr>
        <p:txBody>
          <a:bodyPr wrap="square">
            <a:spAutoFit/>
          </a:bodyPr>
          <a:lstStyle/>
          <a:p>
            <a:r>
              <a:rPr lang="en-US" sz="1000" b="0" i="0">
                <a:solidFill>
                  <a:srgbClr val="222222"/>
                </a:solidFill>
                <a:effectLst/>
              </a:rPr>
              <a:t>[</a:t>
            </a:r>
            <a:r>
              <a:rPr lang="en-US" sz="1000" b="1" i="0">
                <a:solidFill>
                  <a:srgbClr val="222222"/>
                </a:solidFill>
                <a:effectLst/>
              </a:rPr>
              <a:t>1.13</a:t>
            </a:r>
            <a:r>
              <a:rPr lang="en-US" sz="1000" b="0" i="0">
                <a:solidFill>
                  <a:srgbClr val="222222"/>
                </a:solidFill>
                <a:effectLst/>
              </a:rPr>
              <a:t>] Rakyta, P., &amp; Zimborás, Z. (2022). Approaching the theoretical limit in quantum gate decomposition. </a:t>
            </a:r>
            <a:r>
              <a:rPr lang="en-US" sz="1000" b="0" i="1">
                <a:solidFill>
                  <a:srgbClr val="222222"/>
                </a:solidFill>
                <a:effectLst/>
              </a:rPr>
              <a:t>Quantum</a:t>
            </a:r>
            <a:r>
              <a:rPr lang="en-US" sz="1000" b="0" i="0">
                <a:solidFill>
                  <a:srgbClr val="222222"/>
                </a:solidFill>
                <a:effectLst/>
              </a:rPr>
              <a:t>, </a:t>
            </a:r>
            <a:r>
              <a:rPr lang="en-US" sz="1000" b="0" i="1">
                <a:solidFill>
                  <a:srgbClr val="222222"/>
                </a:solidFill>
                <a:effectLst/>
              </a:rPr>
              <a:t>6</a:t>
            </a:r>
            <a:r>
              <a:rPr lang="en-US" sz="1000" b="0" i="0">
                <a:solidFill>
                  <a:srgbClr val="222222"/>
                </a:solidFill>
                <a:effectLst/>
              </a:rPr>
              <a:t>, 710.</a:t>
            </a:r>
            <a:endParaRPr lang="en-VN" sz="1000"/>
          </a:p>
        </p:txBody>
      </p:sp>
      <p:cxnSp>
        <p:nvCxnSpPr>
          <p:cNvPr id="17" name="Đường nối Thẳng 58">
            <a:extLst>
              <a:ext uri="{FF2B5EF4-FFF2-40B4-BE49-F238E27FC236}">
                <a16:creationId xmlns:a16="http://schemas.microsoft.com/office/drawing/2014/main" id="{592F18BB-7D4F-B72D-8CAA-7761C4B88A81}"/>
              </a:ext>
            </a:extLst>
          </p:cNvPr>
          <p:cNvCxnSpPr>
            <a:cxnSpLocks/>
          </p:cNvCxnSpPr>
          <p:nvPr/>
        </p:nvCxnSpPr>
        <p:spPr>
          <a:xfrm>
            <a:off x="1054768" y="1432478"/>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Đường nối Thẳng 59">
            <a:extLst>
              <a:ext uri="{FF2B5EF4-FFF2-40B4-BE49-F238E27FC236}">
                <a16:creationId xmlns:a16="http://schemas.microsoft.com/office/drawing/2014/main" id="{C7F602D5-C4C4-2A60-15E0-2F78421998BE}"/>
              </a:ext>
            </a:extLst>
          </p:cNvPr>
          <p:cNvCxnSpPr>
            <a:cxnSpLocks/>
          </p:cNvCxnSpPr>
          <p:nvPr/>
        </p:nvCxnSpPr>
        <p:spPr>
          <a:xfrm>
            <a:off x="1054768" y="1690957"/>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6" name="Đường nối Thẳng 59">
            <a:extLst>
              <a:ext uri="{FF2B5EF4-FFF2-40B4-BE49-F238E27FC236}">
                <a16:creationId xmlns:a16="http://schemas.microsoft.com/office/drawing/2014/main" id="{195E5D54-2586-BA93-A98E-D7F8A059628B}"/>
              </a:ext>
            </a:extLst>
          </p:cNvPr>
          <p:cNvCxnSpPr>
            <a:cxnSpLocks/>
          </p:cNvCxnSpPr>
          <p:nvPr/>
        </p:nvCxnSpPr>
        <p:spPr>
          <a:xfrm>
            <a:off x="1053123" y="1949436"/>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Đường nối Thẳng 59">
            <a:extLst>
              <a:ext uri="{FF2B5EF4-FFF2-40B4-BE49-F238E27FC236}">
                <a16:creationId xmlns:a16="http://schemas.microsoft.com/office/drawing/2014/main" id="{D7C86444-02CF-0B0B-D567-E836B4EF3233}"/>
              </a:ext>
            </a:extLst>
          </p:cNvPr>
          <p:cNvCxnSpPr>
            <a:cxnSpLocks/>
          </p:cNvCxnSpPr>
          <p:nvPr/>
        </p:nvCxnSpPr>
        <p:spPr>
          <a:xfrm>
            <a:off x="1053123" y="2207915"/>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0" name="Đường nối Thẳng 59">
            <a:extLst>
              <a:ext uri="{FF2B5EF4-FFF2-40B4-BE49-F238E27FC236}">
                <a16:creationId xmlns:a16="http://schemas.microsoft.com/office/drawing/2014/main" id="{F4A865B2-811D-AF2D-035B-3099E0665EBD}"/>
              </a:ext>
            </a:extLst>
          </p:cNvPr>
          <p:cNvCxnSpPr>
            <a:cxnSpLocks/>
          </p:cNvCxnSpPr>
          <p:nvPr/>
        </p:nvCxnSpPr>
        <p:spPr>
          <a:xfrm>
            <a:off x="1053123" y="2466395"/>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73" name="Đường nối Thẳng 67">
            <a:extLst>
              <a:ext uri="{FF2B5EF4-FFF2-40B4-BE49-F238E27FC236}">
                <a16:creationId xmlns:a16="http://schemas.microsoft.com/office/drawing/2014/main" id="{0973D722-AACC-0035-AF9E-29A450F46F6C}"/>
              </a:ext>
            </a:extLst>
          </p:cNvPr>
          <p:cNvCxnSpPr>
            <a:cxnSpLocks/>
            <a:stCxn id="3132" idx="4"/>
            <a:endCxn id="3078" idx="4"/>
          </p:cNvCxnSpPr>
          <p:nvPr/>
        </p:nvCxnSpPr>
        <p:spPr>
          <a:xfrm flipH="1" flipV="1">
            <a:off x="1361348" y="1461320"/>
            <a:ext cx="2442" cy="116959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78" name="Hình Bầu dục 68">
            <a:extLst>
              <a:ext uri="{FF2B5EF4-FFF2-40B4-BE49-F238E27FC236}">
                <a16:creationId xmlns:a16="http://schemas.microsoft.com/office/drawing/2014/main" id="{4503E858-1E6E-CF1F-C877-6209CFEEE493}"/>
              </a:ext>
            </a:extLst>
          </p:cNvPr>
          <p:cNvSpPr/>
          <p:nvPr/>
        </p:nvSpPr>
        <p:spPr>
          <a:xfrm>
            <a:off x="1314290" y="1378441"/>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085" name="Hình Bầu dục 68">
            <a:extLst>
              <a:ext uri="{FF2B5EF4-FFF2-40B4-BE49-F238E27FC236}">
                <a16:creationId xmlns:a16="http://schemas.microsoft.com/office/drawing/2014/main" id="{24706D72-B793-C732-494E-46A90B529DB1}"/>
              </a:ext>
            </a:extLst>
          </p:cNvPr>
          <p:cNvSpPr/>
          <p:nvPr/>
        </p:nvSpPr>
        <p:spPr>
          <a:xfrm>
            <a:off x="1314290" y="164122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102" name="TextBox 3101">
            <a:extLst>
              <a:ext uri="{FF2B5EF4-FFF2-40B4-BE49-F238E27FC236}">
                <a16:creationId xmlns:a16="http://schemas.microsoft.com/office/drawing/2014/main" id="{3AC7E91C-EC6D-95C8-2DBA-C12C1A1BA47E}"/>
              </a:ext>
            </a:extLst>
          </p:cNvPr>
          <p:cNvSpPr txBox="1"/>
          <p:nvPr/>
        </p:nvSpPr>
        <p:spPr>
          <a:xfrm>
            <a:off x="764248" y="1239993"/>
            <a:ext cx="356174" cy="369332"/>
          </a:xfrm>
          <a:prstGeom prst="rect">
            <a:avLst/>
          </a:prstGeom>
          <a:noFill/>
        </p:spPr>
        <p:txBody>
          <a:bodyPr wrap="square" rtlCol="0">
            <a:spAutoFit/>
          </a:bodyPr>
          <a:lstStyle/>
          <a:p>
            <a:r>
              <a:rPr lang="en-US"/>
              <a:t>0</a:t>
            </a:r>
          </a:p>
        </p:txBody>
      </p:sp>
      <p:sp>
        <p:nvSpPr>
          <p:cNvPr id="3103" name="TextBox 3102">
            <a:extLst>
              <a:ext uri="{FF2B5EF4-FFF2-40B4-BE49-F238E27FC236}">
                <a16:creationId xmlns:a16="http://schemas.microsoft.com/office/drawing/2014/main" id="{BB5485FC-B50F-87FA-2668-B467E54A8040}"/>
              </a:ext>
            </a:extLst>
          </p:cNvPr>
          <p:cNvSpPr txBox="1"/>
          <p:nvPr/>
        </p:nvSpPr>
        <p:spPr>
          <a:xfrm>
            <a:off x="764248" y="1512097"/>
            <a:ext cx="288875" cy="369332"/>
          </a:xfrm>
          <a:prstGeom prst="rect">
            <a:avLst/>
          </a:prstGeom>
          <a:noFill/>
        </p:spPr>
        <p:txBody>
          <a:bodyPr wrap="square" rtlCol="0">
            <a:spAutoFit/>
          </a:bodyPr>
          <a:lstStyle/>
          <a:p>
            <a:r>
              <a:rPr lang="en-US"/>
              <a:t>1</a:t>
            </a:r>
          </a:p>
        </p:txBody>
      </p:sp>
      <p:sp>
        <p:nvSpPr>
          <p:cNvPr id="3104" name="TextBox 3103">
            <a:extLst>
              <a:ext uri="{FF2B5EF4-FFF2-40B4-BE49-F238E27FC236}">
                <a16:creationId xmlns:a16="http://schemas.microsoft.com/office/drawing/2014/main" id="{C1DC6881-51FA-8D9B-8A16-9DA42486E727}"/>
              </a:ext>
            </a:extLst>
          </p:cNvPr>
          <p:cNvSpPr txBox="1"/>
          <p:nvPr/>
        </p:nvSpPr>
        <p:spPr>
          <a:xfrm>
            <a:off x="764248" y="1755138"/>
            <a:ext cx="185867" cy="369332"/>
          </a:xfrm>
          <a:prstGeom prst="rect">
            <a:avLst/>
          </a:prstGeom>
          <a:noFill/>
        </p:spPr>
        <p:txBody>
          <a:bodyPr wrap="square" rtlCol="0">
            <a:spAutoFit/>
          </a:bodyPr>
          <a:lstStyle/>
          <a:p>
            <a:r>
              <a:rPr lang="en-US"/>
              <a:t>2</a:t>
            </a:r>
          </a:p>
        </p:txBody>
      </p:sp>
      <p:sp>
        <p:nvSpPr>
          <p:cNvPr id="3105" name="TextBox 3104">
            <a:extLst>
              <a:ext uri="{FF2B5EF4-FFF2-40B4-BE49-F238E27FC236}">
                <a16:creationId xmlns:a16="http://schemas.microsoft.com/office/drawing/2014/main" id="{922B848E-0E8C-795D-6F71-C7E2E060211D}"/>
              </a:ext>
            </a:extLst>
          </p:cNvPr>
          <p:cNvSpPr txBox="1"/>
          <p:nvPr/>
        </p:nvSpPr>
        <p:spPr>
          <a:xfrm>
            <a:off x="764248" y="2027242"/>
            <a:ext cx="472582" cy="369332"/>
          </a:xfrm>
          <a:prstGeom prst="rect">
            <a:avLst/>
          </a:prstGeom>
          <a:noFill/>
        </p:spPr>
        <p:txBody>
          <a:bodyPr wrap="square" rtlCol="0">
            <a:spAutoFit/>
          </a:bodyPr>
          <a:lstStyle/>
          <a:p>
            <a:r>
              <a:rPr lang="en-US"/>
              <a:t>3</a:t>
            </a:r>
          </a:p>
        </p:txBody>
      </p:sp>
      <p:sp>
        <p:nvSpPr>
          <p:cNvPr id="3106" name="TextBox 3105">
            <a:extLst>
              <a:ext uri="{FF2B5EF4-FFF2-40B4-BE49-F238E27FC236}">
                <a16:creationId xmlns:a16="http://schemas.microsoft.com/office/drawing/2014/main" id="{AFA6E106-58D4-85C7-A737-AC51862AEE71}"/>
              </a:ext>
            </a:extLst>
          </p:cNvPr>
          <p:cNvSpPr txBox="1"/>
          <p:nvPr/>
        </p:nvSpPr>
        <p:spPr>
          <a:xfrm>
            <a:off x="764248" y="2277544"/>
            <a:ext cx="232087" cy="369332"/>
          </a:xfrm>
          <a:prstGeom prst="rect">
            <a:avLst/>
          </a:prstGeom>
          <a:noFill/>
        </p:spPr>
        <p:txBody>
          <a:bodyPr wrap="square" rtlCol="0">
            <a:spAutoFit/>
          </a:bodyPr>
          <a:lstStyle/>
          <a:p>
            <a:r>
              <a:rPr lang="en-US"/>
              <a:t>4</a:t>
            </a:r>
          </a:p>
        </p:txBody>
      </p:sp>
      <p:cxnSp>
        <p:nvCxnSpPr>
          <p:cNvPr id="3109" name="Đường nối Thẳng 67">
            <a:extLst>
              <a:ext uri="{FF2B5EF4-FFF2-40B4-BE49-F238E27FC236}">
                <a16:creationId xmlns:a16="http://schemas.microsoft.com/office/drawing/2014/main" id="{729249E9-C834-7A9A-95DE-C6579FADB091}"/>
              </a:ext>
            </a:extLst>
          </p:cNvPr>
          <p:cNvCxnSpPr>
            <a:cxnSpLocks/>
          </p:cNvCxnSpPr>
          <p:nvPr/>
        </p:nvCxnSpPr>
        <p:spPr>
          <a:xfrm flipV="1">
            <a:off x="2285545" y="1437571"/>
            <a:ext cx="0" cy="8801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10" name="Hình Bầu dục 68">
            <a:extLst>
              <a:ext uri="{FF2B5EF4-FFF2-40B4-BE49-F238E27FC236}">
                <a16:creationId xmlns:a16="http://schemas.microsoft.com/office/drawing/2014/main" id="{063C1DD0-8806-5A4C-E6FD-CA758178EAB8}"/>
              </a:ext>
            </a:extLst>
          </p:cNvPr>
          <p:cNvSpPr/>
          <p:nvPr/>
        </p:nvSpPr>
        <p:spPr>
          <a:xfrm>
            <a:off x="2236005" y="1383534"/>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111" name="Hình Bầu dục 68">
            <a:extLst>
              <a:ext uri="{FF2B5EF4-FFF2-40B4-BE49-F238E27FC236}">
                <a16:creationId xmlns:a16="http://schemas.microsoft.com/office/drawing/2014/main" id="{E10EC5E8-D6A1-E7E5-B2FE-081E01384AB4}"/>
              </a:ext>
            </a:extLst>
          </p:cNvPr>
          <p:cNvSpPr/>
          <p:nvPr/>
        </p:nvSpPr>
        <p:spPr>
          <a:xfrm>
            <a:off x="2236005" y="1646321"/>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3112" name="Rectangle 3111">
                <a:extLst>
                  <a:ext uri="{FF2B5EF4-FFF2-40B4-BE49-F238E27FC236}">
                    <a16:creationId xmlns:a16="http://schemas.microsoft.com/office/drawing/2014/main" id="{EF88DDAB-50A3-787D-760D-B83B4435E9DE}"/>
                  </a:ext>
                </a:extLst>
              </p:cNvPr>
              <p:cNvSpPr/>
              <p:nvPr/>
            </p:nvSpPr>
            <p:spPr>
              <a:xfrm>
                <a:off x="2129215" y="2317725"/>
                <a:ext cx="299156" cy="2991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lang="vi-VN">
                  <a:solidFill>
                    <a:schemeClr val="tx1"/>
                  </a:solidFill>
                </a:endParaRPr>
              </a:p>
            </p:txBody>
          </p:sp>
        </mc:Choice>
        <mc:Fallback xmlns="">
          <p:sp>
            <p:nvSpPr>
              <p:cNvPr id="3112" name="Rectangle 3111">
                <a:extLst>
                  <a:ext uri="{FF2B5EF4-FFF2-40B4-BE49-F238E27FC236}">
                    <a16:creationId xmlns:a16="http://schemas.microsoft.com/office/drawing/2014/main" id="{EF88DDAB-50A3-787D-760D-B83B4435E9DE}"/>
                  </a:ext>
                </a:extLst>
              </p:cNvPr>
              <p:cNvSpPr>
                <a:spLocks noRot="1" noChangeAspect="1" noMove="1" noResize="1" noEditPoints="1" noAdjustHandles="1" noChangeArrowheads="1" noChangeShapeType="1" noTextEdit="1"/>
              </p:cNvSpPr>
              <p:nvPr/>
            </p:nvSpPr>
            <p:spPr>
              <a:xfrm>
                <a:off x="2129215" y="2317725"/>
                <a:ext cx="299156" cy="299156"/>
              </a:xfrm>
              <a:prstGeom prst="rect">
                <a:avLst/>
              </a:prstGeom>
              <a:blipFill>
                <a:blip r:embed="rId2"/>
                <a:stretch>
                  <a:fillRect l="-3922" b="-3922"/>
                </a:stretch>
              </a:blipFill>
            </p:spPr>
            <p:txBody>
              <a:bodyPr/>
              <a:lstStyle/>
              <a:p>
                <a:r>
                  <a:rPr lang="vi-VN">
                    <a:noFill/>
                  </a:rPr>
                  <a:t> </a:t>
                </a:r>
              </a:p>
            </p:txBody>
          </p:sp>
        </mc:Fallback>
      </mc:AlternateContent>
      <p:sp>
        <p:nvSpPr>
          <p:cNvPr id="3113" name="Hình Bầu dục 68">
            <a:extLst>
              <a:ext uri="{FF2B5EF4-FFF2-40B4-BE49-F238E27FC236}">
                <a16:creationId xmlns:a16="http://schemas.microsoft.com/office/drawing/2014/main" id="{3AC080A0-9C55-4D9A-7205-E2B9F967EBD6}"/>
              </a:ext>
            </a:extLst>
          </p:cNvPr>
          <p:cNvSpPr/>
          <p:nvPr/>
        </p:nvSpPr>
        <p:spPr>
          <a:xfrm>
            <a:off x="2238487" y="190276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114" name="TextBox 3113">
            <a:extLst>
              <a:ext uri="{FF2B5EF4-FFF2-40B4-BE49-F238E27FC236}">
                <a16:creationId xmlns:a16="http://schemas.microsoft.com/office/drawing/2014/main" id="{C0E91CAF-1E19-F035-537F-46EC4E0EE9F2}"/>
              </a:ext>
            </a:extLst>
          </p:cNvPr>
          <p:cNvSpPr txBox="1"/>
          <p:nvPr/>
        </p:nvSpPr>
        <p:spPr>
          <a:xfrm>
            <a:off x="725827" y="2669873"/>
            <a:ext cx="1298847" cy="276999"/>
          </a:xfrm>
          <a:prstGeom prst="rect">
            <a:avLst/>
          </a:prstGeom>
          <a:noFill/>
        </p:spPr>
        <p:txBody>
          <a:bodyPr wrap="square" rtlCol="0">
            <a:spAutoFit/>
          </a:bodyPr>
          <a:lstStyle/>
          <a:p>
            <a:pPr algn="ctr"/>
            <a:r>
              <a:rPr lang="en-US" sz="1200"/>
              <a:t>Toffoli gate</a:t>
            </a:r>
            <a:endParaRPr lang="vi-VN" sz="1200"/>
          </a:p>
        </p:txBody>
      </p:sp>
      <p:sp>
        <p:nvSpPr>
          <p:cNvPr id="3115" name="TextBox 3114">
            <a:extLst>
              <a:ext uri="{FF2B5EF4-FFF2-40B4-BE49-F238E27FC236}">
                <a16:creationId xmlns:a16="http://schemas.microsoft.com/office/drawing/2014/main" id="{B7BA4E5F-2B48-68F5-55FC-DADF577577F5}"/>
              </a:ext>
            </a:extLst>
          </p:cNvPr>
          <p:cNvSpPr txBox="1"/>
          <p:nvPr/>
        </p:nvSpPr>
        <p:spPr>
          <a:xfrm>
            <a:off x="1758096" y="2657540"/>
            <a:ext cx="1354432" cy="276999"/>
          </a:xfrm>
          <a:prstGeom prst="rect">
            <a:avLst/>
          </a:prstGeom>
          <a:noFill/>
        </p:spPr>
        <p:txBody>
          <a:bodyPr wrap="square" rtlCol="0">
            <a:spAutoFit/>
          </a:bodyPr>
          <a:lstStyle/>
          <a:p>
            <a:pPr algn="ctr"/>
            <a:r>
              <a:rPr lang="en-US" sz="1200"/>
              <a:t>Multi-control gate</a:t>
            </a:r>
            <a:endParaRPr lang="vi-VN" sz="1200"/>
          </a:p>
        </p:txBody>
      </p:sp>
      <p:cxnSp>
        <p:nvCxnSpPr>
          <p:cNvPr id="3119" name="Straight Arrow Connector 3118">
            <a:extLst>
              <a:ext uri="{FF2B5EF4-FFF2-40B4-BE49-F238E27FC236}">
                <a16:creationId xmlns:a16="http://schemas.microsoft.com/office/drawing/2014/main" id="{3D2BFE5E-60D7-22CD-BB53-6B84C91F446D}"/>
              </a:ext>
            </a:extLst>
          </p:cNvPr>
          <p:cNvCxnSpPr>
            <a:cxnSpLocks/>
          </p:cNvCxnSpPr>
          <p:nvPr/>
        </p:nvCxnSpPr>
        <p:spPr>
          <a:xfrm>
            <a:off x="2679700" y="1949436"/>
            <a:ext cx="210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21" name="TextBox 3120">
            <a:extLst>
              <a:ext uri="{FF2B5EF4-FFF2-40B4-BE49-F238E27FC236}">
                <a16:creationId xmlns:a16="http://schemas.microsoft.com/office/drawing/2014/main" id="{1AE82582-7AFA-F246-3A0A-292F4EBAEC33}"/>
              </a:ext>
            </a:extLst>
          </p:cNvPr>
          <p:cNvSpPr txBox="1"/>
          <p:nvPr/>
        </p:nvSpPr>
        <p:spPr>
          <a:xfrm>
            <a:off x="648910" y="4425936"/>
            <a:ext cx="5061011" cy="276999"/>
          </a:xfrm>
          <a:prstGeom prst="rect">
            <a:avLst/>
          </a:prstGeom>
          <a:noFill/>
        </p:spPr>
        <p:txBody>
          <a:bodyPr wrap="square" rtlCol="0">
            <a:spAutoFit/>
          </a:bodyPr>
          <a:lstStyle/>
          <a:p>
            <a:r>
              <a:rPr lang="en-US" sz="1200">
                <a:solidFill>
                  <a:srgbClr val="FF0000"/>
                </a:solidFill>
              </a:rPr>
              <a:t>Note that there is a theoretical limit (lower bound) for synthesize circuit!</a:t>
            </a:r>
          </a:p>
        </p:txBody>
      </p:sp>
      <p:sp>
        <p:nvSpPr>
          <p:cNvPr id="3122" name="TextBox 3121">
            <a:extLst>
              <a:ext uri="{FF2B5EF4-FFF2-40B4-BE49-F238E27FC236}">
                <a16:creationId xmlns:a16="http://schemas.microsoft.com/office/drawing/2014/main" id="{31164409-F722-00BF-B909-EE41960C1CCF}"/>
              </a:ext>
            </a:extLst>
          </p:cNvPr>
          <p:cNvSpPr txBox="1"/>
          <p:nvPr/>
        </p:nvSpPr>
        <p:spPr>
          <a:xfrm>
            <a:off x="4787900" y="3758403"/>
            <a:ext cx="4237567" cy="369332"/>
          </a:xfrm>
          <a:prstGeom prst="rect">
            <a:avLst/>
          </a:prstGeom>
          <a:noFill/>
        </p:spPr>
        <p:txBody>
          <a:bodyPr wrap="square" rtlCol="0">
            <a:spAutoFit/>
          </a:bodyPr>
          <a:lstStyle/>
          <a:p>
            <a:pPr algn="ctr"/>
            <a:r>
              <a:rPr lang="en-US"/>
              <a:t>SQUANDER package </a:t>
            </a:r>
            <a:r>
              <a:rPr lang="en-US" b="1"/>
              <a:t>[1.13]</a:t>
            </a:r>
            <a:endParaRPr lang="vi-VN" b="1"/>
          </a:p>
        </p:txBody>
      </p:sp>
      <mc:AlternateContent xmlns:mc="http://schemas.openxmlformats.org/markup-compatibility/2006" xmlns:a14="http://schemas.microsoft.com/office/drawing/2010/main">
        <mc:Choice Requires="a14">
          <p:sp>
            <p:nvSpPr>
              <p:cNvPr id="3125" name="TextBox 3124">
                <a:extLst>
                  <a:ext uri="{FF2B5EF4-FFF2-40B4-BE49-F238E27FC236}">
                    <a16:creationId xmlns:a16="http://schemas.microsoft.com/office/drawing/2014/main" id="{D3455E8F-149D-E3E7-CD34-DF36784279EF}"/>
                  </a:ext>
                </a:extLst>
              </p:cNvPr>
              <p:cNvSpPr txBox="1"/>
              <p:nvPr/>
            </p:nvSpPr>
            <p:spPr>
              <a:xfrm>
                <a:off x="2612422" y="1984583"/>
                <a:ext cx="2301882" cy="646331"/>
              </a:xfrm>
              <a:prstGeom prst="rect">
                <a:avLst/>
              </a:prstGeom>
              <a:noFill/>
            </p:spPr>
            <p:txBody>
              <a:bodyPr wrap="square">
                <a:spAutoFit/>
              </a:bodyPr>
              <a:lstStyle/>
              <a:p>
                <a:r>
                  <a:rPr lang="en-US">
                    <a:cs typeface="Times New Roman" panose="02020603050405020304" pitchFamily="18" charset="0"/>
                  </a:rPr>
                  <a:t>- </a:t>
                </a:r>
                <a:r>
                  <a:rPr lang="en-US" sz="1800" b="0">
                    <a:solidFill>
                      <a:schemeClr val="tx1"/>
                    </a:solidFill>
                    <a:cs typeface="Times New Roman" panose="02020603050405020304" pitchFamily="18" charset="0"/>
                  </a:rPr>
                  <a:t>Native gate set </a:t>
                </a:r>
                <a14:m>
                  <m:oMath xmlns:m="http://schemas.openxmlformats.org/officeDocument/2006/math">
                    <m:d>
                      <m:dPr>
                        <m:begChr m:val="{"/>
                        <m:endChr m:val="}"/>
                        <m:ctrlPr>
                          <a:rPr lang="en-US" sz="1800" b="0" i="1" smtClean="0">
                            <a:solidFill>
                              <a:schemeClr val="tx1"/>
                            </a:solidFill>
                            <a:latin typeface="Cambria Math" panose="02040503050406030204" pitchFamily="18" charset="0"/>
                            <a:cs typeface="Times New Roman" panose="02020603050405020304" pitchFamily="18" charset="0"/>
                          </a:rPr>
                        </m:ctrlPr>
                      </m:dPr>
                      <m:e>
                        <m:sSup>
                          <m:sSupPr>
                            <m:ctrlPr>
                              <a:rPr lang="en-US" sz="1800" b="1" i="1" smtClean="0">
                                <a:solidFill>
                                  <a:schemeClr val="tx1"/>
                                </a:solidFill>
                                <a:latin typeface="Cambria Math" panose="02040503050406030204" pitchFamily="18" charset="0"/>
                                <a:cs typeface="Times New Roman" panose="02020603050405020304" pitchFamily="18" charset="0"/>
                              </a:rPr>
                            </m:ctrlPr>
                          </m:sSupPr>
                          <m:e>
                            <m:r>
                              <a:rPr lang="en-US" sz="1800" b="1" i="1" smtClean="0">
                                <a:solidFill>
                                  <a:schemeClr val="tx1"/>
                                </a:solidFill>
                                <a:latin typeface="Cambria Math" panose="02040503050406030204" pitchFamily="18" charset="0"/>
                                <a:cs typeface="Times New Roman" panose="02020603050405020304" pitchFamily="18" charset="0"/>
                              </a:rPr>
                              <m:t>𝒖</m:t>
                            </m:r>
                          </m:e>
                          <m:sup>
                            <m:r>
                              <a:rPr lang="en-US" sz="1800" b="1" i="1" smtClean="0">
                                <a:solidFill>
                                  <a:schemeClr val="tx1"/>
                                </a:solidFill>
                                <a:latin typeface="Cambria Math" panose="02040503050406030204" pitchFamily="18" charset="0"/>
                                <a:cs typeface="Times New Roman" panose="02020603050405020304" pitchFamily="18" charset="0"/>
                              </a:rPr>
                              <m:t>′</m:t>
                            </m:r>
                          </m:sup>
                        </m:sSup>
                      </m:e>
                    </m:d>
                  </m:oMath>
                </a14:m>
                <a:endParaRPr lang="en-US" sz="1800" b="0">
                  <a:solidFill>
                    <a:schemeClr val="tx1"/>
                  </a:solidFill>
                  <a:cs typeface="Times New Roman" panose="02020603050405020304" pitchFamily="18" charset="0"/>
                </a:endParaRPr>
              </a:p>
              <a:p>
                <a:r>
                  <a:rPr lang="en-US"/>
                  <a:t>- Qubit layout</a:t>
                </a:r>
                <a:endParaRPr lang="vi-VN"/>
              </a:p>
            </p:txBody>
          </p:sp>
        </mc:Choice>
        <mc:Fallback xmlns="">
          <p:sp>
            <p:nvSpPr>
              <p:cNvPr id="3125" name="TextBox 3124">
                <a:extLst>
                  <a:ext uri="{FF2B5EF4-FFF2-40B4-BE49-F238E27FC236}">
                    <a16:creationId xmlns:a16="http://schemas.microsoft.com/office/drawing/2014/main" id="{D3455E8F-149D-E3E7-CD34-DF36784279EF}"/>
                  </a:ext>
                </a:extLst>
              </p:cNvPr>
              <p:cNvSpPr txBox="1">
                <a:spLocks noRot="1" noChangeAspect="1" noMove="1" noResize="1" noEditPoints="1" noAdjustHandles="1" noChangeArrowheads="1" noChangeShapeType="1" noTextEdit="1"/>
              </p:cNvSpPr>
              <p:nvPr/>
            </p:nvSpPr>
            <p:spPr>
              <a:xfrm>
                <a:off x="2612422" y="1984583"/>
                <a:ext cx="2301882" cy="646331"/>
              </a:xfrm>
              <a:prstGeom prst="rect">
                <a:avLst/>
              </a:prstGeom>
              <a:blipFill>
                <a:blip r:embed="rId3"/>
                <a:stretch>
                  <a:fillRect l="-2387" t="-5660" b="-14151"/>
                </a:stretch>
              </a:blipFill>
            </p:spPr>
            <p:txBody>
              <a:bodyPr/>
              <a:lstStyle/>
              <a:p>
                <a:r>
                  <a:rPr lang="vi-VN">
                    <a:noFill/>
                  </a:rPr>
                  <a:t> </a:t>
                </a:r>
              </a:p>
            </p:txBody>
          </p:sp>
        </mc:Fallback>
      </mc:AlternateContent>
      <p:sp>
        <p:nvSpPr>
          <p:cNvPr id="3126" name="Rectangle 3125">
            <a:extLst>
              <a:ext uri="{FF2B5EF4-FFF2-40B4-BE49-F238E27FC236}">
                <a16:creationId xmlns:a16="http://schemas.microsoft.com/office/drawing/2014/main" id="{A5B8B619-20EF-FB21-9724-01955BF2B32D}"/>
              </a:ext>
            </a:extLst>
          </p:cNvPr>
          <p:cNvSpPr/>
          <p:nvPr/>
        </p:nvSpPr>
        <p:spPr>
          <a:xfrm>
            <a:off x="4804413" y="1087832"/>
            <a:ext cx="4187187" cy="262042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27" name="Đường nối Thẳng 58">
            <a:extLst>
              <a:ext uri="{FF2B5EF4-FFF2-40B4-BE49-F238E27FC236}">
                <a16:creationId xmlns:a16="http://schemas.microsoft.com/office/drawing/2014/main" id="{AAF1043F-0F45-4A5E-B369-6444FE8C202F}"/>
              </a:ext>
            </a:extLst>
          </p:cNvPr>
          <p:cNvCxnSpPr>
            <a:cxnSpLocks/>
          </p:cNvCxnSpPr>
          <p:nvPr/>
        </p:nvCxnSpPr>
        <p:spPr>
          <a:xfrm>
            <a:off x="5272623" y="1514263"/>
            <a:ext cx="17373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28" name="Đường nối Thẳng 59">
            <a:extLst>
              <a:ext uri="{FF2B5EF4-FFF2-40B4-BE49-F238E27FC236}">
                <a16:creationId xmlns:a16="http://schemas.microsoft.com/office/drawing/2014/main" id="{CA743814-9886-0112-A394-22F24232E8BC}"/>
              </a:ext>
            </a:extLst>
          </p:cNvPr>
          <p:cNvCxnSpPr>
            <a:cxnSpLocks/>
          </p:cNvCxnSpPr>
          <p:nvPr/>
        </p:nvCxnSpPr>
        <p:spPr>
          <a:xfrm>
            <a:off x="5272623" y="1971044"/>
            <a:ext cx="17373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29" name="Rectangle 3128">
                <a:extLst>
                  <a:ext uri="{FF2B5EF4-FFF2-40B4-BE49-F238E27FC236}">
                    <a16:creationId xmlns:a16="http://schemas.microsoft.com/office/drawing/2014/main" id="{7376E7E1-830F-50CC-D37C-467C96C60EF5}"/>
                  </a:ext>
                </a:extLst>
              </p:cNvPr>
              <p:cNvSpPr/>
              <p:nvPr/>
            </p:nvSpPr>
            <p:spPr>
              <a:xfrm>
                <a:off x="5447300" y="1380398"/>
                <a:ext cx="1113099" cy="2991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𝜙</m:t>
                          </m:r>
                        </m:e>
                      </m:d>
                    </m:oMath>
                  </m:oMathPara>
                </a14:m>
                <a:endParaRPr lang="vi-VN">
                  <a:solidFill>
                    <a:schemeClr val="tx1"/>
                  </a:solidFill>
                </a:endParaRPr>
              </a:p>
            </p:txBody>
          </p:sp>
        </mc:Choice>
        <mc:Fallback xmlns="">
          <p:sp>
            <p:nvSpPr>
              <p:cNvPr id="3129" name="Rectangle 3128">
                <a:extLst>
                  <a:ext uri="{FF2B5EF4-FFF2-40B4-BE49-F238E27FC236}">
                    <a16:creationId xmlns:a16="http://schemas.microsoft.com/office/drawing/2014/main" id="{7376E7E1-830F-50CC-D37C-467C96C60EF5}"/>
                  </a:ext>
                </a:extLst>
              </p:cNvPr>
              <p:cNvSpPr>
                <a:spLocks noRot="1" noChangeAspect="1" noMove="1" noResize="1" noEditPoints="1" noAdjustHandles="1" noChangeArrowheads="1" noChangeShapeType="1" noTextEdit="1"/>
              </p:cNvSpPr>
              <p:nvPr/>
            </p:nvSpPr>
            <p:spPr>
              <a:xfrm>
                <a:off x="5447300" y="1380398"/>
                <a:ext cx="1113099" cy="299156"/>
              </a:xfrm>
              <a:prstGeom prst="rect">
                <a:avLst/>
              </a:prstGeom>
              <a:blipFill>
                <a:blip r:embed="rId4"/>
                <a:stretch>
                  <a:fillRect b="-2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30" name="Rectangle 3129">
                <a:extLst>
                  <a:ext uri="{FF2B5EF4-FFF2-40B4-BE49-F238E27FC236}">
                    <a16:creationId xmlns:a16="http://schemas.microsoft.com/office/drawing/2014/main" id="{81FFACF0-5394-FB65-ED9D-AAF2C1E34B5D}"/>
                  </a:ext>
                </a:extLst>
              </p:cNvPr>
              <p:cNvSpPr/>
              <p:nvPr/>
            </p:nvSpPr>
            <p:spPr>
              <a:xfrm>
                <a:off x="5447291" y="1820655"/>
                <a:ext cx="1113099" cy="2991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𝜙</m:t>
                          </m:r>
                        </m:e>
                      </m:d>
                    </m:oMath>
                  </m:oMathPara>
                </a14:m>
                <a:endParaRPr lang="vi-VN">
                  <a:solidFill>
                    <a:schemeClr val="tx1"/>
                  </a:solidFill>
                </a:endParaRPr>
              </a:p>
            </p:txBody>
          </p:sp>
        </mc:Choice>
        <mc:Fallback xmlns="">
          <p:sp>
            <p:nvSpPr>
              <p:cNvPr id="3130" name="Rectangle 3129">
                <a:extLst>
                  <a:ext uri="{FF2B5EF4-FFF2-40B4-BE49-F238E27FC236}">
                    <a16:creationId xmlns:a16="http://schemas.microsoft.com/office/drawing/2014/main" id="{81FFACF0-5394-FB65-ED9D-AAF2C1E34B5D}"/>
                  </a:ext>
                </a:extLst>
              </p:cNvPr>
              <p:cNvSpPr>
                <a:spLocks noRot="1" noChangeAspect="1" noMove="1" noResize="1" noEditPoints="1" noAdjustHandles="1" noChangeArrowheads="1" noChangeShapeType="1" noTextEdit="1"/>
              </p:cNvSpPr>
              <p:nvPr/>
            </p:nvSpPr>
            <p:spPr>
              <a:xfrm>
                <a:off x="5447291" y="1820655"/>
                <a:ext cx="1113099" cy="299156"/>
              </a:xfrm>
              <a:prstGeom prst="rect">
                <a:avLst/>
              </a:prstGeom>
              <a:blipFill>
                <a:blip r:embed="rId5"/>
                <a:stretch>
                  <a:fillRect b="-25490"/>
                </a:stretch>
              </a:blipFill>
            </p:spPr>
            <p:txBody>
              <a:bodyPr/>
              <a:lstStyle/>
              <a:p>
                <a:r>
                  <a:rPr lang="vi-VN">
                    <a:noFill/>
                  </a:rPr>
                  <a:t> </a:t>
                </a:r>
              </a:p>
            </p:txBody>
          </p:sp>
        </mc:Fallback>
      </mc:AlternateContent>
      <p:cxnSp>
        <p:nvCxnSpPr>
          <p:cNvPr id="3131" name="Đường nối Thẳng 67">
            <a:extLst>
              <a:ext uri="{FF2B5EF4-FFF2-40B4-BE49-F238E27FC236}">
                <a16:creationId xmlns:a16="http://schemas.microsoft.com/office/drawing/2014/main" id="{2EF115C0-C916-8493-6535-6C24EC41E38D}"/>
              </a:ext>
            </a:extLst>
          </p:cNvPr>
          <p:cNvCxnSpPr>
            <a:cxnSpLocks/>
            <a:stCxn id="3135" idx="4"/>
          </p:cNvCxnSpPr>
          <p:nvPr/>
        </p:nvCxnSpPr>
        <p:spPr>
          <a:xfrm flipV="1">
            <a:off x="6780810" y="1517331"/>
            <a:ext cx="0" cy="56486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37" name="TextBox 3136">
                <a:extLst>
                  <a:ext uri="{FF2B5EF4-FFF2-40B4-BE49-F238E27FC236}">
                    <a16:creationId xmlns:a16="http://schemas.microsoft.com/office/drawing/2014/main" id="{898CD2AB-214B-0A31-B515-6761B317B658}"/>
                  </a:ext>
                </a:extLst>
              </p:cNvPr>
              <p:cNvSpPr txBox="1"/>
              <p:nvPr/>
            </p:nvSpPr>
            <p:spPr>
              <a:xfrm>
                <a:off x="5014808" y="1328216"/>
                <a:ext cx="288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m:t>
                      </m:r>
                    </m:oMath>
                  </m:oMathPara>
                </a14:m>
                <a:endParaRPr lang="en-US"/>
              </a:p>
            </p:txBody>
          </p:sp>
        </mc:Choice>
        <mc:Fallback xmlns="">
          <p:sp>
            <p:nvSpPr>
              <p:cNvPr id="3137" name="TextBox 3136">
                <a:extLst>
                  <a:ext uri="{FF2B5EF4-FFF2-40B4-BE49-F238E27FC236}">
                    <a16:creationId xmlns:a16="http://schemas.microsoft.com/office/drawing/2014/main" id="{898CD2AB-214B-0A31-B515-6761B317B658}"/>
                  </a:ext>
                </a:extLst>
              </p:cNvPr>
              <p:cNvSpPr txBox="1">
                <a:spLocks noRot="1" noChangeAspect="1" noMove="1" noResize="1" noEditPoints="1" noAdjustHandles="1" noChangeArrowheads="1" noChangeShapeType="1" noTextEdit="1"/>
              </p:cNvSpPr>
              <p:nvPr/>
            </p:nvSpPr>
            <p:spPr>
              <a:xfrm>
                <a:off x="5014808" y="1328216"/>
                <a:ext cx="288875" cy="369332"/>
              </a:xfrm>
              <a:prstGeom prst="rect">
                <a:avLst/>
              </a:prstGeom>
              <a:blipFill>
                <a:blip r:embed="rId6"/>
                <a:stretch>
                  <a:fillRect l="-2128" r="-4255" b="-1333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38" name="TextBox 3137">
                <a:extLst>
                  <a:ext uri="{FF2B5EF4-FFF2-40B4-BE49-F238E27FC236}">
                    <a16:creationId xmlns:a16="http://schemas.microsoft.com/office/drawing/2014/main" id="{1000710C-DAD7-1D29-B321-99A841DD3D17}"/>
                  </a:ext>
                </a:extLst>
              </p:cNvPr>
              <p:cNvSpPr txBox="1"/>
              <p:nvPr/>
            </p:nvSpPr>
            <p:spPr>
              <a:xfrm>
                <a:off x="5010645" y="1772742"/>
                <a:ext cx="261977"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𝑘</m:t>
                      </m:r>
                    </m:oMath>
                  </m:oMathPara>
                </a14:m>
                <a:endParaRPr lang="en-US"/>
              </a:p>
            </p:txBody>
          </p:sp>
        </mc:Choice>
        <mc:Fallback xmlns="">
          <p:sp>
            <p:nvSpPr>
              <p:cNvPr id="3138" name="TextBox 3137">
                <a:extLst>
                  <a:ext uri="{FF2B5EF4-FFF2-40B4-BE49-F238E27FC236}">
                    <a16:creationId xmlns:a16="http://schemas.microsoft.com/office/drawing/2014/main" id="{1000710C-DAD7-1D29-B321-99A841DD3D17}"/>
                  </a:ext>
                </a:extLst>
              </p:cNvPr>
              <p:cNvSpPr txBox="1">
                <a:spLocks noRot="1" noChangeAspect="1" noMove="1" noResize="1" noEditPoints="1" noAdjustHandles="1" noChangeArrowheads="1" noChangeShapeType="1" noTextEdit="1"/>
              </p:cNvSpPr>
              <p:nvPr/>
            </p:nvSpPr>
            <p:spPr>
              <a:xfrm>
                <a:off x="5010645" y="1772742"/>
                <a:ext cx="261977" cy="369332"/>
              </a:xfrm>
              <a:prstGeom prst="rect">
                <a:avLst/>
              </a:prstGeom>
              <a:blipFill>
                <a:blip r:embed="rId7"/>
                <a:stretch>
                  <a:fillRect r="-1627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39" name="Rectangle 3138">
                <a:extLst>
                  <a:ext uri="{FF2B5EF4-FFF2-40B4-BE49-F238E27FC236}">
                    <a16:creationId xmlns:a16="http://schemas.microsoft.com/office/drawing/2014/main" id="{34307BED-3CDA-5CA1-7F77-3F68D3249371}"/>
                  </a:ext>
                </a:extLst>
              </p:cNvPr>
              <p:cNvSpPr/>
              <p:nvPr/>
            </p:nvSpPr>
            <p:spPr>
              <a:xfrm>
                <a:off x="7440908" y="1374641"/>
                <a:ext cx="1136389" cy="7382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vi-VN" i="1" smtClean="0">
                              <a:solidFill>
                                <a:schemeClr val="tx1"/>
                              </a:solidFill>
                              <a:latin typeface="Cambria Math" panose="02040503050406030204" pitchFamily="18" charset="0"/>
                              <a:ea typeface="Cambria Math" panose="02040503050406030204" pitchFamily="18" charset="0"/>
                            </a:rPr>
                            <m:t>𝒰</m:t>
                          </m:r>
                        </m:e>
                        <m:sub>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sub>
                      </m:sSub>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𝜽</m:t>
                              </m:r>
                            </m:e>
                            <m:sub>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sub>
                          </m:sSub>
                        </m:e>
                      </m:d>
                    </m:oMath>
                  </m:oMathPara>
                </a14:m>
                <a:endParaRPr lang="vi-VN">
                  <a:solidFill>
                    <a:schemeClr val="tx1"/>
                  </a:solidFill>
                </a:endParaRPr>
              </a:p>
            </p:txBody>
          </p:sp>
        </mc:Choice>
        <mc:Fallback xmlns="">
          <p:sp>
            <p:nvSpPr>
              <p:cNvPr id="3139" name="Rectangle 3138">
                <a:extLst>
                  <a:ext uri="{FF2B5EF4-FFF2-40B4-BE49-F238E27FC236}">
                    <a16:creationId xmlns:a16="http://schemas.microsoft.com/office/drawing/2014/main" id="{34307BED-3CDA-5CA1-7F77-3F68D3249371}"/>
                  </a:ext>
                </a:extLst>
              </p:cNvPr>
              <p:cNvSpPr>
                <a:spLocks noRot="1" noChangeAspect="1" noMove="1" noResize="1" noEditPoints="1" noAdjustHandles="1" noChangeArrowheads="1" noChangeShapeType="1" noTextEdit="1"/>
              </p:cNvSpPr>
              <p:nvPr/>
            </p:nvSpPr>
            <p:spPr>
              <a:xfrm>
                <a:off x="7440908" y="1374641"/>
                <a:ext cx="1136389" cy="738276"/>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40" name="TextBox 3139">
                <a:extLst>
                  <a:ext uri="{FF2B5EF4-FFF2-40B4-BE49-F238E27FC236}">
                    <a16:creationId xmlns:a16="http://schemas.microsoft.com/office/drawing/2014/main" id="{D0D1879C-ECB0-2A8D-1F6C-EDC1C4352F07}"/>
                  </a:ext>
                </a:extLst>
              </p:cNvPr>
              <p:cNvSpPr txBox="1"/>
              <p:nvPr/>
            </p:nvSpPr>
            <p:spPr>
              <a:xfrm>
                <a:off x="7050132" y="1553766"/>
                <a:ext cx="32998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oMath>
                  </m:oMathPara>
                </a14:m>
                <a:endParaRPr lang="en-US"/>
              </a:p>
            </p:txBody>
          </p:sp>
        </mc:Choice>
        <mc:Fallback xmlns="">
          <p:sp>
            <p:nvSpPr>
              <p:cNvPr id="3140" name="TextBox 3139">
                <a:extLst>
                  <a:ext uri="{FF2B5EF4-FFF2-40B4-BE49-F238E27FC236}">
                    <a16:creationId xmlns:a16="http://schemas.microsoft.com/office/drawing/2014/main" id="{D0D1879C-ECB0-2A8D-1F6C-EDC1C4352F07}"/>
                  </a:ext>
                </a:extLst>
              </p:cNvPr>
              <p:cNvSpPr txBox="1">
                <a:spLocks noRot="1" noChangeAspect="1" noMove="1" noResize="1" noEditPoints="1" noAdjustHandles="1" noChangeArrowheads="1" noChangeShapeType="1" noTextEdit="1"/>
              </p:cNvSpPr>
              <p:nvPr/>
            </p:nvSpPr>
            <p:spPr>
              <a:xfrm>
                <a:off x="7050132" y="1553766"/>
                <a:ext cx="329988" cy="369332"/>
              </a:xfrm>
              <a:prstGeom prst="rect">
                <a:avLst/>
              </a:prstGeom>
              <a:blipFill>
                <a:blip r:embed="rId9"/>
                <a:stretch>
                  <a:fillRect/>
                </a:stretch>
              </a:blipFill>
            </p:spPr>
            <p:txBody>
              <a:bodyPr/>
              <a:lstStyle/>
              <a:p>
                <a:r>
                  <a:rPr lang="vi-VN">
                    <a:noFill/>
                  </a:rPr>
                  <a:t> </a:t>
                </a:r>
              </a:p>
            </p:txBody>
          </p:sp>
        </mc:Fallback>
      </mc:AlternateContent>
      <p:sp>
        <p:nvSpPr>
          <p:cNvPr id="3142" name="Hình Bầu dục 68">
            <a:extLst>
              <a:ext uri="{FF2B5EF4-FFF2-40B4-BE49-F238E27FC236}">
                <a16:creationId xmlns:a16="http://schemas.microsoft.com/office/drawing/2014/main" id="{4936804A-4332-A26A-AF17-934FA3A8A7F7}"/>
              </a:ext>
            </a:extLst>
          </p:cNvPr>
          <p:cNvSpPr/>
          <p:nvPr/>
        </p:nvSpPr>
        <p:spPr>
          <a:xfrm>
            <a:off x="6733752" y="1468660"/>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3143" name="Đường nối Thẳng 58">
            <a:extLst>
              <a:ext uri="{FF2B5EF4-FFF2-40B4-BE49-F238E27FC236}">
                <a16:creationId xmlns:a16="http://schemas.microsoft.com/office/drawing/2014/main" id="{32DD3982-8B99-3C35-D485-1AD9105E52C9}"/>
              </a:ext>
            </a:extLst>
          </p:cNvPr>
          <p:cNvCxnSpPr>
            <a:cxnSpLocks/>
          </p:cNvCxnSpPr>
          <p:nvPr/>
        </p:nvCxnSpPr>
        <p:spPr>
          <a:xfrm>
            <a:off x="5178496" y="2889780"/>
            <a:ext cx="17373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41" name="Rectangle 3140">
                <a:extLst>
                  <a:ext uri="{FF2B5EF4-FFF2-40B4-BE49-F238E27FC236}">
                    <a16:creationId xmlns:a16="http://schemas.microsoft.com/office/drawing/2014/main" id="{FBD168E3-55E2-1FCD-A834-6F2637744C8A}"/>
                  </a:ext>
                </a:extLst>
              </p:cNvPr>
              <p:cNvSpPr/>
              <p:nvPr/>
            </p:nvSpPr>
            <p:spPr>
              <a:xfrm>
                <a:off x="5586787" y="2523654"/>
                <a:ext cx="1136389" cy="7382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vi-VN" i="1" smtClean="0">
                              <a:solidFill>
                                <a:schemeClr val="tx1"/>
                              </a:solidFill>
                              <a:latin typeface="Cambria Math" panose="02040503050406030204" pitchFamily="18" charset="0"/>
                              <a:ea typeface="Cambria Math" panose="02040503050406030204" pitchFamily="18" charset="0"/>
                            </a:rPr>
                            <m:t>𝒰</m:t>
                          </m:r>
                        </m:e>
                        <m:sub>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sub>
                      </m:sSub>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𝜽</m:t>
                              </m:r>
                            </m:e>
                            <m:sub>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sub>
                          </m:sSub>
                        </m:e>
                      </m:d>
                    </m:oMath>
                  </m:oMathPara>
                </a14:m>
                <a:endParaRPr lang="vi-VN">
                  <a:solidFill>
                    <a:schemeClr val="tx1"/>
                  </a:solidFill>
                </a:endParaRPr>
              </a:p>
            </p:txBody>
          </p:sp>
        </mc:Choice>
        <mc:Fallback xmlns="">
          <p:sp>
            <p:nvSpPr>
              <p:cNvPr id="3141" name="Rectangle 3140">
                <a:extLst>
                  <a:ext uri="{FF2B5EF4-FFF2-40B4-BE49-F238E27FC236}">
                    <a16:creationId xmlns:a16="http://schemas.microsoft.com/office/drawing/2014/main" id="{FBD168E3-55E2-1FCD-A834-6F2637744C8A}"/>
                  </a:ext>
                </a:extLst>
              </p:cNvPr>
              <p:cNvSpPr>
                <a:spLocks noRot="1" noChangeAspect="1" noMove="1" noResize="1" noEditPoints="1" noAdjustHandles="1" noChangeArrowheads="1" noChangeShapeType="1" noTextEdit="1"/>
              </p:cNvSpPr>
              <p:nvPr/>
            </p:nvSpPr>
            <p:spPr>
              <a:xfrm>
                <a:off x="5586787" y="2523654"/>
                <a:ext cx="1136389" cy="738276"/>
              </a:xfrm>
              <a:prstGeom prst="rect">
                <a:avLst/>
              </a:prstGeom>
              <a:blipFill>
                <a:blip r:embed="rId10"/>
                <a:stretch>
                  <a:fillRect/>
                </a:stretch>
              </a:blipFill>
            </p:spPr>
            <p:txBody>
              <a:bodyPr/>
              <a:lstStyle/>
              <a:p>
                <a:r>
                  <a:rPr lang="vi-VN">
                    <a:noFill/>
                  </a:rPr>
                  <a:t> </a:t>
                </a:r>
              </a:p>
            </p:txBody>
          </p:sp>
        </mc:Fallback>
      </mc:AlternateContent>
      <p:cxnSp>
        <p:nvCxnSpPr>
          <p:cNvPr id="3144" name="Đường nối Thẳng 58">
            <a:extLst>
              <a:ext uri="{FF2B5EF4-FFF2-40B4-BE49-F238E27FC236}">
                <a16:creationId xmlns:a16="http://schemas.microsoft.com/office/drawing/2014/main" id="{90E97F61-DFF8-2CA3-CD47-E16CB5DEEADD}"/>
              </a:ext>
            </a:extLst>
          </p:cNvPr>
          <p:cNvCxnSpPr>
            <a:cxnSpLocks/>
          </p:cNvCxnSpPr>
          <p:nvPr/>
        </p:nvCxnSpPr>
        <p:spPr>
          <a:xfrm flipV="1">
            <a:off x="5251637" y="2771422"/>
            <a:ext cx="87337" cy="2138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48" name="Left Bracket 3147">
            <a:extLst>
              <a:ext uri="{FF2B5EF4-FFF2-40B4-BE49-F238E27FC236}">
                <a16:creationId xmlns:a16="http://schemas.microsoft.com/office/drawing/2014/main" id="{4A33540F-4888-99FB-B106-6D02F5EE6163}"/>
              </a:ext>
            </a:extLst>
          </p:cNvPr>
          <p:cNvSpPr/>
          <p:nvPr/>
        </p:nvSpPr>
        <p:spPr>
          <a:xfrm>
            <a:off x="5490528" y="2393307"/>
            <a:ext cx="150301" cy="977132"/>
          </a:xfrm>
          <a:prstGeom prst="leftBracket">
            <a:avLst>
              <a:gd name="adj" fmla="val 5339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149" name="Left Bracket 3148">
            <a:extLst>
              <a:ext uri="{FF2B5EF4-FFF2-40B4-BE49-F238E27FC236}">
                <a16:creationId xmlns:a16="http://schemas.microsoft.com/office/drawing/2014/main" id="{ABA03235-93D0-D32C-53BF-8495820E6076}"/>
              </a:ext>
            </a:extLst>
          </p:cNvPr>
          <p:cNvSpPr/>
          <p:nvPr/>
        </p:nvSpPr>
        <p:spPr>
          <a:xfrm flipH="1">
            <a:off x="6669214" y="2393091"/>
            <a:ext cx="150301" cy="977132"/>
          </a:xfrm>
          <a:prstGeom prst="leftBracket">
            <a:avLst>
              <a:gd name="adj" fmla="val 5339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150" name="TextBox 3149">
                <a:extLst>
                  <a:ext uri="{FF2B5EF4-FFF2-40B4-BE49-F238E27FC236}">
                    <a16:creationId xmlns:a16="http://schemas.microsoft.com/office/drawing/2014/main" id="{4D05FCCB-7E45-CD93-6956-53A8DBC96072}"/>
                  </a:ext>
                </a:extLst>
              </p:cNvPr>
              <p:cNvSpPr txBox="1"/>
              <p:nvPr/>
            </p:nvSpPr>
            <p:spPr>
              <a:xfrm>
                <a:off x="5031160" y="3431015"/>
                <a:ext cx="2247642" cy="276999"/>
              </a:xfrm>
              <a:prstGeom prst="rect">
                <a:avLst/>
              </a:prstGeom>
              <a:noFill/>
            </p:spPr>
            <p:txBody>
              <a:bodyPr wrap="square" rtlCol="0">
                <a:spAutoFit/>
              </a:bodyPr>
              <a:lstStyle/>
              <a:p>
                <a:pPr algn="ctr"/>
                <a14:m>
                  <m:oMath xmlns:m="http://schemas.openxmlformats.org/officeDocument/2006/math">
                    <m:sSup>
                      <m:sSupPr>
                        <m:ctrlPr>
                          <a:rPr lang="en-US" sz="1200" b="0" i="1" smtClean="0">
                            <a:solidFill>
                              <a:srgbClr val="FF0000"/>
                            </a:solidFill>
                            <a:latin typeface="Cambria Math" panose="02040503050406030204" pitchFamily="18" charset="0"/>
                          </a:rPr>
                        </m:ctrlPr>
                      </m:sSupPr>
                      <m:e>
                        <m:r>
                          <a:rPr lang="en-US" sz="1200" b="0" i="1" smtClean="0">
                            <a:solidFill>
                              <a:srgbClr val="FF0000"/>
                            </a:solidFill>
                            <a:latin typeface="Cambria Math" panose="02040503050406030204" pitchFamily="18" charset="0"/>
                          </a:rPr>
                          <m:t>𝑛</m:t>
                        </m:r>
                      </m:e>
                      <m:sup>
                        <m:r>
                          <a:rPr lang="en-US" sz="1200" b="0" i="1" smtClean="0">
                            <a:solidFill>
                              <a:srgbClr val="FF0000"/>
                            </a:solidFill>
                            <a:latin typeface="Cambria Math" panose="02040503050406030204" pitchFamily="18" charset="0"/>
                          </a:rPr>
                          <m:t>2</m:t>
                        </m:r>
                      </m:sup>
                    </m:sSup>
                  </m:oMath>
                </a14:m>
                <a:r>
                  <a:rPr lang="en-US" sz="1200">
                    <a:solidFill>
                      <a:srgbClr val="FF0000"/>
                    </a:solidFill>
                  </a:rPr>
                  <a:t> blocks for all possible </a:t>
                </a:r>
                <a14:m>
                  <m:oMath xmlns:m="http://schemas.openxmlformats.org/officeDocument/2006/math">
                    <m:d>
                      <m:dPr>
                        <m:begChr m:val="{"/>
                        <m:endChr m:val="}"/>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𝑗</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𝑘</m:t>
                        </m:r>
                      </m:e>
                    </m:d>
                  </m:oMath>
                </a14:m>
                <a:endParaRPr lang="vi-VN" sz="1200">
                  <a:solidFill>
                    <a:srgbClr val="FF0000"/>
                  </a:solidFill>
                </a:endParaRPr>
              </a:p>
            </p:txBody>
          </p:sp>
        </mc:Choice>
        <mc:Fallback xmlns="">
          <p:sp>
            <p:nvSpPr>
              <p:cNvPr id="3150" name="TextBox 3149">
                <a:extLst>
                  <a:ext uri="{FF2B5EF4-FFF2-40B4-BE49-F238E27FC236}">
                    <a16:creationId xmlns:a16="http://schemas.microsoft.com/office/drawing/2014/main" id="{4D05FCCB-7E45-CD93-6956-53A8DBC96072}"/>
                  </a:ext>
                </a:extLst>
              </p:cNvPr>
              <p:cNvSpPr txBox="1">
                <a:spLocks noRot="1" noChangeAspect="1" noMove="1" noResize="1" noEditPoints="1" noAdjustHandles="1" noChangeArrowheads="1" noChangeShapeType="1" noTextEdit="1"/>
              </p:cNvSpPr>
              <p:nvPr/>
            </p:nvSpPr>
            <p:spPr>
              <a:xfrm>
                <a:off x="5031160" y="3431015"/>
                <a:ext cx="2247642" cy="276999"/>
              </a:xfrm>
              <a:prstGeom prst="rect">
                <a:avLst/>
              </a:prstGeom>
              <a:blipFill>
                <a:blip r:embed="rId11"/>
                <a:stretch>
                  <a:fillRect b="-20000"/>
                </a:stretch>
              </a:blipFill>
            </p:spPr>
            <p:txBody>
              <a:bodyPr/>
              <a:lstStyle/>
              <a:p>
                <a:r>
                  <a:rPr lang="vi-VN">
                    <a:noFill/>
                  </a:rPr>
                  <a:t> </a:t>
                </a:r>
              </a:p>
            </p:txBody>
          </p:sp>
        </mc:Fallback>
      </mc:AlternateContent>
      <p:cxnSp>
        <p:nvCxnSpPr>
          <p:cNvPr id="3151" name="Straight Arrow Connector 3150">
            <a:extLst>
              <a:ext uri="{FF2B5EF4-FFF2-40B4-BE49-F238E27FC236}">
                <a16:creationId xmlns:a16="http://schemas.microsoft.com/office/drawing/2014/main" id="{1A5449D7-E0B5-F378-B285-FF0F39D6318E}"/>
              </a:ext>
            </a:extLst>
          </p:cNvPr>
          <p:cNvCxnSpPr>
            <a:cxnSpLocks/>
          </p:cNvCxnSpPr>
          <p:nvPr/>
        </p:nvCxnSpPr>
        <p:spPr>
          <a:xfrm>
            <a:off x="6949440" y="2881657"/>
            <a:ext cx="9038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53" name="TextBox 3152">
                <a:extLst>
                  <a:ext uri="{FF2B5EF4-FFF2-40B4-BE49-F238E27FC236}">
                    <a16:creationId xmlns:a16="http://schemas.microsoft.com/office/drawing/2014/main" id="{0A948276-B08D-D1E9-A3B5-2A5AD147B3B8}"/>
                  </a:ext>
                </a:extLst>
              </p:cNvPr>
              <p:cNvSpPr txBox="1"/>
              <p:nvPr/>
            </p:nvSpPr>
            <p:spPr>
              <a:xfrm>
                <a:off x="6861706" y="2374049"/>
                <a:ext cx="1350113" cy="461665"/>
              </a:xfrm>
              <a:prstGeom prst="rect">
                <a:avLst/>
              </a:prstGeom>
              <a:noFill/>
            </p:spPr>
            <p:txBody>
              <a:bodyPr wrap="square" rtlCol="0">
                <a:spAutoFit/>
              </a:bodyPr>
              <a:lstStyle/>
              <a:p>
                <a:r>
                  <a:rPr lang="en-US" sz="1200"/>
                  <a:t>Find ‘active’ blocks and optimal </a:t>
                </a:r>
                <a14:m>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𝜽</m:t>
                        </m:r>
                      </m:e>
                      <m:sup>
                        <m:r>
                          <a:rPr lang="en-US" sz="1200" b="1" i="1" smtClean="0">
                            <a:latin typeface="Cambria Math" panose="02040503050406030204" pitchFamily="18" charset="0"/>
                          </a:rPr>
                          <m:t>∗</m:t>
                        </m:r>
                      </m:sup>
                    </m:sSup>
                  </m:oMath>
                </a14:m>
                <a:endParaRPr lang="vi-VN" sz="1200" b="1"/>
              </a:p>
            </p:txBody>
          </p:sp>
        </mc:Choice>
        <mc:Fallback xmlns="">
          <p:sp>
            <p:nvSpPr>
              <p:cNvPr id="3153" name="TextBox 3152">
                <a:extLst>
                  <a:ext uri="{FF2B5EF4-FFF2-40B4-BE49-F238E27FC236}">
                    <a16:creationId xmlns:a16="http://schemas.microsoft.com/office/drawing/2014/main" id="{0A948276-B08D-D1E9-A3B5-2A5AD147B3B8}"/>
                  </a:ext>
                </a:extLst>
              </p:cNvPr>
              <p:cNvSpPr txBox="1">
                <a:spLocks noRot="1" noChangeAspect="1" noMove="1" noResize="1" noEditPoints="1" noAdjustHandles="1" noChangeArrowheads="1" noChangeShapeType="1" noTextEdit="1"/>
              </p:cNvSpPr>
              <p:nvPr/>
            </p:nvSpPr>
            <p:spPr>
              <a:xfrm>
                <a:off x="6861706" y="2374049"/>
                <a:ext cx="1350113" cy="461665"/>
              </a:xfrm>
              <a:prstGeom prst="rect">
                <a:avLst/>
              </a:prstGeom>
              <a:blipFill>
                <a:blip r:embed="rId12"/>
                <a:stretch>
                  <a:fillRect l="-452" b="-5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54" name="Hình chữ nhật 93">
                <a:extLst>
                  <a:ext uri="{FF2B5EF4-FFF2-40B4-BE49-F238E27FC236}">
                    <a16:creationId xmlns:a16="http://schemas.microsoft.com/office/drawing/2014/main" id="{FFDB10C2-30E3-3CE7-37E3-E2F1E5A05C72}"/>
                  </a:ext>
                </a:extLst>
              </p:cNvPr>
              <p:cNvSpPr/>
              <p:nvPr/>
            </p:nvSpPr>
            <p:spPr>
              <a:xfrm>
                <a:off x="7905806" y="2632462"/>
                <a:ext cx="968168" cy="556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tx1"/>
                              </a:solidFill>
                              <a:latin typeface="Cambria Math" panose="02040503050406030204" pitchFamily="18" charset="0"/>
                              <a:cs typeface="Times New Roman" panose="02020603050405020304" pitchFamily="18" charset="0"/>
                            </a:rPr>
                          </m:ctrlPr>
                        </m:sSubPr>
                        <m:e>
                          <m:r>
                            <a:rPr lang="en-US" sz="2800" b="0" i="1" smtClean="0">
                              <a:solidFill>
                                <a:schemeClr val="tx1"/>
                              </a:solidFill>
                              <a:latin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cs typeface="Times New Roman" panose="02020603050405020304" pitchFamily="18" charset="0"/>
                            </a:rPr>
                            <m:t>𝑈</m:t>
                          </m:r>
                          <m:r>
                            <a:rPr lang="en-US" sz="2800" b="0" i="1" smtClean="0">
                              <a:solidFill>
                                <a:schemeClr val="tx1"/>
                              </a:solidFill>
                              <a:latin typeface="Cambria Math" panose="02040503050406030204" pitchFamily="18" charset="0"/>
                              <a:cs typeface="Times New Roman" panose="02020603050405020304" pitchFamily="18" charset="0"/>
                            </a:rPr>
                            <m:t>′</m:t>
                          </m:r>
                        </m:e>
                        <m:sub>
                          <m:r>
                            <a:rPr lang="en-US" sz="2800" b="0" i="1" smtClean="0">
                              <a:solidFill>
                                <a:schemeClr val="tx1"/>
                              </a:solidFill>
                              <a:latin typeface="Cambria Math" panose="02040503050406030204" pitchFamily="18" charset="0"/>
                              <a:cs typeface="Times New Roman" panose="02020603050405020304" pitchFamily="18" charset="0"/>
                            </a:rPr>
                            <m:t>{</m:t>
                          </m:r>
                          <m:r>
                            <a:rPr lang="en-US" sz="2800" b="1" i="1" smtClean="0">
                              <a:solidFill>
                                <a:schemeClr val="tx1"/>
                              </a:solidFill>
                              <a:latin typeface="Cambria Math" panose="02040503050406030204" pitchFamily="18" charset="0"/>
                              <a:cs typeface="Times New Roman" panose="02020603050405020304" pitchFamily="18" charset="0"/>
                            </a:rPr>
                            <m:t>𝒖</m:t>
                          </m:r>
                          <m:r>
                            <a:rPr lang="en-US" sz="2800" b="1" i="1" smtClean="0">
                              <a:solidFill>
                                <a:schemeClr val="tx1"/>
                              </a:solidFill>
                              <a:latin typeface="Cambria Math" panose="02040503050406030204" pitchFamily="18" charset="0"/>
                              <a:cs typeface="Times New Roman" panose="02020603050405020304" pitchFamily="18" charset="0"/>
                            </a:rPr>
                            <m:t>′</m:t>
                          </m:r>
                          <m:r>
                            <a:rPr lang="en-US" sz="2800" b="0" i="1" smtClean="0">
                              <a:solidFill>
                                <a:schemeClr val="tx1"/>
                              </a:solidFill>
                              <a:latin typeface="Cambria Math" panose="02040503050406030204" pitchFamily="18" charset="0"/>
                              <a:cs typeface="Times New Roman" panose="02020603050405020304" pitchFamily="18" charset="0"/>
                            </a:rPr>
                            <m:t>}</m:t>
                          </m:r>
                        </m:sub>
                      </m:sSub>
                    </m:oMath>
                  </m:oMathPara>
                </a14:m>
                <a:endParaRPr lang="vi-VN" sz="2800">
                  <a:solidFill>
                    <a:schemeClr val="tx1"/>
                  </a:solidFill>
                  <a:latin typeface="+mj-lt"/>
                  <a:cs typeface="Times New Roman" panose="02020603050405020304" pitchFamily="18" charset="0"/>
                </a:endParaRPr>
              </a:p>
            </p:txBody>
          </p:sp>
        </mc:Choice>
        <mc:Fallback xmlns="">
          <p:sp>
            <p:nvSpPr>
              <p:cNvPr id="3154" name="Hình chữ nhật 93">
                <a:extLst>
                  <a:ext uri="{FF2B5EF4-FFF2-40B4-BE49-F238E27FC236}">
                    <a16:creationId xmlns:a16="http://schemas.microsoft.com/office/drawing/2014/main" id="{FFDB10C2-30E3-3CE7-37E3-E2F1E5A05C72}"/>
                  </a:ext>
                </a:extLst>
              </p:cNvPr>
              <p:cNvSpPr>
                <a:spLocks noRot="1" noChangeAspect="1" noMove="1" noResize="1" noEditPoints="1" noAdjustHandles="1" noChangeArrowheads="1" noChangeShapeType="1" noTextEdit="1"/>
              </p:cNvSpPr>
              <p:nvPr/>
            </p:nvSpPr>
            <p:spPr>
              <a:xfrm>
                <a:off x="7905806" y="2632462"/>
                <a:ext cx="968168" cy="556938"/>
              </a:xfrm>
              <a:prstGeom prst="rect">
                <a:avLst/>
              </a:prstGeom>
              <a:blipFill>
                <a:blip r:embed="rId13"/>
                <a:stretch>
                  <a:fillRect/>
                </a:stretch>
              </a:blipFill>
              <a:ln>
                <a:solidFill>
                  <a:schemeClr val="tx1"/>
                </a:solidFill>
              </a:ln>
            </p:spPr>
            <p:txBody>
              <a:bodyPr/>
              <a:lstStyle/>
              <a:p>
                <a:r>
                  <a:rPr lang="vi-VN">
                    <a:noFill/>
                  </a:rPr>
                  <a:t> </a:t>
                </a:r>
              </a:p>
            </p:txBody>
          </p:sp>
        </mc:Fallback>
      </mc:AlternateContent>
      <p:pic>
        <p:nvPicPr>
          <p:cNvPr id="3156" name="Picture 3155">
            <a:extLst>
              <a:ext uri="{FF2B5EF4-FFF2-40B4-BE49-F238E27FC236}">
                <a16:creationId xmlns:a16="http://schemas.microsoft.com/office/drawing/2014/main" id="{E44AE496-D6EB-370E-7AE6-7044210D02CF}"/>
              </a:ext>
            </a:extLst>
          </p:cNvPr>
          <p:cNvPicPr>
            <a:picLocks noChangeAspect="1"/>
          </p:cNvPicPr>
          <p:nvPr/>
        </p:nvPicPr>
        <p:blipFill>
          <a:blip r:embed="rId14"/>
          <a:stretch>
            <a:fillRect/>
          </a:stretch>
        </p:blipFill>
        <p:spPr>
          <a:xfrm>
            <a:off x="721014" y="2918469"/>
            <a:ext cx="4003905" cy="1411895"/>
          </a:xfrm>
          <a:prstGeom prst="rect">
            <a:avLst/>
          </a:prstGeom>
        </p:spPr>
      </p:pic>
      <mc:AlternateContent xmlns:mc="http://schemas.openxmlformats.org/markup-compatibility/2006" xmlns:a14="http://schemas.microsoft.com/office/drawing/2010/main">
        <mc:Choice Requires="a14">
          <p:sp>
            <p:nvSpPr>
              <p:cNvPr id="3158" name="TextBox 3157">
                <a:extLst>
                  <a:ext uri="{FF2B5EF4-FFF2-40B4-BE49-F238E27FC236}">
                    <a16:creationId xmlns:a16="http://schemas.microsoft.com/office/drawing/2014/main" id="{2EEC413F-1D78-8B77-54CA-768B85A17785}"/>
                  </a:ext>
                </a:extLst>
              </p:cNvPr>
              <p:cNvSpPr txBox="1"/>
              <p:nvPr/>
            </p:nvSpPr>
            <p:spPr>
              <a:xfrm>
                <a:off x="3981160" y="2892602"/>
                <a:ext cx="271641"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𝑛</m:t>
                          </m:r>
                        </m:e>
                        <m:sub>
                          <m:r>
                            <a:rPr lang="en-US" sz="1000" b="0" i="1" smtClean="0">
                              <a:latin typeface="Cambria Math" panose="02040503050406030204" pitchFamily="18" charset="0"/>
                            </a:rPr>
                            <m:t>𝐶𝑋</m:t>
                          </m:r>
                        </m:sub>
                      </m:sSub>
                    </m:oMath>
                  </m:oMathPara>
                </a14:m>
                <a:endParaRPr lang="vi-VN" sz="1000"/>
              </a:p>
            </p:txBody>
          </p:sp>
        </mc:Choice>
        <mc:Fallback xmlns="">
          <p:sp>
            <p:nvSpPr>
              <p:cNvPr id="3158" name="TextBox 3157">
                <a:extLst>
                  <a:ext uri="{FF2B5EF4-FFF2-40B4-BE49-F238E27FC236}">
                    <a16:creationId xmlns:a16="http://schemas.microsoft.com/office/drawing/2014/main" id="{2EEC413F-1D78-8B77-54CA-768B85A17785}"/>
                  </a:ext>
                </a:extLst>
              </p:cNvPr>
              <p:cNvSpPr txBox="1">
                <a:spLocks noRot="1" noChangeAspect="1" noMove="1" noResize="1" noEditPoints="1" noAdjustHandles="1" noChangeArrowheads="1" noChangeShapeType="1" noTextEdit="1"/>
              </p:cNvSpPr>
              <p:nvPr/>
            </p:nvSpPr>
            <p:spPr>
              <a:xfrm>
                <a:off x="3981160" y="2892602"/>
                <a:ext cx="271641" cy="246221"/>
              </a:xfrm>
              <a:prstGeom prst="rect">
                <a:avLst/>
              </a:prstGeom>
              <a:blipFill>
                <a:blip r:embed="rId15"/>
                <a:stretch>
                  <a:fillRect l="-4444"/>
                </a:stretch>
              </a:blipFill>
            </p:spPr>
            <p:txBody>
              <a:bodyPr/>
              <a:lstStyle/>
              <a:p>
                <a:r>
                  <a:rPr lang="vi-VN">
                    <a:noFill/>
                  </a:rPr>
                  <a:t> </a:t>
                </a:r>
              </a:p>
            </p:txBody>
          </p:sp>
        </mc:Fallback>
      </mc:AlternateContent>
    </p:spTree>
    <p:extLst>
      <p:ext uri="{BB962C8B-B14F-4D97-AF65-F5344CB8AC3E}">
        <p14:creationId xmlns:p14="http://schemas.microsoft.com/office/powerpoint/2010/main" val="173103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C6797-D8F6-FDC8-F672-DF6B121880C6}"/>
              </a:ext>
            </a:extLst>
          </p:cNvPr>
          <p:cNvSpPr>
            <a:spLocks noGrp="1"/>
          </p:cNvSpPr>
          <p:nvPr>
            <p:ph type="title"/>
          </p:nvPr>
        </p:nvSpPr>
        <p:spPr>
          <a:xfrm>
            <a:off x="628650" y="-137152"/>
            <a:ext cx="6466417" cy="994172"/>
          </a:xfrm>
        </p:spPr>
        <p:txBody>
          <a:bodyPr/>
          <a:lstStyle/>
          <a:p>
            <a:r>
              <a:rPr lang="en-US"/>
              <a:t>1.3. Compilation</a:t>
            </a:r>
            <a:endParaRPr lang="vi-VN"/>
          </a:p>
        </p:txBody>
      </p:sp>
      <p:sp>
        <p:nvSpPr>
          <p:cNvPr id="4" name="Slide Number Placeholder 3">
            <a:extLst>
              <a:ext uri="{FF2B5EF4-FFF2-40B4-BE49-F238E27FC236}">
                <a16:creationId xmlns:a16="http://schemas.microsoft.com/office/drawing/2014/main" id="{DA6BD363-94A8-8648-B9B5-603741B1D256}"/>
              </a:ext>
            </a:extLst>
          </p:cNvPr>
          <p:cNvSpPr>
            <a:spLocks noGrp="1"/>
          </p:cNvSpPr>
          <p:nvPr>
            <p:ph type="sldNum" sz="quarter" idx="12"/>
          </p:nvPr>
        </p:nvSpPr>
        <p:spPr>
          <a:xfrm>
            <a:off x="6457950" y="4775503"/>
            <a:ext cx="2057400" cy="273844"/>
          </a:xfrm>
        </p:spPr>
        <p:txBody>
          <a:bodyPr/>
          <a:lstStyle/>
          <a:p>
            <a:fld id="{6A45828D-F580-42DE-B77E-860980F07F32}" type="slidenum">
              <a:rPr lang="vi-VN" smtClean="0"/>
              <a:t>14</a:t>
            </a:fld>
            <a:endParaRPr lang="vi-VN"/>
          </a:p>
        </p:txBody>
      </p:sp>
      <p:sp>
        <p:nvSpPr>
          <p:cNvPr id="16" name="TextBox 15">
            <a:extLst>
              <a:ext uri="{FF2B5EF4-FFF2-40B4-BE49-F238E27FC236}">
                <a16:creationId xmlns:a16="http://schemas.microsoft.com/office/drawing/2014/main" id="{357CF10E-536F-1E49-A5C8-6CFFAFC97E96}"/>
              </a:ext>
            </a:extLst>
          </p:cNvPr>
          <p:cNvSpPr txBox="1"/>
          <p:nvPr/>
        </p:nvSpPr>
        <p:spPr>
          <a:xfrm>
            <a:off x="648910" y="605980"/>
            <a:ext cx="8660189" cy="369332"/>
          </a:xfrm>
          <a:prstGeom prst="rect">
            <a:avLst/>
          </a:prstGeom>
          <a:noFill/>
        </p:spPr>
        <p:txBody>
          <a:bodyPr wrap="square" rtlCol="0">
            <a:spAutoFit/>
          </a:bodyPr>
          <a:lstStyle/>
          <a:p>
            <a:r>
              <a:rPr lang="en-US"/>
              <a:t>There is a large gap between algorithms and set of instructions we can perform on real qc </a:t>
            </a:r>
          </a:p>
        </p:txBody>
      </p:sp>
      <p:sp>
        <p:nvSpPr>
          <p:cNvPr id="42" name="TextBox 41">
            <a:extLst>
              <a:ext uri="{FF2B5EF4-FFF2-40B4-BE49-F238E27FC236}">
                <a16:creationId xmlns:a16="http://schemas.microsoft.com/office/drawing/2014/main" id="{742C3BC7-2ACB-2F31-5B6C-E6B36907CF10}"/>
              </a:ext>
            </a:extLst>
          </p:cNvPr>
          <p:cNvSpPr txBox="1"/>
          <p:nvPr/>
        </p:nvSpPr>
        <p:spPr>
          <a:xfrm>
            <a:off x="676006" y="972883"/>
            <a:ext cx="4768090" cy="646331"/>
          </a:xfrm>
          <a:prstGeom prst="rect">
            <a:avLst/>
          </a:prstGeom>
          <a:noFill/>
        </p:spPr>
        <p:txBody>
          <a:bodyPr wrap="square" rtlCol="0">
            <a:spAutoFit/>
          </a:bodyPr>
          <a:lstStyle/>
          <a:p>
            <a:r>
              <a:rPr lang="en-US" b="1"/>
              <a:t>Problem 2: </a:t>
            </a:r>
            <a:r>
              <a:rPr lang="en-US"/>
              <a:t>Not all qubits are connected together</a:t>
            </a:r>
          </a:p>
          <a:p>
            <a:endParaRPr lang="en-US"/>
          </a:p>
        </p:txBody>
      </p:sp>
      <p:pic>
        <p:nvPicPr>
          <p:cNvPr id="3074" name="Picture 2" descr="Qubits layout of the IBM quantum processors. a The five-qubit system,... |  Download Scientific Diagram">
            <a:extLst>
              <a:ext uri="{FF2B5EF4-FFF2-40B4-BE49-F238E27FC236}">
                <a16:creationId xmlns:a16="http://schemas.microsoft.com/office/drawing/2014/main" id="{68A395DD-E09C-4E21-E1B9-75657BC47C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15" t="37815" r="41582" b="39533"/>
          <a:stretch/>
        </p:blipFill>
        <p:spPr bwMode="auto">
          <a:xfrm>
            <a:off x="2463758" y="1348363"/>
            <a:ext cx="2127933" cy="4040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Qubits layout of the IBM quantum processors. a The five-qubit system,... |  Download Scientific Diagram">
            <a:extLst>
              <a:ext uri="{FF2B5EF4-FFF2-40B4-BE49-F238E27FC236}">
                <a16:creationId xmlns:a16="http://schemas.microsoft.com/office/drawing/2014/main" id="{1961FE0A-9EA8-1FF9-5286-552E36C83C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5" t="11998" r="78821" b="16305"/>
          <a:stretch/>
        </p:blipFill>
        <p:spPr bwMode="auto">
          <a:xfrm>
            <a:off x="763695" y="1377210"/>
            <a:ext cx="1328508" cy="12248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Đường nối Thẳng 58">
            <a:extLst>
              <a:ext uri="{FF2B5EF4-FFF2-40B4-BE49-F238E27FC236}">
                <a16:creationId xmlns:a16="http://schemas.microsoft.com/office/drawing/2014/main" id="{BD10B00F-40A0-F1EB-8FFA-2DA364631A79}"/>
              </a:ext>
            </a:extLst>
          </p:cNvPr>
          <p:cNvCxnSpPr>
            <a:cxnSpLocks/>
          </p:cNvCxnSpPr>
          <p:nvPr/>
        </p:nvCxnSpPr>
        <p:spPr>
          <a:xfrm>
            <a:off x="981390" y="2941155"/>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Đường nối Thẳng 59">
            <a:extLst>
              <a:ext uri="{FF2B5EF4-FFF2-40B4-BE49-F238E27FC236}">
                <a16:creationId xmlns:a16="http://schemas.microsoft.com/office/drawing/2014/main" id="{E898BB02-03FA-D2B0-4104-54D7B5FD452B}"/>
              </a:ext>
            </a:extLst>
          </p:cNvPr>
          <p:cNvCxnSpPr>
            <a:cxnSpLocks/>
          </p:cNvCxnSpPr>
          <p:nvPr/>
        </p:nvCxnSpPr>
        <p:spPr>
          <a:xfrm>
            <a:off x="981390" y="3199634"/>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Đường nối Thẳng 67">
            <a:extLst>
              <a:ext uri="{FF2B5EF4-FFF2-40B4-BE49-F238E27FC236}">
                <a16:creationId xmlns:a16="http://schemas.microsoft.com/office/drawing/2014/main" id="{3DA5A522-9837-FED3-01AF-7A534A60740E}"/>
              </a:ext>
            </a:extLst>
          </p:cNvPr>
          <p:cNvCxnSpPr>
            <a:cxnSpLocks/>
            <a:endCxn id="37" idx="4"/>
          </p:cNvCxnSpPr>
          <p:nvPr/>
        </p:nvCxnSpPr>
        <p:spPr>
          <a:xfrm flipV="1">
            <a:off x="2189064" y="2977245"/>
            <a:ext cx="0" cy="240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Hình Bầu dục 68">
            <a:extLst>
              <a:ext uri="{FF2B5EF4-FFF2-40B4-BE49-F238E27FC236}">
                <a16:creationId xmlns:a16="http://schemas.microsoft.com/office/drawing/2014/main" id="{7C2DE855-D733-7C88-855A-CE5C6CF1386C}"/>
              </a:ext>
            </a:extLst>
          </p:cNvPr>
          <p:cNvSpPr/>
          <p:nvPr/>
        </p:nvSpPr>
        <p:spPr>
          <a:xfrm>
            <a:off x="2142006" y="2894366"/>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44" name="Đường nối Thẳng 59">
            <a:extLst>
              <a:ext uri="{FF2B5EF4-FFF2-40B4-BE49-F238E27FC236}">
                <a16:creationId xmlns:a16="http://schemas.microsoft.com/office/drawing/2014/main" id="{C9171C93-02B4-A950-BB32-8A2202FC8E0C}"/>
              </a:ext>
            </a:extLst>
          </p:cNvPr>
          <p:cNvCxnSpPr>
            <a:cxnSpLocks/>
          </p:cNvCxnSpPr>
          <p:nvPr/>
        </p:nvCxnSpPr>
        <p:spPr>
          <a:xfrm>
            <a:off x="979745" y="3458113"/>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8" name="Đường nối Thẳng 59">
            <a:extLst>
              <a:ext uri="{FF2B5EF4-FFF2-40B4-BE49-F238E27FC236}">
                <a16:creationId xmlns:a16="http://schemas.microsoft.com/office/drawing/2014/main" id="{E8A14519-316A-A8FA-8897-7D1629B748BA}"/>
              </a:ext>
            </a:extLst>
          </p:cNvPr>
          <p:cNvCxnSpPr>
            <a:cxnSpLocks/>
          </p:cNvCxnSpPr>
          <p:nvPr/>
        </p:nvCxnSpPr>
        <p:spPr>
          <a:xfrm>
            <a:off x="979745" y="3716592"/>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9" name="Đường nối Thẳng 59">
            <a:extLst>
              <a:ext uri="{FF2B5EF4-FFF2-40B4-BE49-F238E27FC236}">
                <a16:creationId xmlns:a16="http://schemas.microsoft.com/office/drawing/2014/main" id="{8BDB71A8-501C-B8AC-417E-F6E8EAF57802}"/>
              </a:ext>
            </a:extLst>
          </p:cNvPr>
          <p:cNvCxnSpPr>
            <a:cxnSpLocks/>
          </p:cNvCxnSpPr>
          <p:nvPr/>
        </p:nvCxnSpPr>
        <p:spPr>
          <a:xfrm>
            <a:off x="979745" y="3975072"/>
            <a:ext cx="14630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Hình Bầu dục 68">
            <a:extLst>
              <a:ext uri="{FF2B5EF4-FFF2-40B4-BE49-F238E27FC236}">
                <a16:creationId xmlns:a16="http://schemas.microsoft.com/office/drawing/2014/main" id="{6D4DD1B1-1F21-B265-C441-8AF7CA465469}"/>
              </a:ext>
            </a:extLst>
          </p:cNvPr>
          <p:cNvSpPr/>
          <p:nvPr/>
        </p:nvSpPr>
        <p:spPr>
          <a:xfrm>
            <a:off x="2137884" y="3153860"/>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52" name="Đường nối Thẳng 67">
            <a:extLst>
              <a:ext uri="{FF2B5EF4-FFF2-40B4-BE49-F238E27FC236}">
                <a16:creationId xmlns:a16="http://schemas.microsoft.com/office/drawing/2014/main" id="{DF9409F9-2C39-E5A5-C34B-10E102FAB365}"/>
              </a:ext>
            </a:extLst>
          </p:cNvPr>
          <p:cNvCxnSpPr>
            <a:cxnSpLocks/>
            <a:endCxn id="53" idx="4"/>
          </p:cNvCxnSpPr>
          <p:nvPr/>
        </p:nvCxnSpPr>
        <p:spPr>
          <a:xfrm flipV="1">
            <a:off x="1163452" y="3244977"/>
            <a:ext cx="0" cy="240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3" name="Hình Bầu dục 68">
            <a:extLst>
              <a:ext uri="{FF2B5EF4-FFF2-40B4-BE49-F238E27FC236}">
                <a16:creationId xmlns:a16="http://schemas.microsoft.com/office/drawing/2014/main" id="{70B46022-50CE-87DC-F839-C5392B182D53}"/>
              </a:ext>
            </a:extLst>
          </p:cNvPr>
          <p:cNvSpPr/>
          <p:nvPr/>
        </p:nvSpPr>
        <p:spPr>
          <a:xfrm>
            <a:off x="1116394" y="316209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54" name="Hình Bầu dục 68">
            <a:extLst>
              <a:ext uri="{FF2B5EF4-FFF2-40B4-BE49-F238E27FC236}">
                <a16:creationId xmlns:a16="http://schemas.microsoft.com/office/drawing/2014/main" id="{1B9F6023-1128-A27B-281C-590656190042}"/>
              </a:ext>
            </a:extLst>
          </p:cNvPr>
          <p:cNvSpPr/>
          <p:nvPr/>
        </p:nvSpPr>
        <p:spPr>
          <a:xfrm>
            <a:off x="1120510" y="342159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55" name="Đường nối Thẳng 67">
            <a:extLst>
              <a:ext uri="{FF2B5EF4-FFF2-40B4-BE49-F238E27FC236}">
                <a16:creationId xmlns:a16="http://schemas.microsoft.com/office/drawing/2014/main" id="{28571078-A7F3-9663-59FB-B30212FBA421}"/>
              </a:ext>
            </a:extLst>
          </p:cNvPr>
          <p:cNvCxnSpPr>
            <a:cxnSpLocks/>
            <a:stCxn id="57" idx="0"/>
            <a:endCxn id="56" idx="4"/>
          </p:cNvCxnSpPr>
          <p:nvPr/>
        </p:nvCxnSpPr>
        <p:spPr>
          <a:xfrm flipV="1">
            <a:off x="1398227" y="3236737"/>
            <a:ext cx="4122" cy="43199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6" name="Hình Bầu dục 68">
            <a:extLst>
              <a:ext uri="{FF2B5EF4-FFF2-40B4-BE49-F238E27FC236}">
                <a16:creationId xmlns:a16="http://schemas.microsoft.com/office/drawing/2014/main" id="{FA1824C0-19F4-89B8-69BC-0038F1527E6F}"/>
              </a:ext>
            </a:extLst>
          </p:cNvPr>
          <p:cNvSpPr/>
          <p:nvPr/>
        </p:nvSpPr>
        <p:spPr>
          <a:xfrm>
            <a:off x="1355291" y="315385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57" name="Hình Bầu dục 68">
            <a:extLst>
              <a:ext uri="{FF2B5EF4-FFF2-40B4-BE49-F238E27FC236}">
                <a16:creationId xmlns:a16="http://schemas.microsoft.com/office/drawing/2014/main" id="{AF7A7D04-078F-4B6A-2D2B-DB3EE7B248C9}"/>
              </a:ext>
            </a:extLst>
          </p:cNvPr>
          <p:cNvSpPr/>
          <p:nvPr/>
        </p:nvSpPr>
        <p:spPr>
          <a:xfrm>
            <a:off x="1351169" y="3668727"/>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58" name="Đường nối Thẳng 67">
            <a:extLst>
              <a:ext uri="{FF2B5EF4-FFF2-40B4-BE49-F238E27FC236}">
                <a16:creationId xmlns:a16="http://schemas.microsoft.com/office/drawing/2014/main" id="{A61FA677-0F06-B8E2-67D3-DB26E19F5F62}"/>
              </a:ext>
            </a:extLst>
          </p:cNvPr>
          <p:cNvCxnSpPr>
            <a:cxnSpLocks/>
            <a:endCxn id="59" idx="4"/>
          </p:cNvCxnSpPr>
          <p:nvPr/>
        </p:nvCxnSpPr>
        <p:spPr>
          <a:xfrm flipV="1">
            <a:off x="1620653" y="3759844"/>
            <a:ext cx="0" cy="240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9" name="Hình Bầu dục 68">
            <a:extLst>
              <a:ext uri="{FF2B5EF4-FFF2-40B4-BE49-F238E27FC236}">
                <a16:creationId xmlns:a16="http://schemas.microsoft.com/office/drawing/2014/main" id="{B5B268BB-7CBC-A69E-AAC4-F11A12A55F38}"/>
              </a:ext>
            </a:extLst>
          </p:cNvPr>
          <p:cNvSpPr/>
          <p:nvPr/>
        </p:nvSpPr>
        <p:spPr>
          <a:xfrm>
            <a:off x="1573595" y="3676965"/>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60" name="Hình Bầu dục 68">
            <a:extLst>
              <a:ext uri="{FF2B5EF4-FFF2-40B4-BE49-F238E27FC236}">
                <a16:creationId xmlns:a16="http://schemas.microsoft.com/office/drawing/2014/main" id="{258F3A9C-E53E-6E02-6D85-AD015ECC5F90}"/>
              </a:ext>
            </a:extLst>
          </p:cNvPr>
          <p:cNvSpPr/>
          <p:nvPr/>
        </p:nvSpPr>
        <p:spPr>
          <a:xfrm>
            <a:off x="1577711" y="393645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62" name="Đường nối Thẳng 67">
            <a:extLst>
              <a:ext uri="{FF2B5EF4-FFF2-40B4-BE49-F238E27FC236}">
                <a16:creationId xmlns:a16="http://schemas.microsoft.com/office/drawing/2014/main" id="{424EC8CB-9943-6C49-9F24-23E9A8DCDD42}"/>
              </a:ext>
            </a:extLst>
          </p:cNvPr>
          <p:cNvCxnSpPr>
            <a:cxnSpLocks/>
            <a:stCxn id="3072" idx="0"/>
            <a:endCxn id="63" idx="4"/>
          </p:cNvCxnSpPr>
          <p:nvPr/>
        </p:nvCxnSpPr>
        <p:spPr>
          <a:xfrm flipH="1" flipV="1">
            <a:off x="1966260" y="2968119"/>
            <a:ext cx="4116" cy="96745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3" name="Hình Bầu dục 68">
            <a:extLst>
              <a:ext uri="{FF2B5EF4-FFF2-40B4-BE49-F238E27FC236}">
                <a16:creationId xmlns:a16="http://schemas.microsoft.com/office/drawing/2014/main" id="{752CFC79-D97C-F047-DD84-56A2F6E1D43D}"/>
              </a:ext>
            </a:extLst>
          </p:cNvPr>
          <p:cNvSpPr/>
          <p:nvPr/>
        </p:nvSpPr>
        <p:spPr>
          <a:xfrm>
            <a:off x="1919202" y="2885240"/>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072" name="Hình Bầu dục 68">
            <a:extLst>
              <a:ext uri="{FF2B5EF4-FFF2-40B4-BE49-F238E27FC236}">
                <a16:creationId xmlns:a16="http://schemas.microsoft.com/office/drawing/2014/main" id="{88ECA401-E1B1-489C-F6F4-BB453B5A1E6F}"/>
              </a:ext>
            </a:extLst>
          </p:cNvPr>
          <p:cNvSpPr/>
          <p:nvPr/>
        </p:nvSpPr>
        <p:spPr>
          <a:xfrm>
            <a:off x="1923318" y="3935570"/>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3075" name="Rectangle 3074">
            <a:extLst>
              <a:ext uri="{FF2B5EF4-FFF2-40B4-BE49-F238E27FC236}">
                <a16:creationId xmlns:a16="http://schemas.microsoft.com/office/drawing/2014/main" id="{F23701BC-988F-4FD2-D598-C5DF6ED575DF}"/>
              </a:ext>
            </a:extLst>
          </p:cNvPr>
          <p:cNvSpPr/>
          <p:nvPr/>
        </p:nvSpPr>
        <p:spPr>
          <a:xfrm>
            <a:off x="1805315" y="2733363"/>
            <a:ext cx="554263" cy="1386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76" name="Rectangle 3075">
            <a:extLst>
              <a:ext uri="{FF2B5EF4-FFF2-40B4-BE49-F238E27FC236}">
                <a16:creationId xmlns:a16="http://schemas.microsoft.com/office/drawing/2014/main" id="{DE66575A-6536-813A-EBB9-E3843CE58487}"/>
              </a:ext>
            </a:extLst>
          </p:cNvPr>
          <p:cNvSpPr/>
          <p:nvPr/>
        </p:nvSpPr>
        <p:spPr>
          <a:xfrm>
            <a:off x="1051790" y="2733363"/>
            <a:ext cx="667195" cy="138633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77" name="TextBox 3076">
            <a:extLst>
              <a:ext uri="{FF2B5EF4-FFF2-40B4-BE49-F238E27FC236}">
                <a16:creationId xmlns:a16="http://schemas.microsoft.com/office/drawing/2014/main" id="{60D5C84B-5E52-72B5-DFAF-6C756E60DF75}"/>
              </a:ext>
            </a:extLst>
          </p:cNvPr>
          <p:cNvSpPr txBox="1"/>
          <p:nvPr/>
        </p:nvSpPr>
        <p:spPr>
          <a:xfrm>
            <a:off x="1008568" y="4146317"/>
            <a:ext cx="1591651" cy="369332"/>
          </a:xfrm>
          <a:prstGeom prst="rect">
            <a:avLst/>
          </a:prstGeom>
          <a:noFill/>
        </p:spPr>
        <p:txBody>
          <a:bodyPr wrap="square" rtlCol="0">
            <a:spAutoFit/>
          </a:bodyPr>
          <a:lstStyle/>
          <a:p>
            <a:r>
              <a:rPr lang="en-US"/>
              <a:t>Eligible</a:t>
            </a:r>
          </a:p>
        </p:txBody>
      </p:sp>
      <p:sp>
        <p:nvSpPr>
          <p:cNvPr id="3079" name="TextBox 3078">
            <a:extLst>
              <a:ext uri="{FF2B5EF4-FFF2-40B4-BE49-F238E27FC236}">
                <a16:creationId xmlns:a16="http://schemas.microsoft.com/office/drawing/2014/main" id="{5B8DA071-52DE-8AE7-0BF1-22A3B2461CAC}"/>
              </a:ext>
            </a:extLst>
          </p:cNvPr>
          <p:cNvSpPr txBox="1"/>
          <p:nvPr/>
        </p:nvSpPr>
        <p:spPr>
          <a:xfrm>
            <a:off x="1805314" y="4149628"/>
            <a:ext cx="1404261" cy="369332"/>
          </a:xfrm>
          <a:prstGeom prst="rect">
            <a:avLst/>
          </a:prstGeom>
          <a:noFill/>
        </p:spPr>
        <p:txBody>
          <a:bodyPr wrap="square" rtlCol="0">
            <a:spAutoFit/>
          </a:bodyPr>
          <a:lstStyle/>
          <a:p>
            <a:r>
              <a:rPr lang="en-US"/>
              <a:t>Not eligible</a:t>
            </a:r>
          </a:p>
        </p:txBody>
      </p:sp>
      <p:sp>
        <p:nvSpPr>
          <p:cNvPr id="3080" name="TextBox 3079">
            <a:extLst>
              <a:ext uri="{FF2B5EF4-FFF2-40B4-BE49-F238E27FC236}">
                <a16:creationId xmlns:a16="http://schemas.microsoft.com/office/drawing/2014/main" id="{061E0FFF-42DD-20E2-6DF0-0034AD6C4459}"/>
              </a:ext>
            </a:extLst>
          </p:cNvPr>
          <p:cNvSpPr txBox="1"/>
          <p:nvPr/>
        </p:nvSpPr>
        <p:spPr>
          <a:xfrm>
            <a:off x="690870" y="2748670"/>
            <a:ext cx="962284" cy="369332"/>
          </a:xfrm>
          <a:prstGeom prst="rect">
            <a:avLst/>
          </a:prstGeom>
          <a:noFill/>
        </p:spPr>
        <p:txBody>
          <a:bodyPr wrap="square" rtlCol="0">
            <a:spAutoFit/>
          </a:bodyPr>
          <a:lstStyle/>
          <a:p>
            <a:r>
              <a:rPr lang="en-US"/>
              <a:t>0</a:t>
            </a:r>
          </a:p>
        </p:txBody>
      </p:sp>
      <p:sp>
        <p:nvSpPr>
          <p:cNvPr id="3081" name="TextBox 3080">
            <a:extLst>
              <a:ext uri="{FF2B5EF4-FFF2-40B4-BE49-F238E27FC236}">
                <a16:creationId xmlns:a16="http://schemas.microsoft.com/office/drawing/2014/main" id="{CFDB6598-0CC2-F8F3-5C5D-8E71906F0A47}"/>
              </a:ext>
            </a:extLst>
          </p:cNvPr>
          <p:cNvSpPr txBox="1"/>
          <p:nvPr/>
        </p:nvSpPr>
        <p:spPr>
          <a:xfrm>
            <a:off x="690870" y="3020774"/>
            <a:ext cx="962284" cy="369332"/>
          </a:xfrm>
          <a:prstGeom prst="rect">
            <a:avLst/>
          </a:prstGeom>
          <a:noFill/>
        </p:spPr>
        <p:txBody>
          <a:bodyPr wrap="square" rtlCol="0">
            <a:spAutoFit/>
          </a:bodyPr>
          <a:lstStyle/>
          <a:p>
            <a:r>
              <a:rPr lang="en-US"/>
              <a:t>1</a:t>
            </a:r>
          </a:p>
        </p:txBody>
      </p:sp>
      <p:sp>
        <p:nvSpPr>
          <p:cNvPr id="3082" name="TextBox 3081">
            <a:extLst>
              <a:ext uri="{FF2B5EF4-FFF2-40B4-BE49-F238E27FC236}">
                <a16:creationId xmlns:a16="http://schemas.microsoft.com/office/drawing/2014/main" id="{CE75E1C3-ED66-411A-30EC-B572B9406FAC}"/>
              </a:ext>
            </a:extLst>
          </p:cNvPr>
          <p:cNvSpPr txBox="1"/>
          <p:nvPr/>
        </p:nvSpPr>
        <p:spPr>
          <a:xfrm>
            <a:off x="690870" y="3263815"/>
            <a:ext cx="962284" cy="369332"/>
          </a:xfrm>
          <a:prstGeom prst="rect">
            <a:avLst/>
          </a:prstGeom>
          <a:noFill/>
        </p:spPr>
        <p:txBody>
          <a:bodyPr wrap="square" rtlCol="0">
            <a:spAutoFit/>
          </a:bodyPr>
          <a:lstStyle/>
          <a:p>
            <a:r>
              <a:rPr lang="en-US"/>
              <a:t>2</a:t>
            </a:r>
          </a:p>
        </p:txBody>
      </p:sp>
      <p:sp>
        <p:nvSpPr>
          <p:cNvPr id="3083" name="TextBox 3082">
            <a:extLst>
              <a:ext uri="{FF2B5EF4-FFF2-40B4-BE49-F238E27FC236}">
                <a16:creationId xmlns:a16="http://schemas.microsoft.com/office/drawing/2014/main" id="{9952C4C8-8576-3722-1DD5-FF986F6658B4}"/>
              </a:ext>
            </a:extLst>
          </p:cNvPr>
          <p:cNvSpPr txBox="1"/>
          <p:nvPr/>
        </p:nvSpPr>
        <p:spPr>
          <a:xfrm>
            <a:off x="690870" y="3535919"/>
            <a:ext cx="962284" cy="369332"/>
          </a:xfrm>
          <a:prstGeom prst="rect">
            <a:avLst/>
          </a:prstGeom>
          <a:noFill/>
        </p:spPr>
        <p:txBody>
          <a:bodyPr wrap="square" rtlCol="0">
            <a:spAutoFit/>
          </a:bodyPr>
          <a:lstStyle/>
          <a:p>
            <a:r>
              <a:rPr lang="en-US"/>
              <a:t>3</a:t>
            </a:r>
          </a:p>
        </p:txBody>
      </p:sp>
      <p:sp>
        <p:nvSpPr>
          <p:cNvPr id="3084" name="TextBox 3083">
            <a:extLst>
              <a:ext uri="{FF2B5EF4-FFF2-40B4-BE49-F238E27FC236}">
                <a16:creationId xmlns:a16="http://schemas.microsoft.com/office/drawing/2014/main" id="{EE2B3F0A-6DC1-3FE8-07FC-F2F05F1D609B}"/>
              </a:ext>
            </a:extLst>
          </p:cNvPr>
          <p:cNvSpPr txBox="1"/>
          <p:nvPr/>
        </p:nvSpPr>
        <p:spPr>
          <a:xfrm>
            <a:off x="690870" y="3786221"/>
            <a:ext cx="962284" cy="369332"/>
          </a:xfrm>
          <a:prstGeom prst="rect">
            <a:avLst/>
          </a:prstGeom>
          <a:noFill/>
        </p:spPr>
        <p:txBody>
          <a:bodyPr wrap="square" rtlCol="0">
            <a:spAutoFit/>
          </a:bodyPr>
          <a:lstStyle/>
          <a:p>
            <a:r>
              <a:rPr lang="en-US"/>
              <a:t>4</a:t>
            </a:r>
          </a:p>
        </p:txBody>
      </p:sp>
      <p:cxnSp>
        <p:nvCxnSpPr>
          <p:cNvPr id="3092" name="Elbow Connector 3091">
            <a:extLst>
              <a:ext uri="{FF2B5EF4-FFF2-40B4-BE49-F238E27FC236}">
                <a16:creationId xmlns:a16="http://schemas.microsoft.com/office/drawing/2014/main" id="{3B8B8004-2AF6-369C-B80D-838C824BB6F0}"/>
              </a:ext>
            </a:extLst>
          </p:cNvPr>
          <p:cNvCxnSpPr>
            <a:cxnSpLocks/>
            <a:endCxn id="3094" idx="2"/>
          </p:cNvCxnSpPr>
          <p:nvPr/>
        </p:nvCxnSpPr>
        <p:spPr>
          <a:xfrm flipV="1">
            <a:off x="2359578" y="3113107"/>
            <a:ext cx="5573778" cy="56385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93" name="TextBox 3092">
            <a:extLst>
              <a:ext uri="{FF2B5EF4-FFF2-40B4-BE49-F238E27FC236}">
                <a16:creationId xmlns:a16="http://schemas.microsoft.com/office/drawing/2014/main" id="{EBA11972-3790-6727-661C-331E66516587}"/>
              </a:ext>
            </a:extLst>
          </p:cNvPr>
          <p:cNvSpPr txBox="1"/>
          <p:nvPr/>
        </p:nvSpPr>
        <p:spPr>
          <a:xfrm>
            <a:off x="5292270" y="3380855"/>
            <a:ext cx="1404261" cy="276999"/>
          </a:xfrm>
          <a:prstGeom prst="rect">
            <a:avLst/>
          </a:prstGeom>
          <a:noFill/>
        </p:spPr>
        <p:txBody>
          <a:bodyPr wrap="square" rtlCol="0">
            <a:spAutoFit/>
          </a:bodyPr>
          <a:lstStyle/>
          <a:p>
            <a:r>
              <a:rPr lang="en-US" sz="1200"/>
              <a:t>Transpile</a:t>
            </a:r>
          </a:p>
        </p:txBody>
      </p:sp>
      <p:sp>
        <p:nvSpPr>
          <p:cNvPr id="3094" name="TextBox 3093">
            <a:extLst>
              <a:ext uri="{FF2B5EF4-FFF2-40B4-BE49-F238E27FC236}">
                <a16:creationId xmlns:a16="http://schemas.microsoft.com/office/drawing/2014/main" id="{82C099FB-C993-B04B-2211-328A66CECFBD}"/>
              </a:ext>
            </a:extLst>
          </p:cNvPr>
          <p:cNvSpPr txBox="1"/>
          <p:nvPr/>
        </p:nvSpPr>
        <p:spPr>
          <a:xfrm>
            <a:off x="6904656" y="2743775"/>
            <a:ext cx="2057400" cy="369332"/>
          </a:xfrm>
          <a:prstGeom prst="rect">
            <a:avLst/>
          </a:prstGeom>
          <a:noFill/>
        </p:spPr>
        <p:txBody>
          <a:bodyPr wrap="square" rtlCol="0">
            <a:spAutoFit/>
          </a:bodyPr>
          <a:lstStyle/>
          <a:p>
            <a:r>
              <a:rPr lang="en-US" b="1"/>
              <a:t>Dynamic</a:t>
            </a:r>
            <a:r>
              <a:rPr lang="en-US"/>
              <a:t> circuit [*]</a:t>
            </a:r>
          </a:p>
        </p:txBody>
      </p:sp>
      <p:sp>
        <p:nvSpPr>
          <p:cNvPr id="3096" name="TextBox 3095">
            <a:extLst>
              <a:ext uri="{FF2B5EF4-FFF2-40B4-BE49-F238E27FC236}">
                <a16:creationId xmlns:a16="http://schemas.microsoft.com/office/drawing/2014/main" id="{84B83A32-88E7-C07E-B8C5-2BCE98BA08A4}"/>
              </a:ext>
            </a:extLst>
          </p:cNvPr>
          <p:cNvSpPr txBox="1"/>
          <p:nvPr/>
        </p:nvSpPr>
        <p:spPr>
          <a:xfrm>
            <a:off x="579237" y="4585633"/>
            <a:ext cx="7399578" cy="553998"/>
          </a:xfrm>
          <a:prstGeom prst="rect">
            <a:avLst/>
          </a:prstGeom>
          <a:noFill/>
        </p:spPr>
        <p:txBody>
          <a:bodyPr wrap="square">
            <a:spAutoFit/>
          </a:bodyPr>
          <a:lstStyle/>
          <a:p>
            <a:r>
              <a:rPr lang="en-US" sz="1000" b="1">
                <a:solidFill>
                  <a:srgbClr val="222222"/>
                </a:solidFill>
              </a:rPr>
              <a:t>[1.14] </a:t>
            </a:r>
            <a:r>
              <a:rPr lang="vi-VN" sz="1000">
                <a:latin typeface="Calibri" panose="020F0502020204030204" pitchFamily="34" charset="0"/>
                <a:ea typeface="Calibri" panose="020F0502020204030204" pitchFamily="34" charset="0"/>
                <a:cs typeface="Calibri" panose="020F0502020204030204" pitchFamily="34" charset="0"/>
              </a:rPr>
              <a:t>https://quantum.cloud.ibm.com/computers</a:t>
            </a:r>
            <a:endParaRPr lang="en-US" sz="1000">
              <a:solidFill>
                <a:srgbClr val="222222"/>
              </a:solidFill>
              <a:latin typeface="Calibri" panose="020F0502020204030204" pitchFamily="34" charset="0"/>
              <a:ea typeface="Calibri" panose="020F0502020204030204" pitchFamily="34" charset="0"/>
              <a:cs typeface="Calibri" panose="020F0502020204030204" pitchFamily="34" charset="0"/>
            </a:endParaRPr>
          </a:p>
          <a:p>
            <a:r>
              <a:rPr lang="en-US" sz="1000" b="1" i="0">
                <a:solidFill>
                  <a:srgbClr val="222222"/>
                </a:solidFill>
                <a:effectLst/>
              </a:rPr>
              <a:t>[1.15] </a:t>
            </a:r>
            <a:r>
              <a:rPr lang="en-US" sz="1000" b="0" i="0">
                <a:solidFill>
                  <a:srgbClr val="222222"/>
                </a:solidFill>
                <a:effectLst/>
              </a:rPr>
              <a:t>Bäumer, E., Tripathi, V., Wang, D. S., Rall, P., Chen, E. H., Majumder, S., ... &amp; Minev, Z. K. (2024). Efficient long-range entanglement using dynamic circuits. </a:t>
            </a:r>
            <a:r>
              <a:rPr lang="en-US" sz="1000" b="0" i="1">
                <a:solidFill>
                  <a:srgbClr val="222222"/>
                </a:solidFill>
                <a:effectLst/>
              </a:rPr>
              <a:t>PRX Quantum</a:t>
            </a:r>
            <a:r>
              <a:rPr lang="en-US" sz="1000" b="0" i="0">
                <a:solidFill>
                  <a:srgbClr val="222222"/>
                </a:solidFill>
                <a:effectLst/>
              </a:rPr>
              <a:t>, </a:t>
            </a:r>
            <a:r>
              <a:rPr lang="en-US" sz="1000" b="0" i="1">
                <a:solidFill>
                  <a:srgbClr val="222222"/>
                </a:solidFill>
                <a:effectLst/>
              </a:rPr>
              <a:t>5</a:t>
            </a:r>
            <a:r>
              <a:rPr lang="en-US" sz="1000" b="0" i="0">
                <a:solidFill>
                  <a:srgbClr val="222222"/>
                </a:solidFill>
                <a:effectLst/>
              </a:rPr>
              <a:t>(3), 030339.</a:t>
            </a:r>
            <a:endParaRPr lang="en-VN" sz="1000"/>
          </a:p>
        </p:txBody>
      </p:sp>
      <p:sp>
        <p:nvSpPr>
          <p:cNvPr id="3" name="TextBox 2">
            <a:extLst>
              <a:ext uri="{FF2B5EF4-FFF2-40B4-BE49-F238E27FC236}">
                <a16:creationId xmlns:a16="http://schemas.microsoft.com/office/drawing/2014/main" id="{1DBF65C2-8CE9-29C6-2C1C-5350AE53D484}"/>
              </a:ext>
            </a:extLst>
          </p:cNvPr>
          <p:cNvSpPr txBox="1"/>
          <p:nvPr/>
        </p:nvSpPr>
        <p:spPr>
          <a:xfrm>
            <a:off x="6076997" y="1743132"/>
            <a:ext cx="2285038" cy="369332"/>
          </a:xfrm>
          <a:prstGeom prst="rect">
            <a:avLst/>
          </a:prstGeom>
          <a:noFill/>
        </p:spPr>
        <p:txBody>
          <a:bodyPr wrap="square" rtlCol="0">
            <a:spAutoFit/>
          </a:bodyPr>
          <a:lstStyle/>
          <a:p>
            <a:r>
              <a:rPr lang="en-US">
                <a:solidFill>
                  <a:srgbClr val="FF0000"/>
                </a:solidFill>
              </a:rPr>
              <a:t>Limited topologies</a:t>
            </a:r>
          </a:p>
        </p:txBody>
      </p:sp>
      <p:sp>
        <p:nvSpPr>
          <p:cNvPr id="7" name="Rectangle 6">
            <a:extLst>
              <a:ext uri="{FF2B5EF4-FFF2-40B4-BE49-F238E27FC236}">
                <a16:creationId xmlns:a16="http://schemas.microsoft.com/office/drawing/2014/main" id="{CAECE65C-D6A9-F005-4CE0-1B2ABD2B8AE1}"/>
              </a:ext>
            </a:extLst>
          </p:cNvPr>
          <p:cNvSpPr/>
          <p:nvPr/>
        </p:nvSpPr>
        <p:spPr>
          <a:xfrm>
            <a:off x="690870" y="1305309"/>
            <a:ext cx="5371263" cy="132056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340E6D2-151C-F834-8DD6-9F9FD2327044}"/>
              </a:ext>
            </a:extLst>
          </p:cNvPr>
          <p:cNvSpPr/>
          <p:nvPr/>
        </p:nvSpPr>
        <p:spPr>
          <a:xfrm>
            <a:off x="690871" y="2665377"/>
            <a:ext cx="2458730" cy="185689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46CD3518-4BBE-C59C-0723-DBF630B8440E}"/>
              </a:ext>
            </a:extLst>
          </p:cNvPr>
          <p:cNvSpPr txBox="1"/>
          <p:nvPr/>
        </p:nvSpPr>
        <p:spPr>
          <a:xfrm>
            <a:off x="3184236" y="2628219"/>
            <a:ext cx="2285038" cy="369332"/>
          </a:xfrm>
          <a:prstGeom prst="rect">
            <a:avLst/>
          </a:prstGeom>
          <a:noFill/>
        </p:spPr>
        <p:txBody>
          <a:bodyPr wrap="square" rtlCol="0">
            <a:spAutoFit/>
          </a:bodyPr>
          <a:lstStyle/>
          <a:p>
            <a:r>
              <a:rPr lang="en-US">
                <a:solidFill>
                  <a:srgbClr val="FF0000"/>
                </a:solidFill>
              </a:rPr>
              <a:t>Unlimited topologies</a:t>
            </a:r>
          </a:p>
        </p:txBody>
      </p:sp>
      <p:sp>
        <p:nvSpPr>
          <p:cNvPr id="20" name="TextBox 19">
            <a:extLst>
              <a:ext uri="{FF2B5EF4-FFF2-40B4-BE49-F238E27FC236}">
                <a16:creationId xmlns:a16="http://schemas.microsoft.com/office/drawing/2014/main" id="{52F3E672-4CE3-0609-0222-0DA11529E5A0}"/>
              </a:ext>
            </a:extLst>
          </p:cNvPr>
          <p:cNvSpPr txBox="1"/>
          <p:nvPr/>
        </p:nvSpPr>
        <p:spPr>
          <a:xfrm>
            <a:off x="3065852" y="1628465"/>
            <a:ext cx="1552927" cy="369332"/>
          </a:xfrm>
          <a:prstGeom prst="rect">
            <a:avLst/>
          </a:prstGeom>
          <a:noFill/>
        </p:spPr>
        <p:txBody>
          <a:bodyPr wrap="square">
            <a:spAutoFit/>
          </a:bodyPr>
          <a:lstStyle/>
          <a:p>
            <a:pPr algn="l"/>
            <a:r>
              <a:rPr lang="vi-VN" b="0" i="0">
                <a:solidFill>
                  <a:srgbClr val="111111"/>
                </a:solidFill>
                <a:effectLst/>
                <a:latin typeface="Roboto" panose="02000000000000000000" pitchFamily="2" charset="0"/>
              </a:rPr>
              <a:t>ibmq_manila</a:t>
            </a:r>
          </a:p>
        </p:txBody>
      </p:sp>
      <p:pic>
        <p:nvPicPr>
          <p:cNvPr id="7170" name="Picture 2" descr="Topology of the qubit grid of IBM Quantum devices in Eagle generation,... |  Download Scientific Diagram">
            <a:extLst>
              <a:ext uri="{FF2B5EF4-FFF2-40B4-BE49-F238E27FC236}">
                <a16:creationId xmlns:a16="http://schemas.microsoft.com/office/drawing/2014/main" id="{29605C3F-1923-ABE8-F65F-9F57FEAC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7279" y="1394295"/>
            <a:ext cx="1083019" cy="9350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7A6499-8087-E506-F488-30434EAD2BF7}"/>
              </a:ext>
            </a:extLst>
          </p:cNvPr>
          <p:cNvSpPr txBox="1"/>
          <p:nvPr/>
        </p:nvSpPr>
        <p:spPr>
          <a:xfrm>
            <a:off x="4677706" y="2287624"/>
            <a:ext cx="1552927" cy="369332"/>
          </a:xfrm>
          <a:prstGeom prst="rect">
            <a:avLst/>
          </a:prstGeom>
          <a:noFill/>
        </p:spPr>
        <p:txBody>
          <a:bodyPr wrap="square">
            <a:spAutoFit/>
          </a:bodyPr>
          <a:lstStyle/>
          <a:p>
            <a:pPr algn="l"/>
            <a:r>
              <a:rPr lang="vi-VN" b="0" i="0">
                <a:solidFill>
                  <a:srgbClr val="111111"/>
                </a:solidFill>
                <a:effectLst/>
                <a:latin typeface="Roboto" panose="02000000000000000000" pitchFamily="2" charset="0"/>
              </a:rPr>
              <a:t>ibmq_</a:t>
            </a:r>
            <a:r>
              <a:rPr lang="en-US" b="0" i="0">
                <a:solidFill>
                  <a:srgbClr val="111111"/>
                </a:solidFill>
                <a:effectLst/>
                <a:latin typeface="Roboto" panose="02000000000000000000" pitchFamily="2" charset="0"/>
              </a:rPr>
              <a:t>eagle</a:t>
            </a:r>
            <a:endParaRPr lang="vi-VN" b="0" i="0">
              <a:solidFill>
                <a:srgbClr val="111111"/>
              </a:solidFill>
              <a:effectLst/>
              <a:latin typeface="Roboto" panose="02000000000000000000" pitchFamily="2" charset="0"/>
            </a:endParaRPr>
          </a:p>
        </p:txBody>
      </p:sp>
      <p:sp>
        <p:nvSpPr>
          <p:cNvPr id="22" name="TextBox 21">
            <a:extLst>
              <a:ext uri="{FF2B5EF4-FFF2-40B4-BE49-F238E27FC236}">
                <a16:creationId xmlns:a16="http://schemas.microsoft.com/office/drawing/2014/main" id="{8D222FDB-0F7B-1853-8A18-CF27231E41B4}"/>
              </a:ext>
            </a:extLst>
          </p:cNvPr>
          <p:cNvSpPr txBox="1"/>
          <p:nvPr/>
        </p:nvSpPr>
        <p:spPr>
          <a:xfrm>
            <a:off x="1421728" y="1630038"/>
            <a:ext cx="1552927" cy="369332"/>
          </a:xfrm>
          <a:prstGeom prst="rect">
            <a:avLst/>
          </a:prstGeom>
          <a:noFill/>
        </p:spPr>
        <p:txBody>
          <a:bodyPr wrap="square">
            <a:spAutoFit/>
          </a:bodyPr>
          <a:lstStyle/>
          <a:p>
            <a:pPr algn="l"/>
            <a:r>
              <a:rPr lang="vi-VN" b="0" i="0">
                <a:solidFill>
                  <a:srgbClr val="111111"/>
                </a:solidFill>
                <a:effectLst/>
                <a:latin typeface="Roboto" panose="02000000000000000000" pitchFamily="2" charset="0"/>
              </a:rPr>
              <a:t>ibmq_</a:t>
            </a:r>
            <a:r>
              <a:rPr lang="en-US" b="0" i="0">
                <a:solidFill>
                  <a:srgbClr val="111111"/>
                </a:solidFill>
                <a:effectLst/>
                <a:latin typeface="Roboto" panose="02000000000000000000" pitchFamily="2" charset="0"/>
              </a:rPr>
              <a:t>vigo</a:t>
            </a:r>
            <a:endParaRPr lang="vi-VN" b="0" i="0">
              <a:solidFill>
                <a:srgbClr val="111111"/>
              </a:solidFill>
              <a:effectLst/>
              <a:latin typeface="Roboto" panose="02000000000000000000" pitchFamily="2" charset="0"/>
            </a:endParaRPr>
          </a:p>
        </p:txBody>
      </p:sp>
      <p:cxnSp>
        <p:nvCxnSpPr>
          <p:cNvPr id="3086" name="Curved Connector 3085">
            <a:extLst>
              <a:ext uri="{FF2B5EF4-FFF2-40B4-BE49-F238E27FC236}">
                <a16:creationId xmlns:a16="http://schemas.microsoft.com/office/drawing/2014/main" id="{2036D669-D1EF-598E-3791-81E0D5FA3F43}"/>
              </a:ext>
            </a:extLst>
          </p:cNvPr>
          <p:cNvCxnSpPr>
            <a:cxnSpLocks/>
          </p:cNvCxnSpPr>
          <p:nvPr/>
        </p:nvCxnSpPr>
        <p:spPr>
          <a:xfrm>
            <a:off x="1520708" y="2106205"/>
            <a:ext cx="228146" cy="592162"/>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00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453C1-154A-4015-2BD3-EE4BA8AF7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91EE4-EEBB-176E-7D97-DE0A491CA8AB}"/>
              </a:ext>
            </a:extLst>
          </p:cNvPr>
          <p:cNvSpPr>
            <a:spLocks noGrp="1"/>
          </p:cNvSpPr>
          <p:nvPr>
            <p:ph type="title"/>
          </p:nvPr>
        </p:nvSpPr>
        <p:spPr>
          <a:xfrm>
            <a:off x="631526" y="406849"/>
            <a:ext cx="6466417" cy="994172"/>
          </a:xfrm>
        </p:spPr>
        <p:txBody>
          <a:bodyPr/>
          <a:lstStyle/>
          <a:p>
            <a:r>
              <a:rPr lang="en-US"/>
              <a:t>1.3. Compilation</a:t>
            </a:r>
            <a:endParaRPr lang="vi-VN"/>
          </a:p>
        </p:txBody>
      </p:sp>
      <p:sp>
        <p:nvSpPr>
          <p:cNvPr id="4" name="Slide Number Placeholder 3">
            <a:extLst>
              <a:ext uri="{FF2B5EF4-FFF2-40B4-BE49-F238E27FC236}">
                <a16:creationId xmlns:a16="http://schemas.microsoft.com/office/drawing/2014/main" id="{E4E78DDA-B891-079A-9179-105E67F7F7CB}"/>
              </a:ext>
            </a:extLst>
          </p:cNvPr>
          <p:cNvSpPr>
            <a:spLocks noGrp="1"/>
          </p:cNvSpPr>
          <p:nvPr>
            <p:ph type="sldNum" sz="quarter" idx="12"/>
          </p:nvPr>
        </p:nvSpPr>
        <p:spPr>
          <a:xfrm>
            <a:off x="6457950" y="4775503"/>
            <a:ext cx="2057400" cy="273844"/>
          </a:xfrm>
        </p:spPr>
        <p:txBody>
          <a:bodyPr/>
          <a:lstStyle/>
          <a:p>
            <a:fld id="{6A45828D-F580-42DE-B77E-860980F07F32}" type="slidenum">
              <a:rPr lang="vi-VN" smtClean="0"/>
              <a:t>15</a:t>
            </a:fld>
            <a:endParaRPr lang="vi-VN"/>
          </a:p>
        </p:txBody>
      </p:sp>
      <p:sp>
        <p:nvSpPr>
          <p:cNvPr id="42" name="TextBox 41">
            <a:extLst>
              <a:ext uri="{FF2B5EF4-FFF2-40B4-BE49-F238E27FC236}">
                <a16:creationId xmlns:a16="http://schemas.microsoft.com/office/drawing/2014/main" id="{8A103193-5371-8D9B-581D-D1E152220C6D}"/>
              </a:ext>
            </a:extLst>
          </p:cNvPr>
          <p:cNvSpPr txBox="1"/>
          <p:nvPr/>
        </p:nvSpPr>
        <p:spPr>
          <a:xfrm>
            <a:off x="648910" y="1085238"/>
            <a:ext cx="4768090" cy="369332"/>
          </a:xfrm>
          <a:prstGeom prst="rect">
            <a:avLst/>
          </a:prstGeom>
          <a:noFill/>
        </p:spPr>
        <p:txBody>
          <a:bodyPr wrap="square" rtlCol="0">
            <a:spAutoFit/>
          </a:bodyPr>
          <a:lstStyle/>
          <a:p>
            <a:r>
              <a:rPr lang="en-US" b="1"/>
              <a:t>Problem 2: </a:t>
            </a:r>
            <a:r>
              <a:rPr lang="en-US"/>
              <a:t>Not all qubits are connected together</a:t>
            </a:r>
          </a:p>
        </p:txBody>
      </p:sp>
      <p:cxnSp>
        <p:nvCxnSpPr>
          <p:cNvPr id="3092" name="Elbow Connector 3091">
            <a:extLst>
              <a:ext uri="{FF2B5EF4-FFF2-40B4-BE49-F238E27FC236}">
                <a16:creationId xmlns:a16="http://schemas.microsoft.com/office/drawing/2014/main" id="{959B43C2-6BB8-043F-7B9F-C07F3C8FFFA7}"/>
              </a:ext>
            </a:extLst>
          </p:cNvPr>
          <p:cNvCxnSpPr>
            <a:cxnSpLocks/>
          </p:cNvCxnSpPr>
          <p:nvPr/>
        </p:nvCxnSpPr>
        <p:spPr>
          <a:xfrm flipV="1">
            <a:off x="2742881" y="4124382"/>
            <a:ext cx="1935536" cy="27399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93" name="TextBox 3092">
            <a:extLst>
              <a:ext uri="{FF2B5EF4-FFF2-40B4-BE49-F238E27FC236}">
                <a16:creationId xmlns:a16="http://schemas.microsoft.com/office/drawing/2014/main" id="{71CCD347-65E1-4824-8440-C1CEE5B5C406}"/>
              </a:ext>
            </a:extLst>
          </p:cNvPr>
          <p:cNvSpPr txBox="1"/>
          <p:nvPr/>
        </p:nvSpPr>
        <p:spPr>
          <a:xfrm>
            <a:off x="3114963" y="4053233"/>
            <a:ext cx="1404261" cy="369332"/>
          </a:xfrm>
          <a:prstGeom prst="rect">
            <a:avLst/>
          </a:prstGeom>
          <a:noFill/>
        </p:spPr>
        <p:txBody>
          <a:bodyPr wrap="square" rtlCol="0">
            <a:spAutoFit/>
          </a:bodyPr>
          <a:lstStyle/>
          <a:p>
            <a:r>
              <a:rPr lang="en-US"/>
              <a:t>Transpile</a:t>
            </a:r>
          </a:p>
        </p:txBody>
      </p:sp>
      <p:sp>
        <p:nvSpPr>
          <p:cNvPr id="3094" name="TextBox 3093">
            <a:extLst>
              <a:ext uri="{FF2B5EF4-FFF2-40B4-BE49-F238E27FC236}">
                <a16:creationId xmlns:a16="http://schemas.microsoft.com/office/drawing/2014/main" id="{6A57B9ED-2C9B-F2DC-A110-7E6CFB0F0DE9}"/>
              </a:ext>
            </a:extLst>
          </p:cNvPr>
          <p:cNvSpPr txBox="1"/>
          <p:nvPr/>
        </p:nvSpPr>
        <p:spPr>
          <a:xfrm>
            <a:off x="4189175" y="3465184"/>
            <a:ext cx="1404261" cy="646331"/>
          </a:xfrm>
          <a:prstGeom prst="rect">
            <a:avLst/>
          </a:prstGeom>
          <a:noFill/>
        </p:spPr>
        <p:txBody>
          <a:bodyPr wrap="square" rtlCol="0">
            <a:spAutoFit/>
          </a:bodyPr>
          <a:lstStyle/>
          <a:p>
            <a:r>
              <a:rPr lang="en-US" b="1"/>
              <a:t>Dynamic</a:t>
            </a:r>
            <a:r>
              <a:rPr lang="en-US"/>
              <a:t> circuit [*]</a:t>
            </a:r>
          </a:p>
        </p:txBody>
      </p:sp>
      <p:sp>
        <p:nvSpPr>
          <p:cNvPr id="3096" name="TextBox 3095">
            <a:extLst>
              <a:ext uri="{FF2B5EF4-FFF2-40B4-BE49-F238E27FC236}">
                <a16:creationId xmlns:a16="http://schemas.microsoft.com/office/drawing/2014/main" id="{3AB271DF-9D09-4BBD-94EF-4B7EE7000339}"/>
              </a:ext>
            </a:extLst>
          </p:cNvPr>
          <p:cNvSpPr txBox="1"/>
          <p:nvPr/>
        </p:nvSpPr>
        <p:spPr>
          <a:xfrm>
            <a:off x="628650" y="4752565"/>
            <a:ext cx="6907413" cy="400110"/>
          </a:xfrm>
          <a:prstGeom prst="rect">
            <a:avLst/>
          </a:prstGeom>
          <a:noFill/>
        </p:spPr>
        <p:txBody>
          <a:bodyPr wrap="square">
            <a:spAutoFit/>
          </a:bodyPr>
          <a:lstStyle/>
          <a:p>
            <a:r>
              <a:rPr lang="en-US" sz="1000" b="1" i="0">
                <a:solidFill>
                  <a:srgbClr val="222222"/>
                </a:solidFill>
                <a:effectLst/>
              </a:rPr>
              <a:t>[1.16] </a:t>
            </a:r>
            <a:r>
              <a:rPr lang="en-US" sz="1000" b="0" i="0">
                <a:solidFill>
                  <a:srgbClr val="222222"/>
                </a:solidFill>
                <a:effectLst/>
              </a:rPr>
              <a:t>Bäumer, E., Tripathi, V., Wang, D. S., Rall, P., Chen, E. H., Majumder, S., ... &amp; Minev, Z. K. (2024). Efficient long-range entanglement using dynamic circuits. </a:t>
            </a:r>
            <a:r>
              <a:rPr lang="en-US" sz="1000" b="0" i="1">
                <a:solidFill>
                  <a:srgbClr val="222222"/>
                </a:solidFill>
                <a:effectLst/>
              </a:rPr>
              <a:t>PRX Quantum</a:t>
            </a:r>
            <a:r>
              <a:rPr lang="en-US" sz="1000" b="0" i="0">
                <a:solidFill>
                  <a:srgbClr val="222222"/>
                </a:solidFill>
                <a:effectLst/>
              </a:rPr>
              <a:t>, </a:t>
            </a:r>
            <a:r>
              <a:rPr lang="en-US" sz="1000" b="0" i="1">
                <a:solidFill>
                  <a:srgbClr val="222222"/>
                </a:solidFill>
                <a:effectLst/>
              </a:rPr>
              <a:t>5</a:t>
            </a:r>
            <a:r>
              <a:rPr lang="en-US" sz="1000" b="0" i="0">
                <a:solidFill>
                  <a:srgbClr val="222222"/>
                </a:solidFill>
                <a:effectLst/>
              </a:rPr>
              <a:t>(3), 030339.</a:t>
            </a:r>
            <a:endParaRPr lang="en-VN" sz="1000"/>
          </a:p>
        </p:txBody>
      </p:sp>
      <p:pic>
        <p:nvPicPr>
          <p:cNvPr id="28" name="Picture 27" descr="A diagram of a circuit&#10;&#10;AI-generated content may be incorrect.">
            <a:extLst>
              <a:ext uri="{FF2B5EF4-FFF2-40B4-BE49-F238E27FC236}">
                <a16:creationId xmlns:a16="http://schemas.microsoft.com/office/drawing/2014/main" id="{F9C71CA1-81F1-BEC2-3B6F-8119B6C18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10" y="1758360"/>
            <a:ext cx="8487899" cy="2780040"/>
          </a:xfrm>
          <a:prstGeom prst="rect">
            <a:avLst/>
          </a:prstGeom>
        </p:spPr>
      </p:pic>
      <p:sp>
        <p:nvSpPr>
          <p:cNvPr id="45" name="Rectangle 44">
            <a:extLst>
              <a:ext uri="{FF2B5EF4-FFF2-40B4-BE49-F238E27FC236}">
                <a16:creationId xmlns:a16="http://schemas.microsoft.com/office/drawing/2014/main" id="{2277FE25-1B04-95D6-4D4E-B20A3AA2E2FF}"/>
              </a:ext>
            </a:extLst>
          </p:cNvPr>
          <p:cNvSpPr/>
          <p:nvPr/>
        </p:nvSpPr>
        <p:spPr>
          <a:xfrm>
            <a:off x="631526" y="1758360"/>
            <a:ext cx="274636" cy="358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6" name="TextBox 45">
            <a:extLst>
              <a:ext uri="{FF2B5EF4-FFF2-40B4-BE49-F238E27FC236}">
                <a16:creationId xmlns:a16="http://schemas.microsoft.com/office/drawing/2014/main" id="{DDCDA81E-D43E-AF03-25A0-05C7BFE9B791}"/>
              </a:ext>
            </a:extLst>
          </p:cNvPr>
          <p:cNvSpPr txBox="1"/>
          <p:nvPr/>
        </p:nvSpPr>
        <p:spPr>
          <a:xfrm>
            <a:off x="1021072" y="1740670"/>
            <a:ext cx="4768090" cy="276999"/>
          </a:xfrm>
          <a:prstGeom prst="rect">
            <a:avLst/>
          </a:prstGeom>
          <a:noFill/>
        </p:spPr>
        <p:txBody>
          <a:bodyPr wrap="square" rtlCol="0">
            <a:spAutoFit/>
          </a:bodyPr>
          <a:lstStyle/>
          <a:p>
            <a:r>
              <a:rPr lang="en-US" sz="1200"/>
              <a:t>A single </a:t>
            </a:r>
            <a:r>
              <a:rPr lang="en-US" sz="1200" b="1"/>
              <a:t>CX</a:t>
            </a:r>
            <a:r>
              <a:rPr lang="en-US" sz="1200"/>
              <a:t> gate</a:t>
            </a:r>
          </a:p>
        </p:txBody>
      </p:sp>
      <p:sp>
        <p:nvSpPr>
          <p:cNvPr id="47" name="TextBox 46">
            <a:extLst>
              <a:ext uri="{FF2B5EF4-FFF2-40B4-BE49-F238E27FC236}">
                <a16:creationId xmlns:a16="http://schemas.microsoft.com/office/drawing/2014/main" id="{A9A6BB8A-5165-5C16-3232-B6CB7AF37C3C}"/>
              </a:ext>
            </a:extLst>
          </p:cNvPr>
          <p:cNvSpPr txBox="1"/>
          <p:nvPr/>
        </p:nvSpPr>
        <p:spPr>
          <a:xfrm>
            <a:off x="3569132" y="1524612"/>
            <a:ext cx="2644346" cy="276999"/>
          </a:xfrm>
          <a:prstGeom prst="rect">
            <a:avLst/>
          </a:prstGeom>
          <a:noFill/>
        </p:spPr>
        <p:txBody>
          <a:bodyPr wrap="square" rtlCol="0">
            <a:spAutoFit/>
          </a:bodyPr>
          <a:lstStyle/>
          <a:p>
            <a:r>
              <a:rPr lang="en-VN" sz="1200">
                <a:solidFill>
                  <a:srgbClr val="FF0000"/>
                </a:solidFill>
              </a:rPr>
              <a:t>Old transpilation method</a:t>
            </a:r>
          </a:p>
        </p:txBody>
      </p:sp>
      <p:sp>
        <p:nvSpPr>
          <p:cNvPr id="50" name="TextBox 49">
            <a:extLst>
              <a:ext uri="{FF2B5EF4-FFF2-40B4-BE49-F238E27FC236}">
                <a16:creationId xmlns:a16="http://schemas.microsoft.com/office/drawing/2014/main" id="{402DB48D-A5CC-865E-991D-D46BB73CEC96}"/>
              </a:ext>
            </a:extLst>
          </p:cNvPr>
          <p:cNvSpPr txBox="1"/>
          <p:nvPr/>
        </p:nvSpPr>
        <p:spPr>
          <a:xfrm>
            <a:off x="7324576" y="1493287"/>
            <a:ext cx="2644346" cy="276999"/>
          </a:xfrm>
          <a:prstGeom prst="rect">
            <a:avLst/>
          </a:prstGeom>
          <a:noFill/>
        </p:spPr>
        <p:txBody>
          <a:bodyPr wrap="square" rtlCol="0">
            <a:spAutoFit/>
          </a:bodyPr>
          <a:lstStyle/>
          <a:p>
            <a:r>
              <a:rPr lang="en-VN" sz="1200">
                <a:solidFill>
                  <a:srgbClr val="FF0000"/>
                </a:solidFill>
              </a:rPr>
              <a:t>New transpilation method</a:t>
            </a:r>
          </a:p>
        </p:txBody>
      </p:sp>
    </p:spTree>
    <p:extLst>
      <p:ext uri="{BB962C8B-B14F-4D97-AF65-F5344CB8AC3E}">
        <p14:creationId xmlns:p14="http://schemas.microsoft.com/office/powerpoint/2010/main" val="245710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495C2AD-6176-B3FC-45FB-50A20B28E237}"/>
              </a:ext>
            </a:extLst>
          </p:cNvPr>
          <p:cNvCxnSpPr/>
          <p:nvPr/>
        </p:nvCxnSpPr>
        <p:spPr>
          <a:xfrm>
            <a:off x="782594" y="4011827"/>
            <a:ext cx="2174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ADD38E-63EF-154C-B348-F04AF9E1AA4A}"/>
              </a:ext>
            </a:extLst>
          </p:cNvPr>
          <p:cNvSpPr>
            <a:spLocks noGrp="1"/>
          </p:cNvSpPr>
          <p:nvPr>
            <p:ph type="title"/>
          </p:nvPr>
        </p:nvSpPr>
        <p:spPr/>
        <p:txBody>
          <a:bodyPr>
            <a:normAutofit/>
          </a:bodyPr>
          <a:lstStyle/>
          <a:p>
            <a:r>
              <a:rPr lang="en-US"/>
              <a:t>1.4</a:t>
            </a:r>
            <a:r>
              <a:rPr lang="en-VN"/>
              <a:t>. Gradient and optimizer</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D21E891-5D4C-C534-335C-0F82247E7E6C}"/>
                  </a:ext>
                </a:extLst>
              </p:cNvPr>
              <p:cNvSpPr/>
              <p:nvPr/>
            </p:nvSpPr>
            <p:spPr>
              <a:xfrm>
                <a:off x="628650" y="1081216"/>
                <a:ext cx="6579458" cy="2455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Considering a PQC:</a:t>
                </a:r>
              </a:p>
              <a:p>
                <a:pPr lvl="1"/>
                <a14:m>
                  <m:oMath xmlns:m="http://schemas.openxmlformats.org/officeDocument/2006/math">
                    <m:r>
                      <a:rPr lang="vi-VN" sz="2100" i="1">
                        <a:solidFill>
                          <a:schemeClr val="tx1"/>
                        </a:solidFill>
                        <a:latin typeface="Cambria Math" panose="02040503050406030204" pitchFamily="18" charset="0"/>
                        <a:ea typeface="Cambria Math" panose="02040503050406030204" pitchFamily="18" charset="0"/>
                      </a:rPr>
                      <m:t>𝑈</m:t>
                    </m:r>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r>
                      <a:rPr lang="vi-VN" sz="2100" i="1">
                        <a:solidFill>
                          <a:schemeClr val="tx1"/>
                        </a:solidFill>
                        <a:latin typeface="Cambria Math" panose="02040503050406030204" pitchFamily="18" charset="0"/>
                        <a:ea typeface="Cambria Math" panose="02040503050406030204" pitchFamily="18" charset="0"/>
                      </a:rPr>
                      <m:t>=</m:t>
                    </m:r>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𝑚</m:t>
                        </m:r>
                        <m:r>
                          <a:rPr lang="vi-VN" sz="2100" i="1">
                            <a:solidFill>
                              <a:schemeClr val="tx1"/>
                            </a:solidFill>
                            <a:latin typeface="Cambria Math" panose="02040503050406030204" pitchFamily="18" charset="0"/>
                            <a:ea typeface="Cambria Math" panose="02040503050406030204" pitchFamily="18" charset="0"/>
                          </a:rPr>
                          <m:t>−1</m:t>
                        </m:r>
                      </m:sub>
                    </m:sSub>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𝑚</m:t>
                        </m:r>
                        <m:r>
                          <a:rPr lang="vi-VN" sz="2100" i="1">
                            <a:solidFill>
                              <a:schemeClr val="tx1"/>
                            </a:solidFill>
                            <a:latin typeface="Cambria Math" panose="02040503050406030204" pitchFamily="18" charset="0"/>
                            <a:ea typeface="Cambria Math" panose="02040503050406030204" pitchFamily="18" charset="0"/>
                          </a:rPr>
                          <m:t>−2</m:t>
                        </m:r>
                      </m:sub>
                    </m:sSub>
                    <m:r>
                      <a:rPr lang="vi-VN" sz="2100" i="1">
                        <a:solidFill>
                          <a:schemeClr val="tx1"/>
                        </a:solidFill>
                        <a:latin typeface="Cambria Math" panose="02040503050406030204" pitchFamily="18" charset="0"/>
                        <a:ea typeface="Cambria Math" panose="02040503050406030204" pitchFamily="18" charset="0"/>
                      </a:rPr>
                      <m:t>…</m:t>
                    </m:r>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0</m:t>
                        </m:r>
                      </m:sub>
                    </m:sSub>
                  </m:oMath>
                </a14:m>
                <a:r>
                  <a:rPr lang="en-VN" sz="1350" i="1">
                    <a:solidFill>
                      <a:schemeClr val="tx1"/>
                    </a:solidFill>
                    <a:latin typeface="Calibri" panose="020F0502020204030204" pitchFamily="34" charset="0"/>
                    <a:cs typeface="Calibri" panose="020F0502020204030204" pitchFamily="34" charset="0"/>
                  </a:rPr>
                  <a:t> </a:t>
                </a: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can be splitted into </a:t>
                </a:r>
                <a14:m>
                  <m:oMath xmlns:m="http://schemas.openxmlformats.org/officeDocument/2006/math">
                    <m:r>
                      <a:rPr lang="vi-VN" sz="2100" i="1">
                        <a:solidFill>
                          <a:schemeClr val="tx1"/>
                        </a:solidFill>
                        <a:latin typeface="Cambria Math" panose="02040503050406030204" pitchFamily="18" charset="0"/>
                        <a:ea typeface="Cambria Math" panose="02040503050406030204" pitchFamily="18" charset="0"/>
                      </a:rPr>
                      <m:t>𝑚</m:t>
                    </m:r>
                  </m:oMath>
                </a14:m>
                <a:r>
                  <a:rPr lang="en-VN" sz="2100" i="1">
                    <a:solidFill>
                      <a:schemeClr val="tx1"/>
                    </a:solidFill>
                    <a:latin typeface="Calibri" panose="020F0502020204030204" pitchFamily="34" charset="0"/>
                    <a:cs typeface="Calibri" panose="020F0502020204030204" pitchFamily="34" charset="0"/>
                  </a:rPr>
                  <a:t> </a:t>
                </a:r>
                <a:r>
                  <a:rPr lang="en-VN" sz="2100">
                    <a:solidFill>
                      <a:schemeClr val="tx1"/>
                    </a:solidFill>
                    <a:latin typeface="Calibri" panose="020F0502020204030204" pitchFamily="34" charset="0"/>
                    <a:cs typeface="Calibri" panose="020F0502020204030204" pitchFamily="34" charset="0"/>
                  </a:rPr>
                  <a:t>sub-circuit</a:t>
                </a:r>
                <a:r>
                  <a:rPr lang="en-US" sz="2100">
                    <a:solidFill>
                      <a:schemeClr val="tx1"/>
                    </a:solidFill>
                    <a:latin typeface="Calibri" panose="020F0502020204030204" pitchFamily="34" charset="0"/>
                    <a:cs typeface="Calibri" panose="020F0502020204030204" pitchFamily="34" charset="0"/>
                  </a:rPr>
                  <a:t>s</a:t>
                </a:r>
                <a:r>
                  <a:rPr lang="en-VN" sz="2100">
                    <a:solidFill>
                      <a:schemeClr val="tx1"/>
                    </a:solidFill>
                    <a:latin typeface="Calibri" panose="020F0502020204030204" pitchFamily="34" charset="0"/>
                    <a:cs typeface="Calibri" panose="020F0502020204030204" pitchFamily="34" charset="0"/>
                  </a:rPr>
                  <a:t> with </a:t>
                </a:r>
                <a14:m>
                  <m:oMath xmlns:m="http://schemas.openxmlformats.org/officeDocument/2006/math">
                    <m:d>
                      <m:dPr>
                        <m:begChr m:val="|"/>
                        <m:endChr m:val="|"/>
                        <m:ctrlPr>
                          <a:rPr lang="vi-VN" sz="2100" i="1">
                            <a:solidFill>
                              <a:schemeClr val="tx1"/>
                            </a:solidFill>
                            <a:latin typeface="Cambria Math" panose="02040503050406030204" pitchFamily="18" charset="0"/>
                          </a:rPr>
                        </m:ctrlPr>
                      </m:dPr>
                      <m:e>
                        <m:r>
                          <a:rPr lang="vi-VN" sz="2100" b="1" i="1">
                            <a:solidFill>
                              <a:schemeClr val="tx1"/>
                            </a:solidFill>
                            <a:latin typeface="Cambria Math" panose="02040503050406030204" pitchFamily="18" charset="0"/>
                          </a:rPr>
                          <m:t>𝜽</m:t>
                        </m:r>
                      </m:e>
                    </m:d>
                    <m:r>
                      <a:rPr lang="vi-VN" sz="2100" i="1">
                        <a:solidFill>
                          <a:schemeClr val="tx1"/>
                        </a:solidFill>
                        <a:latin typeface="Cambria Math" panose="02040503050406030204" pitchFamily="18" charset="0"/>
                      </a:rPr>
                      <m:t>=</m:t>
                    </m:r>
                    <m:r>
                      <a:rPr lang="vi-VN" sz="2100" i="1">
                        <a:solidFill>
                          <a:schemeClr val="tx1"/>
                        </a:solidFill>
                        <a:latin typeface="Cambria Math" panose="02040503050406030204" pitchFamily="18" charset="0"/>
                      </a:rPr>
                      <m:t>𝑚</m:t>
                    </m:r>
                  </m:oMath>
                </a14:m>
                <a:endParaRPr lang="en-VN" sz="2100" i="1">
                  <a:solidFill>
                    <a:schemeClr val="tx1"/>
                  </a:solidFill>
                  <a:latin typeface="Calibri" panose="020F0502020204030204" pitchFamily="34" charset="0"/>
                  <a:cs typeface="Calibri" panose="020F0502020204030204" pitchFamily="34" charset="0"/>
                </a:endParaRP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and cost function:</a:t>
                </a: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vi-VN" sz="2100" i="1">
                        <a:solidFill>
                          <a:schemeClr val="tx1"/>
                        </a:solidFill>
                        <a:latin typeface="Cambria Math" panose="02040503050406030204" pitchFamily="18" charset="0"/>
                        <a:ea typeface="Cambria Math" panose="02040503050406030204" pitchFamily="18" charset="0"/>
                      </a:rPr>
                      <m:t>𝐶</m:t>
                    </m:r>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r>
                      <a:rPr lang="vi-VN" sz="2100" i="1">
                        <a:solidFill>
                          <a:schemeClr val="tx1"/>
                        </a:solidFill>
                        <a:latin typeface="Cambria Math" panose="02040503050406030204" pitchFamily="18" charset="0"/>
                        <a:ea typeface="Cambria Math" panose="02040503050406030204" pitchFamily="18" charset="0"/>
                      </a:rPr>
                      <m:t>=⟨</m:t>
                    </m:r>
                    <m:r>
                      <a:rPr lang="vi-VN" sz="2100" b="1" i="1">
                        <a:solidFill>
                          <a:schemeClr val="tx1"/>
                        </a:solidFill>
                        <a:latin typeface="Cambria Math" panose="02040503050406030204" pitchFamily="18" charset="0"/>
                        <a:ea typeface="Cambria Math" panose="02040503050406030204" pitchFamily="18" charset="0"/>
                      </a:rPr>
                      <m:t>𝟎</m:t>
                    </m:r>
                    <m:d>
                      <m:dPr>
                        <m:begChr m:val="|"/>
                        <m:endChr m:val="|"/>
                        <m:ctrlPr>
                          <a:rPr lang="vi-VN" sz="2100" i="1">
                            <a:solidFill>
                              <a:schemeClr val="tx1"/>
                            </a:solidFill>
                            <a:latin typeface="Cambria Math" panose="02040503050406030204" pitchFamily="18" charset="0"/>
                            <a:ea typeface="Cambria Math" panose="02040503050406030204" pitchFamily="18" charset="0"/>
                          </a:rPr>
                        </m:ctrlPr>
                      </m:dPr>
                      <m:e>
                        <m:sSup>
                          <m:sSupPr>
                            <m:ctrlPr>
                              <a:rPr lang="vi-VN" sz="2100" i="1">
                                <a:solidFill>
                                  <a:schemeClr val="tx1"/>
                                </a:solidFill>
                                <a:latin typeface="Cambria Math" panose="02040503050406030204" pitchFamily="18" charset="0"/>
                                <a:ea typeface="Cambria Math" panose="02040503050406030204" pitchFamily="18" charset="0"/>
                              </a:rPr>
                            </m:ctrlPr>
                          </m:sSupPr>
                          <m:e>
                            <m:r>
                              <a:rPr lang="vi-VN" sz="2100" i="1">
                                <a:solidFill>
                                  <a:schemeClr val="tx1"/>
                                </a:solidFill>
                                <a:latin typeface="Cambria Math" panose="02040503050406030204" pitchFamily="18" charset="0"/>
                                <a:ea typeface="Cambria Math" panose="02040503050406030204" pitchFamily="18" charset="0"/>
                              </a:rPr>
                              <m:t>𝑈</m:t>
                            </m:r>
                          </m:e>
                          <m:sup>
                            <m:r>
                              <a:rPr lang="vi-VN" sz="2100" i="1">
                                <a:solidFill>
                                  <a:schemeClr val="tx1"/>
                                </a:solidFill>
                                <a:latin typeface="Cambria Math" panose="02040503050406030204" pitchFamily="18" charset="0"/>
                                <a:ea typeface="Cambria Math" panose="02040503050406030204" pitchFamily="18" charset="0"/>
                              </a:rPr>
                              <m:t>†</m:t>
                            </m:r>
                          </m:sup>
                        </m:sSup>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acc>
                          <m:accPr>
                            <m:chr m:val="̂"/>
                            <m:ctrlPr>
                              <a:rPr lang="vi-VN" sz="2100" i="1">
                                <a:solidFill>
                                  <a:schemeClr val="tx1"/>
                                </a:solidFill>
                                <a:latin typeface="Cambria Math" panose="02040503050406030204" pitchFamily="18" charset="0"/>
                                <a:ea typeface="Cambria Math" panose="02040503050406030204" pitchFamily="18" charset="0"/>
                              </a:rPr>
                            </m:ctrlPr>
                          </m:accPr>
                          <m:e>
                            <m:r>
                              <a:rPr lang="vi-VN" sz="2100" i="1">
                                <a:solidFill>
                                  <a:schemeClr val="tx1"/>
                                </a:solidFill>
                                <a:latin typeface="Cambria Math" panose="02040503050406030204" pitchFamily="18" charset="0"/>
                                <a:ea typeface="Cambria Math" panose="02040503050406030204" pitchFamily="18" charset="0"/>
                              </a:rPr>
                              <m:t>𝐵</m:t>
                            </m:r>
                          </m:e>
                        </m:acc>
                        <m:r>
                          <a:rPr lang="vi-VN" sz="2100" i="1">
                            <a:solidFill>
                              <a:schemeClr val="tx1"/>
                            </a:solidFill>
                            <a:latin typeface="Cambria Math" panose="02040503050406030204" pitchFamily="18" charset="0"/>
                            <a:ea typeface="Cambria Math" panose="02040503050406030204" pitchFamily="18" charset="0"/>
                          </a:rPr>
                          <m:t>𝑈</m:t>
                        </m:r>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e>
                    </m:d>
                    <m:r>
                      <a:rPr lang="vi-VN" sz="2100" b="1" i="1">
                        <a:solidFill>
                          <a:schemeClr val="tx1"/>
                        </a:solidFill>
                        <a:latin typeface="Cambria Math" panose="02040503050406030204" pitchFamily="18" charset="0"/>
                        <a:ea typeface="Cambria Math" panose="02040503050406030204" pitchFamily="18" charset="0"/>
                      </a:rPr>
                      <m:t>𝟎</m:t>
                    </m:r>
                    <m:r>
                      <a:rPr lang="vi-VN" sz="2100" i="1">
                        <a:solidFill>
                          <a:schemeClr val="tx1"/>
                        </a:solidFill>
                        <a:latin typeface="Cambria Math" panose="02040503050406030204" pitchFamily="18" charset="0"/>
                        <a:ea typeface="Cambria Math" panose="02040503050406030204" pitchFamily="18" charset="0"/>
                      </a:rPr>
                      <m:t>⟩</m:t>
                    </m:r>
                  </m:oMath>
                </a14:m>
                <a:endParaRPr lang="en-VN" sz="2100" b="1" i="1">
                  <a:solidFill>
                    <a:schemeClr val="tx1"/>
                  </a:solidFill>
                  <a:latin typeface="Calibri" panose="020F0502020204030204" pitchFamily="34" charset="0"/>
                  <a:cs typeface="Calibri" panose="020F0502020204030204" pitchFamily="34" charset="0"/>
                </a:endParaRPr>
              </a:p>
              <a:p>
                <a:r>
                  <a:rPr lang="en-VN" sz="2100">
                    <a:solidFill>
                      <a:schemeClr val="tx1"/>
                    </a:solidFill>
                    <a:latin typeface="Calibri" panose="020F0502020204030204" pitchFamily="34" charset="0"/>
                    <a:cs typeface="Calibri" panose="020F0502020204030204" pitchFamily="34" charset="0"/>
                  </a:rPr>
                  <a:t>We want to find:</a:t>
                </a:r>
              </a:p>
              <a:p>
                <a:pPr lvl="1"/>
                <a14:m>
                  <m:oMath xmlns:m="http://schemas.openxmlformats.org/officeDocument/2006/math">
                    <m:sSup>
                      <m:sSupPr>
                        <m:ctrlPr>
                          <a:rPr lang="vi-VN" sz="2100" b="1" i="1">
                            <a:solidFill>
                              <a:schemeClr val="tx1"/>
                            </a:solidFill>
                            <a:latin typeface="Cambria Math" panose="02040503050406030204" pitchFamily="18" charset="0"/>
                          </a:rPr>
                        </m:ctrlPr>
                      </m:sSupPr>
                      <m:e>
                        <m:r>
                          <a:rPr lang="vi-VN" sz="2100" b="1" i="1">
                            <a:solidFill>
                              <a:schemeClr val="tx1"/>
                            </a:solidFill>
                            <a:latin typeface="Cambria Math" panose="02040503050406030204" pitchFamily="18" charset="0"/>
                          </a:rPr>
                          <m:t>𝜽</m:t>
                        </m:r>
                      </m:e>
                      <m:sup>
                        <m:r>
                          <a:rPr lang="vi-VN" sz="2100" b="1" i="1">
                            <a:solidFill>
                              <a:schemeClr val="tx1"/>
                            </a:solidFill>
                            <a:latin typeface="Cambria Math" panose="02040503050406030204" pitchFamily="18" charset="0"/>
                          </a:rPr>
                          <m:t>∗</m:t>
                        </m:r>
                      </m:sup>
                    </m:sSup>
                    <m:r>
                      <a:rPr lang="vi-VN" sz="2100" b="1" i="1">
                        <a:solidFill>
                          <a:schemeClr val="tx1"/>
                        </a:solidFill>
                        <a:latin typeface="Cambria Math" panose="02040503050406030204" pitchFamily="18" charset="0"/>
                      </a:rPr>
                      <m:t>=</m:t>
                    </m:r>
                    <m:sSub>
                      <m:sSubPr>
                        <m:ctrlPr>
                          <a:rPr lang="vi-VN" sz="2100" i="1">
                            <a:solidFill>
                              <a:schemeClr val="tx1"/>
                            </a:solidFill>
                            <a:latin typeface="Cambria Math" panose="02040503050406030204" pitchFamily="18" charset="0"/>
                          </a:rPr>
                        </m:ctrlPr>
                      </m:sSubPr>
                      <m:e>
                        <m:r>
                          <m:rPr>
                            <m:sty m:val="p"/>
                          </m:rPr>
                          <a:rPr lang="vi-VN" sz="2100" b="0" i="0">
                            <a:solidFill>
                              <a:schemeClr val="tx1"/>
                            </a:solidFill>
                            <a:latin typeface="Cambria Math" panose="02040503050406030204" pitchFamily="18" charset="0"/>
                          </a:rPr>
                          <m:t>argmin</m:t>
                        </m:r>
                      </m:e>
                      <m:sub>
                        <m:r>
                          <a:rPr lang="vi-VN" sz="2100" b="1" i="1">
                            <a:solidFill>
                              <a:schemeClr val="tx1"/>
                            </a:solidFill>
                            <a:latin typeface="Cambria Math" panose="02040503050406030204" pitchFamily="18" charset="0"/>
                          </a:rPr>
                          <m:t>𝜽</m:t>
                        </m:r>
                      </m:sub>
                    </m:sSub>
                    <m:r>
                      <a:rPr lang="vi-VN" sz="2100" b="0" i="1">
                        <a:solidFill>
                          <a:schemeClr val="tx1"/>
                        </a:solidFill>
                        <a:latin typeface="Cambria Math" panose="02040503050406030204" pitchFamily="18" charset="0"/>
                      </a:rPr>
                      <m:t>𝐶</m:t>
                    </m:r>
                    <m:d>
                      <m:dPr>
                        <m:ctrlPr>
                          <a:rPr lang="vi-VN" sz="2100" b="1" i="1">
                            <a:solidFill>
                              <a:schemeClr val="tx1"/>
                            </a:solidFill>
                            <a:latin typeface="Cambria Math" panose="02040503050406030204" pitchFamily="18" charset="0"/>
                          </a:rPr>
                        </m:ctrlPr>
                      </m:dPr>
                      <m:e>
                        <m:r>
                          <a:rPr lang="vi-VN" sz="2100" b="1" i="1">
                            <a:solidFill>
                              <a:schemeClr val="tx1"/>
                            </a:solidFill>
                            <a:latin typeface="Cambria Math" panose="02040503050406030204" pitchFamily="18" charset="0"/>
                          </a:rPr>
                          <m:t>𝜽</m:t>
                        </m:r>
                      </m:e>
                    </m:d>
                  </m:oMath>
                </a14:m>
                <a:r>
                  <a:rPr lang="en-VN" sz="2100" b="1" i="1">
                    <a:solidFill>
                      <a:schemeClr val="tx1"/>
                    </a:solidFill>
                    <a:latin typeface="Calibri" panose="020F0502020204030204" pitchFamily="34" charset="0"/>
                    <a:cs typeface="Calibri" panose="020F0502020204030204" pitchFamily="34" charset="0"/>
                  </a:rPr>
                  <a:t> </a:t>
                </a:r>
              </a:p>
              <a:p>
                <a:r>
                  <a:rPr lang="en-VN" sz="2100" i="1">
                    <a:solidFill>
                      <a:schemeClr val="tx1"/>
                    </a:solidFill>
                    <a:latin typeface="Calibri" panose="020F0502020204030204" pitchFamily="34" charset="0"/>
                    <a:cs typeface="Calibri" panose="020F0502020204030204" pitchFamily="34" charset="0"/>
                  </a:rPr>
                  <a:t> </a:t>
                </a:r>
              </a:p>
            </p:txBody>
          </p:sp>
        </mc:Choice>
        <mc:Fallback xmlns="">
          <p:sp>
            <p:nvSpPr>
              <p:cNvPr id="50" name="Rectangle 49">
                <a:extLst>
                  <a:ext uri="{FF2B5EF4-FFF2-40B4-BE49-F238E27FC236}">
                    <a16:creationId xmlns:a16="http://schemas.microsoft.com/office/drawing/2014/main" id="{5D21E891-5D4C-C534-335C-0F82247E7E6C}"/>
                  </a:ext>
                </a:extLst>
              </p:cNvPr>
              <p:cNvSpPr>
                <a:spLocks noRot="1" noChangeAspect="1" noMove="1" noResize="1" noEditPoints="1" noAdjustHandles="1" noChangeArrowheads="1" noChangeShapeType="1" noTextEdit="1"/>
              </p:cNvSpPr>
              <p:nvPr/>
            </p:nvSpPr>
            <p:spPr>
              <a:xfrm>
                <a:off x="628650" y="1081216"/>
                <a:ext cx="6579458" cy="2455488"/>
              </a:xfrm>
              <a:prstGeom prst="rect">
                <a:avLst/>
              </a:prstGeom>
              <a:blipFill>
                <a:blip r:embed="rId2"/>
                <a:stretch>
                  <a:fillRect l="-1112" t="-1489"/>
                </a:stretch>
              </a:blipFill>
              <a:ln>
                <a:noFill/>
              </a:ln>
            </p:spPr>
            <p:txBody>
              <a:bodyPr/>
              <a:lstStyle/>
              <a:p>
                <a:r>
                  <a:rPr lang="vi-VN">
                    <a:noFill/>
                  </a:rPr>
                  <a:t> </a:t>
                </a:r>
              </a:p>
            </p:txBody>
          </p:sp>
        </mc:Fallback>
      </mc:AlternateContent>
      <p:sp>
        <p:nvSpPr>
          <p:cNvPr id="52" name="Slide Number Placeholder 51">
            <a:extLst>
              <a:ext uri="{FF2B5EF4-FFF2-40B4-BE49-F238E27FC236}">
                <a16:creationId xmlns:a16="http://schemas.microsoft.com/office/drawing/2014/main" id="{C82A7B59-BBF9-E075-9F5C-BC2E6CDB6379}"/>
              </a:ext>
            </a:extLst>
          </p:cNvPr>
          <p:cNvSpPr>
            <a:spLocks noGrp="1"/>
          </p:cNvSpPr>
          <p:nvPr>
            <p:ph type="sldNum" sz="quarter" idx="12"/>
          </p:nvPr>
        </p:nvSpPr>
        <p:spPr/>
        <p:txBody>
          <a:bodyPr/>
          <a:lstStyle/>
          <a:p>
            <a:fld id="{D98A4569-6716-F649-8F1C-6F4A1EFC2E5C}" type="slidenum">
              <a:t>16</a:t>
            </a:fld>
            <a:endParaRPr lang="en-VN"/>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8A39BA6-8714-E404-42DE-F41BAB3062DD}"/>
                  </a:ext>
                </a:extLst>
              </p:cNvPr>
              <p:cNvSpPr/>
              <p:nvPr/>
            </p:nvSpPr>
            <p:spPr>
              <a:xfrm>
                <a:off x="1161537" y="3693287"/>
                <a:ext cx="1268626"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VN" i="1">
                          <a:solidFill>
                            <a:schemeClr val="tx1"/>
                          </a:solidFill>
                          <a:latin typeface="Cambria Math" panose="02040503050406030204" pitchFamily="18" charset="0"/>
                        </a:rPr>
                        <m:t>𝑈</m:t>
                      </m:r>
                      <m:r>
                        <a:rPr lang="en-VN" i="1">
                          <a:solidFill>
                            <a:schemeClr val="tx1"/>
                          </a:solidFill>
                          <a:latin typeface="Cambria Math" panose="02040503050406030204" pitchFamily="18" charset="0"/>
                        </a:rPr>
                        <m:t>(</m:t>
                      </m:r>
                      <m:r>
                        <a:rPr lang="en-VN" b="1" i="1">
                          <a:solidFill>
                            <a:schemeClr val="tx1"/>
                          </a:solidFill>
                          <a:latin typeface="Cambria Math" panose="02040503050406030204" pitchFamily="18" charset="0"/>
                        </a:rPr>
                        <m:t>𝜽</m:t>
                      </m:r>
                      <m:r>
                        <a:rPr lang="en-VN" i="1">
                          <a:solidFill>
                            <a:schemeClr val="tx1"/>
                          </a:solidFill>
                          <a:latin typeface="Cambria Math" panose="02040503050406030204" pitchFamily="18" charset="0"/>
                        </a:rPr>
                        <m:t>)</m:t>
                      </m:r>
                    </m:oMath>
                  </m:oMathPara>
                </a14:m>
                <a:endParaRPr/>
              </a:p>
            </p:txBody>
          </p:sp>
        </mc:Choice>
        <mc:Fallback xmlns="">
          <p:sp>
            <p:nvSpPr>
              <p:cNvPr id="46" name="Rectangle 45">
                <a:extLst>
                  <a:ext uri="{FF2B5EF4-FFF2-40B4-BE49-F238E27FC236}">
                    <a16:creationId xmlns:a16="http://schemas.microsoft.com/office/drawing/2014/main" id="{A8A39BA6-8714-E404-42DE-F41BAB3062DD}"/>
                  </a:ext>
                </a:extLst>
              </p:cNvPr>
              <p:cNvSpPr>
                <a:spLocks noRot="1" noChangeAspect="1" noMove="1" noResize="1" noEditPoints="1" noAdjustHandles="1" noChangeArrowheads="1" noChangeShapeType="1" noTextEdit="1"/>
              </p:cNvSpPr>
              <p:nvPr/>
            </p:nvSpPr>
            <p:spPr>
              <a:xfrm>
                <a:off x="1161537" y="3693287"/>
                <a:ext cx="1268626" cy="650789"/>
              </a:xfrm>
              <a:prstGeom prst="rect">
                <a:avLst/>
              </a:prstGeom>
              <a:blipFill>
                <a:blip r:embed="rId3"/>
                <a:stretch>
                  <a:fillRect/>
                </a:stretch>
              </a:blipFill>
              <a:ln>
                <a:solidFill>
                  <a:schemeClr val="tx1"/>
                </a:solidFill>
              </a:ln>
            </p:spPr>
            <p:txBody>
              <a:bodyPr/>
              <a:lstStyle/>
              <a:p>
                <a:r>
                  <a:rPr lang="en-VN">
                    <a:noFill/>
                  </a:rPr>
                  <a:t> </a:t>
                </a:r>
              </a:p>
            </p:txBody>
          </p:sp>
        </mc:Fallback>
      </mc:AlternateContent>
      <p:sp>
        <p:nvSpPr>
          <p:cNvPr id="57" name="Hình chữ nhật 93">
            <a:extLst>
              <a:ext uri="{FF2B5EF4-FFF2-40B4-BE49-F238E27FC236}">
                <a16:creationId xmlns:a16="http://schemas.microsoft.com/office/drawing/2014/main" id="{2A3779FB-3879-7CD9-2EE1-E1E2E279A9D6}"/>
              </a:ext>
            </a:extLst>
          </p:cNvPr>
          <p:cNvSpPr/>
          <p:nvPr/>
        </p:nvSpPr>
        <p:spPr>
          <a:xfrm>
            <a:off x="2957384" y="3858360"/>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58" name="Arc 57">
            <a:extLst>
              <a:ext uri="{FF2B5EF4-FFF2-40B4-BE49-F238E27FC236}">
                <a16:creationId xmlns:a16="http://schemas.microsoft.com/office/drawing/2014/main" id="{9F9FE0D3-5F91-F63F-2F6D-63D493FB67F6}"/>
              </a:ext>
            </a:extLst>
          </p:cNvPr>
          <p:cNvSpPr/>
          <p:nvPr/>
        </p:nvSpPr>
        <p:spPr>
          <a:xfrm>
            <a:off x="3013081" y="4002960"/>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59" name="Straight Arrow Connector 58">
            <a:extLst>
              <a:ext uri="{FF2B5EF4-FFF2-40B4-BE49-F238E27FC236}">
                <a16:creationId xmlns:a16="http://schemas.microsoft.com/office/drawing/2014/main" id="{39AF0994-ACA4-4DEF-5097-6E879D161E49}"/>
              </a:ext>
            </a:extLst>
          </p:cNvPr>
          <p:cNvCxnSpPr>
            <a:cxnSpLocks/>
          </p:cNvCxnSpPr>
          <p:nvPr/>
        </p:nvCxnSpPr>
        <p:spPr>
          <a:xfrm flipV="1">
            <a:off x="3067297" y="3925331"/>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D35146D7-1EB0-06B3-27DE-48561DB42421}"/>
              </a:ext>
            </a:extLst>
          </p:cNvPr>
          <p:cNvCxnSpPr>
            <a:cxnSpLocks/>
          </p:cNvCxnSpPr>
          <p:nvPr/>
        </p:nvCxnSpPr>
        <p:spPr>
          <a:xfrm flipV="1">
            <a:off x="910280" y="3917093"/>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986C42-0EFF-70AA-817C-3CBF7B091F7F}"/>
              </a:ext>
            </a:extLst>
          </p:cNvPr>
          <p:cNvCxnSpPr>
            <a:cxnSpLocks/>
          </p:cNvCxnSpPr>
          <p:nvPr/>
        </p:nvCxnSpPr>
        <p:spPr>
          <a:xfrm flipV="1">
            <a:off x="2649540" y="3913087"/>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08B677-147A-6A63-0034-BADA4C3CE1A8}"/>
                  </a:ext>
                </a:extLst>
              </p:cNvPr>
              <p:cNvSpPr txBox="1"/>
              <p:nvPr/>
            </p:nvSpPr>
            <p:spPr>
              <a:xfrm>
                <a:off x="3665835" y="3834015"/>
                <a:ext cx="6837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1800" i="1">
                          <a:solidFill>
                            <a:schemeClr val="tx1"/>
                          </a:solidFill>
                          <a:latin typeface="Cambria Math" panose="02040503050406030204" pitchFamily="18" charset="0"/>
                          <a:ea typeface="Cambria Math" panose="02040503050406030204" pitchFamily="18" charset="0"/>
                        </a:rPr>
                        <m:t>𝐶</m:t>
                      </m:r>
                      <m:d>
                        <m:dPr>
                          <m:ctrlPr>
                            <a:rPr lang="vi-VN" sz="1800" i="1">
                              <a:solidFill>
                                <a:schemeClr val="tx1"/>
                              </a:solidFill>
                              <a:latin typeface="Cambria Math" panose="02040503050406030204" pitchFamily="18" charset="0"/>
                              <a:ea typeface="Cambria Math" panose="02040503050406030204" pitchFamily="18" charset="0"/>
                            </a:rPr>
                          </m:ctrlPr>
                        </m:dPr>
                        <m:e>
                          <m:r>
                            <a:rPr lang="vi-VN" sz="1800" b="1" i="1">
                              <a:solidFill>
                                <a:schemeClr val="tx1"/>
                              </a:solidFill>
                              <a:latin typeface="Cambria Math" panose="02040503050406030204" pitchFamily="18" charset="0"/>
                              <a:ea typeface="Cambria Math" panose="02040503050406030204" pitchFamily="18" charset="0"/>
                            </a:rPr>
                            <m:t>𝜽</m:t>
                          </m:r>
                        </m:e>
                      </m:d>
                    </m:oMath>
                  </m:oMathPara>
                </a14:m>
                <a:endParaRPr lang="en-VN"/>
              </a:p>
            </p:txBody>
          </p:sp>
        </mc:Choice>
        <mc:Fallback xmlns="">
          <p:sp>
            <p:nvSpPr>
              <p:cNvPr id="64" name="TextBox 63">
                <a:extLst>
                  <a:ext uri="{FF2B5EF4-FFF2-40B4-BE49-F238E27FC236}">
                    <a16:creationId xmlns:a16="http://schemas.microsoft.com/office/drawing/2014/main" id="{7708B677-147A-6A63-0034-BADA4C3CE1A8}"/>
                  </a:ext>
                </a:extLst>
              </p:cNvPr>
              <p:cNvSpPr txBox="1">
                <a:spLocks noRot="1" noChangeAspect="1" noMove="1" noResize="1" noEditPoints="1" noAdjustHandles="1" noChangeArrowheads="1" noChangeShapeType="1" noTextEdit="1"/>
              </p:cNvSpPr>
              <p:nvPr/>
            </p:nvSpPr>
            <p:spPr>
              <a:xfrm>
                <a:off x="3665835" y="3834015"/>
                <a:ext cx="683742" cy="369332"/>
              </a:xfrm>
              <a:prstGeom prst="rect">
                <a:avLst/>
              </a:prstGeom>
              <a:blipFill>
                <a:blip r:embed="rId4"/>
                <a:stretch>
                  <a:fillRect/>
                </a:stretch>
              </a:blipFill>
            </p:spPr>
            <p:txBody>
              <a:bodyPr/>
              <a:lstStyle/>
              <a:p>
                <a:r>
                  <a:rPr lang="en-VN">
                    <a:noFill/>
                  </a:rPr>
                  <a:t> </a:t>
                </a:r>
              </a:p>
            </p:txBody>
          </p:sp>
        </mc:Fallback>
      </mc:AlternateContent>
      <p:cxnSp>
        <p:nvCxnSpPr>
          <p:cNvPr id="66" name="Straight Arrow Connector 65">
            <a:extLst>
              <a:ext uri="{FF2B5EF4-FFF2-40B4-BE49-F238E27FC236}">
                <a16:creationId xmlns:a16="http://schemas.microsoft.com/office/drawing/2014/main" id="{595471C7-86EB-7471-4A9D-B32FE7AE12EF}"/>
              </a:ext>
            </a:extLst>
          </p:cNvPr>
          <p:cNvCxnSpPr>
            <a:stCxn id="57" idx="3"/>
            <a:endCxn id="64" idx="1"/>
          </p:cNvCxnSpPr>
          <p:nvPr/>
        </p:nvCxnSpPr>
        <p:spPr>
          <a:xfrm>
            <a:off x="3263703" y="4011827"/>
            <a:ext cx="402132" cy="685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780FC65-407E-2595-D7CC-35B757880195}"/>
                  </a:ext>
                </a:extLst>
              </p:cNvPr>
              <p:cNvSpPr txBox="1"/>
              <p:nvPr/>
            </p:nvSpPr>
            <p:spPr>
              <a:xfrm>
                <a:off x="4774453" y="3834128"/>
                <a:ext cx="7908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800" b="0" i="0">
                          <a:solidFill>
                            <a:srgbClr val="FF0000"/>
                          </a:solidFill>
                          <a:latin typeface="Cambria Math" panose="02040503050406030204" pitchFamily="18" charset="0"/>
                          <a:ea typeface="Cambria Math" panose="02040503050406030204" pitchFamily="18" charset="0"/>
                        </a:rPr>
                        <m:t>∇</m:t>
                      </m:r>
                      <m:r>
                        <a:rPr lang="vi-VN" sz="1800" i="1">
                          <a:solidFill>
                            <a:srgbClr val="FF0000"/>
                          </a:solidFill>
                          <a:latin typeface="Cambria Math" panose="02040503050406030204" pitchFamily="18" charset="0"/>
                          <a:ea typeface="Cambria Math" panose="02040503050406030204" pitchFamily="18" charset="0"/>
                        </a:rPr>
                        <m:t>𝐶</m:t>
                      </m:r>
                    </m:oMath>
                  </m:oMathPara>
                </a14:m>
                <a:endParaRPr lang="en-VN">
                  <a:solidFill>
                    <a:srgbClr val="FF0000"/>
                  </a:solidFill>
                </a:endParaRPr>
              </a:p>
            </p:txBody>
          </p:sp>
        </mc:Choice>
        <mc:Fallback xmlns="">
          <p:sp>
            <p:nvSpPr>
              <p:cNvPr id="67" name="TextBox 66">
                <a:extLst>
                  <a:ext uri="{FF2B5EF4-FFF2-40B4-BE49-F238E27FC236}">
                    <a16:creationId xmlns:a16="http://schemas.microsoft.com/office/drawing/2014/main" id="{B780FC65-407E-2595-D7CC-35B757880195}"/>
                  </a:ext>
                </a:extLst>
              </p:cNvPr>
              <p:cNvSpPr txBox="1">
                <a:spLocks noRot="1" noChangeAspect="1" noMove="1" noResize="1" noEditPoints="1" noAdjustHandles="1" noChangeArrowheads="1" noChangeShapeType="1" noTextEdit="1"/>
              </p:cNvSpPr>
              <p:nvPr/>
            </p:nvSpPr>
            <p:spPr>
              <a:xfrm>
                <a:off x="4774453" y="3834128"/>
                <a:ext cx="790835" cy="369332"/>
              </a:xfrm>
              <a:prstGeom prst="rect">
                <a:avLst/>
              </a:prstGeom>
              <a:blipFill>
                <a:blip r:embed="rId5"/>
                <a:stretch>
                  <a:fillRect/>
                </a:stretch>
              </a:blipFill>
            </p:spPr>
            <p:txBody>
              <a:bodyPr/>
              <a:lstStyle/>
              <a:p>
                <a:r>
                  <a:rPr lang="vi-VN">
                    <a:noFill/>
                  </a:rPr>
                  <a:t> </a:t>
                </a:r>
              </a:p>
            </p:txBody>
          </p:sp>
        </mc:Fallback>
      </mc:AlternateContent>
      <p:cxnSp>
        <p:nvCxnSpPr>
          <p:cNvPr id="68" name="Straight Arrow Connector 67">
            <a:extLst>
              <a:ext uri="{FF2B5EF4-FFF2-40B4-BE49-F238E27FC236}">
                <a16:creationId xmlns:a16="http://schemas.microsoft.com/office/drawing/2014/main" id="{AD23F435-A588-E5AA-F720-DAADCAEE6234}"/>
              </a:ext>
            </a:extLst>
          </p:cNvPr>
          <p:cNvCxnSpPr>
            <a:cxnSpLocks/>
            <a:stCxn id="64" idx="3"/>
            <a:endCxn id="67" idx="1"/>
          </p:cNvCxnSpPr>
          <p:nvPr/>
        </p:nvCxnSpPr>
        <p:spPr>
          <a:xfrm>
            <a:off x="4349577" y="4018681"/>
            <a:ext cx="424876" cy="11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1143910-BC54-FA73-56ED-84D98CB4DBBD}"/>
                  </a:ext>
                </a:extLst>
              </p:cNvPr>
              <p:cNvSpPr txBox="1"/>
              <p:nvPr/>
            </p:nvSpPr>
            <p:spPr>
              <a:xfrm>
                <a:off x="5964194" y="3839631"/>
                <a:ext cx="2628080" cy="369332"/>
              </a:xfrm>
              <a:prstGeom prst="rect">
                <a:avLst/>
              </a:prstGeom>
              <a:noFill/>
              <a:ln>
                <a:solidFill>
                  <a:schemeClr val="tx1"/>
                </a:solidFill>
                <a:prstDash val="dash"/>
              </a:ln>
            </p:spPr>
            <p:txBody>
              <a:bodyPr wrap="square">
                <a:spAutoFit/>
              </a:bodyPr>
              <a:lstStyle/>
              <a:p>
                <a14:m>
                  <m:oMath xmlns:m="http://schemas.openxmlformats.org/officeDocument/2006/math">
                    <m:sSup>
                      <m:sSupPr>
                        <m:ctrlPr>
                          <a:rPr lang="vi-VN" b="0" i="1">
                            <a:latin typeface="Cambria Math" panose="02040503050406030204" pitchFamily="18" charset="0"/>
                          </a:rPr>
                        </m:ctrlPr>
                      </m:sSupPr>
                      <m:e>
                        <m:r>
                          <a:rPr lang="vi-VN" b="1" i="1">
                            <a:latin typeface="Cambria Math" panose="02040503050406030204" pitchFamily="18" charset="0"/>
                          </a:rPr>
                          <m:t>𝜽</m:t>
                        </m:r>
                      </m:e>
                      <m:sup>
                        <m:r>
                          <m:rPr>
                            <m:sty m:val="p"/>
                          </m:rPr>
                          <a:rPr lang="vi-VN" i="1">
                            <a:latin typeface="Cambria Math" panose="02040503050406030204" pitchFamily="18" charset="0"/>
                          </a:rPr>
                          <m:t>t</m:t>
                        </m:r>
                        <m:r>
                          <a:rPr lang="vi-VN" b="0" i="1">
                            <a:latin typeface="Cambria Math" panose="02040503050406030204" pitchFamily="18" charset="0"/>
                          </a:rPr>
                          <m:t>+1</m:t>
                        </m:r>
                      </m:sup>
                    </m:sSup>
                    <m:r>
                      <a:rPr lang="vi-VN" b="0" i="1">
                        <a:latin typeface="Cambria Math" panose="02040503050406030204" pitchFamily="18" charset="0"/>
                      </a:rPr>
                      <m:t>←</m:t>
                    </m:r>
                  </m:oMath>
                </a14:m>
                <a:r>
                  <a:rPr lang="en-VN"/>
                  <a:t> Optimizer</a:t>
                </a:r>
                <a14:m>
                  <m:oMath xmlns:m="http://schemas.openxmlformats.org/officeDocument/2006/math">
                    <m:r>
                      <a:rPr lang="en-VN" i="1">
                        <a:latin typeface="Cambria Math" panose="02040503050406030204" pitchFamily="18" charset="0"/>
                      </a:rPr>
                      <m:t>(</m:t>
                    </m:r>
                    <m:r>
                      <a:rPr lang="vi-VN" b="1" i="1">
                        <a:latin typeface="Cambria Math" panose="02040503050406030204" pitchFamily="18" charset="0"/>
                      </a:rPr>
                      <m:t>𝜽</m:t>
                    </m:r>
                    <m:r>
                      <a:rPr lang="vi-VN" b="0" i="1">
                        <a:latin typeface="Cambria Math" panose="02040503050406030204" pitchFamily="18" charset="0"/>
                      </a:rPr>
                      <m:t>,</m:t>
                    </m:r>
                    <m:r>
                      <m:rPr>
                        <m:sty m:val="p"/>
                      </m:rPr>
                      <a:rPr lang="vi-VN" b="0" i="0">
                        <a:latin typeface="Cambria Math" panose="02040503050406030204" pitchFamily="18" charset="0"/>
                      </a:rPr>
                      <m:t>∇</m:t>
                    </m:r>
                    <m:r>
                      <a:rPr lang="vi-VN" i="1">
                        <a:latin typeface="Cambria Math" panose="02040503050406030204" pitchFamily="18" charset="0"/>
                      </a:rPr>
                      <m:t>𝐶</m:t>
                    </m:r>
                    <m:r>
                      <a:rPr lang="en-VN" i="1">
                        <a:latin typeface="Cambria Math" panose="02040503050406030204" pitchFamily="18" charset="0"/>
                      </a:rPr>
                      <m:t>)</m:t>
                    </m:r>
                  </m:oMath>
                </a14:m>
                <a:endParaRPr lang="en-VN"/>
              </a:p>
            </p:txBody>
          </p:sp>
        </mc:Choice>
        <mc:Fallback xmlns="">
          <p:sp>
            <p:nvSpPr>
              <p:cNvPr id="72" name="TextBox 71">
                <a:extLst>
                  <a:ext uri="{FF2B5EF4-FFF2-40B4-BE49-F238E27FC236}">
                    <a16:creationId xmlns:a16="http://schemas.microsoft.com/office/drawing/2014/main" id="{01143910-BC54-FA73-56ED-84D98CB4DBBD}"/>
                  </a:ext>
                </a:extLst>
              </p:cNvPr>
              <p:cNvSpPr txBox="1">
                <a:spLocks noRot="1" noChangeAspect="1" noMove="1" noResize="1" noEditPoints="1" noAdjustHandles="1" noChangeArrowheads="1" noChangeShapeType="1" noTextEdit="1"/>
              </p:cNvSpPr>
              <p:nvPr/>
            </p:nvSpPr>
            <p:spPr>
              <a:xfrm>
                <a:off x="5964194" y="3839631"/>
                <a:ext cx="2628080" cy="369332"/>
              </a:xfrm>
              <a:prstGeom prst="rect">
                <a:avLst/>
              </a:prstGeom>
              <a:blipFill>
                <a:blip r:embed="rId6"/>
                <a:stretch>
                  <a:fillRect t="-8065" b="-24194"/>
                </a:stretch>
              </a:blipFill>
              <a:ln>
                <a:solidFill>
                  <a:schemeClr val="tx1"/>
                </a:solidFill>
                <a:prstDash val="dash"/>
              </a:ln>
            </p:spPr>
            <p:txBody>
              <a:bodyPr/>
              <a:lstStyle/>
              <a:p>
                <a:r>
                  <a:rPr lang="vi-VN">
                    <a:noFill/>
                  </a:rPr>
                  <a:t> </a:t>
                </a:r>
              </a:p>
            </p:txBody>
          </p:sp>
        </mc:Fallback>
      </mc:AlternateContent>
      <p:cxnSp>
        <p:nvCxnSpPr>
          <p:cNvPr id="73" name="Straight Arrow Connector 72">
            <a:extLst>
              <a:ext uri="{FF2B5EF4-FFF2-40B4-BE49-F238E27FC236}">
                <a16:creationId xmlns:a16="http://schemas.microsoft.com/office/drawing/2014/main" id="{50E22070-189C-4084-0DA3-9D4910284806}"/>
              </a:ext>
            </a:extLst>
          </p:cNvPr>
          <p:cNvCxnSpPr>
            <a:cxnSpLocks/>
            <a:stCxn id="67" idx="3"/>
            <a:endCxn id="72" idx="1"/>
          </p:cNvCxnSpPr>
          <p:nvPr/>
        </p:nvCxnSpPr>
        <p:spPr>
          <a:xfrm>
            <a:off x="5565288" y="4018794"/>
            <a:ext cx="398906" cy="55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DB988B16-DAAE-E8B2-143C-A8F15EC09A5C}"/>
              </a:ext>
            </a:extLst>
          </p:cNvPr>
          <p:cNvCxnSpPr>
            <a:cxnSpLocks/>
            <a:stCxn id="72" idx="2"/>
            <a:endCxn id="46" idx="2"/>
          </p:cNvCxnSpPr>
          <p:nvPr/>
        </p:nvCxnSpPr>
        <p:spPr>
          <a:xfrm rot="5400000">
            <a:off x="4469486" y="1535327"/>
            <a:ext cx="135113" cy="5482384"/>
          </a:xfrm>
          <a:prstGeom prst="bentConnector3">
            <a:avLst>
              <a:gd name="adj1" fmla="val 26919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0D1D80-D9B7-5ED7-3B35-6399690675AF}"/>
                  </a:ext>
                </a:extLst>
              </p:cNvPr>
              <p:cNvSpPr txBox="1"/>
              <p:nvPr/>
            </p:nvSpPr>
            <p:spPr>
              <a:xfrm>
                <a:off x="3369277" y="4230274"/>
                <a:ext cx="3459892" cy="369332"/>
              </a:xfrm>
              <a:prstGeom prst="rect">
                <a:avLst/>
              </a:prstGeom>
              <a:noFill/>
            </p:spPr>
            <p:txBody>
              <a:bodyPr wrap="square" rtlCol="0">
                <a:spAutoFit/>
              </a:bodyPr>
              <a:lstStyle/>
              <a:p>
                <a:r>
                  <a:rPr lang="en-VN"/>
                  <a:t>Update </a:t>
                </a:r>
                <a14:m>
                  <m:oMath xmlns:m="http://schemas.openxmlformats.org/officeDocument/2006/math">
                    <m:r>
                      <a:rPr lang="en-VN" b="1" i="1">
                        <a:latin typeface="Cambria Math" panose="02040503050406030204" pitchFamily="18" charset="0"/>
                      </a:rPr>
                      <m:t>𝜽</m:t>
                    </m:r>
                  </m:oMath>
                </a14:m>
                <a:r>
                  <a:rPr lang="en-VN" b="1"/>
                  <a:t> </a:t>
                </a:r>
                <a:r>
                  <a:rPr lang="en-VN"/>
                  <a:t>until </a:t>
                </a:r>
                <a14:m>
                  <m:oMath xmlns:m="http://schemas.openxmlformats.org/officeDocument/2006/math">
                    <m:r>
                      <a:rPr lang="vi-VN" i="1">
                        <a:latin typeface="Cambria Math" panose="02040503050406030204" pitchFamily="18" charset="0"/>
                        <a:ea typeface="Cambria Math" panose="02040503050406030204" pitchFamily="18" charset="0"/>
                      </a:rPr>
                      <m:t>𝐶</m:t>
                    </m:r>
                    <m:d>
                      <m:dPr>
                        <m:ctrlPr>
                          <a:rPr lang="vi-VN" i="1">
                            <a:latin typeface="Cambria Math" panose="02040503050406030204" pitchFamily="18" charset="0"/>
                            <a:ea typeface="Cambria Math" panose="02040503050406030204" pitchFamily="18" charset="0"/>
                          </a:rPr>
                        </m:ctrlPr>
                      </m:dPr>
                      <m:e>
                        <m:r>
                          <a:rPr lang="vi-VN" b="1" i="1">
                            <a:latin typeface="Cambria Math" panose="02040503050406030204" pitchFamily="18" charset="0"/>
                            <a:ea typeface="Cambria Math" panose="02040503050406030204" pitchFamily="18" charset="0"/>
                          </a:rPr>
                          <m:t>𝜽</m:t>
                        </m:r>
                      </m:e>
                    </m:d>
                    <m:r>
                      <a:rPr lang="vi-VN" b="1" i="1">
                        <a:latin typeface="Cambria Math" panose="02040503050406030204" pitchFamily="18" charset="0"/>
                        <a:ea typeface="Cambria Math" panose="02040503050406030204" pitchFamily="18" charset="0"/>
                      </a:rPr>
                      <m:t>&lt;</m:t>
                    </m:r>
                    <m:r>
                      <a:rPr lang="vi-VN" b="0" i="1">
                        <a:latin typeface="Cambria Math" panose="02040503050406030204" pitchFamily="18" charset="0"/>
                        <a:ea typeface="Cambria Math" panose="02040503050406030204" pitchFamily="18" charset="0"/>
                      </a:rPr>
                      <m:t>𝜏</m:t>
                    </m:r>
                  </m:oMath>
                </a14:m>
                <a:endParaRPr lang="en-VN"/>
              </a:p>
            </p:txBody>
          </p:sp>
        </mc:Choice>
        <mc:Fallback xmlns="">
          <p:sp>
            <p:nvSpPr>
              <p:cNvPr id="79" name="TextBox 78">
                <a:extLst>
                  <a:ext uri="{FF2B5EF4-FFF2-40B4-BE49-F238E27FC236}">
                    <a16:creationId xmlns:a16="http://schemas.microsoft.com/office/drawing/2014/main" id="{A50D1D80-D9B7-5ED7-3B35-6399690675AF}"/>
                  </a:ext>
                </a:extLst>
              </p:cNvPr>
              <p:cNvSpPr txBox="1">
                <a:spLocks noRot="1" noChangeAspect="1" noMove="1" noResize="1" noEditPoints="1" noAdjustHandles="1" noChangeArrowheads="1" noChangeShapeType="1" noTextEdit="1"/>
              </p:cNvSpPr>
              <p:nvPr/>
            </p:nvSpPr>
            <p:spPr>
              <a:xfrm>
                <a:off x="3369277" y="4230274"/>
                <a:ext cx="3459892" cy="369332"/>
              </a:xfrm>
              <a:prstGeom prst="rect">
                <a:avLst/>
              </a:prstGeom>
              <a:blipFill>
                <a:blip r:embed="rId7"/>
                <a:stretch>
                  <a:fillRect l="-1465" t="-10000" b="-26667"/>
                </a:stretch>
              </a:blipFill>
            </p:spPr>
            <p:txBody>
              <a:bodyPr/>
              <a:lstStyle/>
              <a:p>
                <a:r>
                  <a:rPr lang="en-VN">
                    <a:noFill/>
                  </a:rPr>
                  <a:t> </a:t>
                </a:r>
              </a:p>
            </p:txBody>
          </p:sp>
        </mc:Fallback>
      </mc:AlternateContent>
      <p:sp>
        <p:nvSpPr>
          <p:cNvPr id="80" name="TextBox 79">
            <a:extLst>
              <a:ext uri="{FF2B5EF4-FFF2-40B4-BE49-F238E27FC236}">
                <a16:creationId xmlns:a16="http://schemas.microsoft.com/office/drawing/2014/main" id="{7C84B3EA-56D1-AEB4-2040-3AB4D9C32451}"/>
              </a:ext>
            </a:extLst>
          </p:cNvPr>
          <p:cNvSpPr txBox="1"/>
          <p:nvPr/>
        </p:nvSpPr>
        <p:spPr>
          <a:xfrm>
            <a:off x="4635844" y="3181563"/>
            <a:ext cx="1048264" cy="369332"/>
          </a:xfrm>
          <a:prstGeom prst="rect">
            <a:avLst/>
          </a:prstGeom>
          <a:noFill/>
        </p:spPr>
        <p:txBody>
          <a:bodyPr wrap="square" rtlCol="0">
            <a:spAutoFit/>
          </a:bodyPr>
          <a:lstStyle/>
          <a:p>
            <a:r>
              <a:rPr lang="en-VN">
                <a:solidFill>
                  <a:srgbClr val="FF0000"/>
                </a:solidFill>
              </a:rPr>
              <a:t>Gradient</a:t>
            </a:r>
          </a:p>
        </p:txBody>
      </p:sp>
      <p:cxnSp>
        <p:nvCxnSpPr>
          <p:cNvPr id="81" name="Straight Arrow Connector 80">
            <a:extLst>
              <a:ext uri="{FF2B5EF4-FFF2-40B4-BE49-F238E27FC236}">
                <a16:creationId xmlns:a16="http://schemas.microsoft.com/office/drawing/2014/main" id="{91851B99-096F-9AE9-3916-FC38B8A1A642}"/>
              </a:ext>
            </a:extLst>
          </p:cNvPr>
          <p:cNvCxnSpPr>
            <a:cxnSpLocks/>
            <a:stCxn id="80" idx="2"/>
            <a:endCxn id="67" idx="0"/>
          </p:cNvCxnSpPr>
          <p:nvPr/>
        </p:nvCxnSpPr>
        <p:spPr>
          <a:xfrm>
            <a:off x="5159976" y="3550895"/>
            <a:ext cx="9895" cy="283233"/>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90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921D-108F-FF86-3522-399BA6BB5155}"/>
              </a:ext>
            </a:extLst>
          </p:cNvPr>
          <p:cNvSpPr>
            <a:spLocks noGrp="1"/>
          </p:cNvSpPr>
          <p:nvPr>
            <p:ph type="title"/>
          </p:nvPr>
        </p:nvSpPr>
        <p:spPr/>
        <p:txBody>
          <a:bodyPr/>
          <a:lstStyle/>
          <a:p>
            <a:r>
              <a:rPr lang="en-US"/>
              <a:t>1.4. </a:t>
            </a:r>
            <a:r>
              <a:rPr lang="en-VN"/>
              <a:t>Gradient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156DC11-7823-551F-9FDB-8AB8DA234703}"/>
                  </a:ext>
                </a:extLst>
              </p:cNvPr>
              <p:cNvSpPr>
                <a:spLocks noGrp="1"/>
              </p:cNvSpPr>
              <p:nvPr>
                <p:ph idx="1"/>
              </p:nvPr>
            </p:nvSpPr>
            <p:spPr>
              <a:xfrm>
                <a:off x="1236518" y="1683513"/>
                <a:ext cx="4768866" cy="7155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indent="0">
                  <a:buNone/>
                </a:pPr>
                <a14:m>
                  <m:oMath xmlns:m="http://schemas.openxmlformats.org/officeDocument/2006/math">
                    <m:r>
                      <m:rPr>
                        <m:sty m:val="p"/>
                      </m:rPr>
                      <a:rPr lang="vi-VN" b="0" i="0">
                        <a:solidFill>
                          <a:schemeClr val="tx1"/>
                        </a:solidFill>
                        <a:latin typeface="Cambria Math" panose="02040503050406030204" pitchFamily="18" charset="0"/>
                        <a:ea typeface="Cambria Math" panose="02040503050406030204" pitchFamily="18" charset="0"/>
                      </a:rPr>
                      <m:t>∇</m:t>
                    </m:r>
                    <m:r>
                      <a:rPr lang="vi-VN" i="1">
                        <a:solidFill>
                          <a:schemeClr val="tx1"/>
                        </a:solidFill>
                        <a:latin typeface="Cambria Math" panose="02040503050406030204" pitchFamily="18" charset="0"/>
                        <a:ea typeface="Cambria Math" panose="02040503050406030204" pitchFamily="18" charset="0"/>
                      </a:rPr>
                      <m:t>𝐶</m:t>
                    </m:r>
                    <m:r>
                      <a:rPr lang="vi-VN" b="0" i="1">
                        <a:solidFill>
                          <a:schemeClr val="tx1"/>
                        </a:solidFill>
                        <a:latin typeface="Cambria Math" panose="02040503050406030204" pitchFamily="18" charset="0"/>
                        <a:ea typeface="Cambria Math" panose="02040503050406030204" pitchFamily="18" charset="0"/>
                      </a:rPr>
                      <m:t>=</m:t>
                    </m:r>
                    <m:sSup>
                      <m:sSupPr>
                        <m:ctrlPr>
                          <a:rPr lang="vi-VN" b="0" i="1">
                            <a:solidFill>
                              <a:schemeClr val="tx1"/>
                            </a:solidFill>
                            <a:latin typeface="Cambria Math" panose="02040503050406030204" pitchFamily="18" charset="0"/>
                            <a:ea typeface="Cambria Math" panose="02040503050406030204" pitchFamily="18" charset="0"/>
                          </a:rPr>
                        </m:ctrlPr>
                      </m:sSupPr>
                      <m:e>
                        <m:d>
                          <m:dPr>
                            <m:begChr m:val="["/>
                            <m:endChr m:val="]"/>
                            <m:ctrlPr>
                              <a:rPr lang="vi-VN" b="0" i="1">
                                <a:solidFill>
                                  <a:schemeClr val="tx1"/>
                                </a:solidFill>
                                <a:latin typeface="Cambria Math" panose="02040503050406030204" pitchFamily="18" charset="0"/>
                                <a:ea typeface="Cambria Math" panose="02040503050406030204" pitchFamily="18" charset="0"/>
                              </a:rPr>
                            </m:ctrlPr>
                          </m:dPr>
                          <m:e>
                            <m:m>
                              <m:mPr>
                                <m:mcs>
                                  <m:mc>
                                    <m:mcPr>
                                      <m:count m:val="3"/>
                                      <m:mcJc m:val="center"/>
                                    </m:mcPr>
                                  </m:mc>
                                </m:mcs>
                                <m:ctrlPr>
                                  <a:rPr lang="vi-VN" b="0" i="1">
                                    <a:solidFill>
                                      <a:schemeClr val="tx1"/>
                                    </a:solidFill>
                                    <a:latin typeface="Cambria Math" panose="02040503050406030204" pitchFamily="18" charset="0"/>
                                    <a:ea typeface="Cambria Math" panose="02040503050406030204" pitchFamily="18" charset="0"/>
                                  </a:rPr>
                                </m:ctrlPr>
                              </m:mPr>
                              <m:mr>
                                <m:e>
                                  <m:sSub>
                                    <m:sSubPr>
                                      <m:ctrlPr>
                                        <a:rPr lang="vi-VN" i="1">
                                          <a:solidFill>
                                            <a:schemeClr val="tx1"/>
                                          </a:solidFill>
                                          <a:latin typeface="Cambria Math" panose="02040503050406030204" pitchFamily="18" charset="0"/>
                                          <a:ea typeface="Cambria Math" panose="02040503050406030204" pitchFamily="18" charset="0"/>
                                        </a:rPr>
                                      </m:ctrlPr>
                                    </m:sSubPr>
                                    <m:e>
                                      <m:r>
                                        <a:rPr lang="vi-VN" i="1">
                                          <a:solidFill>
                                            <a:schemeClr val="tx1"/>
                                          </a:solidFill>
                                          <a:latin typeface="Cambria Math" panose="02040503050406030204" pitchFamily="18" charset="0"/>
                                          <a:ea typeface="Cambria Math" panose="02040503050406030204" pitchFamily="18" charset="0"/>
                                        </a:rPr>
                                        <m:t>𝜕</m:t>
                                      </m:r>
                                    </m:e>
                                    <m:sub>
                                      <m:sSub>
                                        <m:sSubPr>
                                          <m:ctrlPr>
                                            <a:rPr lang="vi-VN" i="1">
                                              <a:solidFill>
                                                <a:schemeClr val="tx1"/>
                                              </a:solidFill>
                                              <a:latin typeface="Cambria Math" panose="02040503050406030204" pitchFamily="18" charset="0"/>
                                              <a:ea typeface="Cambria Math" panose="02040503050406030204" pitchFamily="18" charset="0"/>
                                            </a:rPr>
                                          </m:ctrlPr>
                                        </m:sSubPr>
                                        <m:e>
                                          <m:r>
                                            <a:rPr lang="vi-VN" i="1">
                                              <a:solidFill>
                                                <a:schemeClr val="tx1"/>
                                              </a:solidFill>
                                              <a:latin typeface="Cambria Math" panose="02040503050406030204" pitchFamily="18" charset="0"/>
                                              <a:ea typeface="Cambria Math" panose="02040503050406030204" pitchFamily="18" charset="0"/>
                                            </a:rPr>
                                            <m:t>𝜃</m:t>
                                          </m:r>
                                        </m:e>
                                        <m:sub>
                                          <m:r>
                                            <a:rPr lang="vi-VN" i="1">
                                              <a:solidFill>
                                                <a:schemeClr val="tx1"/>
                                              </a:solidFill>
                                              <a:latin typeface="Cambria Math" panose="02040503050406030204" pitchFamily="18" charset="0"/>
                                              <a:ea typeface="Cambria Math" panose="02040503050406030204" pitchFamily="18" charset="0"/>
                                            </a:rPr>
                                            <m:t>0</m:t>
                                          </m:r>
                                        </m:sub>
                                      </m:sSub>
                                    </m:sub>
                                  </m:sSub>
                                  <m:r>
                                    <a:rPr lang="vi-VN" i="1">
                                      <a:solidFill>
                                        <a:schemeClr val="tx1"/>
                                      </a:solidFill>
                                      <a:latin typeface="Cambria Math" panose="02040503050406030204" pitchFamily="18" charset="0"/>
                                      <a:ea typeface="Cambria Math" panose="02040503050406030204" pitchFamily="18" charset="0"/>
                                    </a:rPr>
                                    <m:t>𝐶</m:t>
                                  </m:r>
                                </m:e>
                                <m:e>
                                  <m:r>
                                    <a:rPr lang="vi-VN" b="0" i="1">
                                      <a:solidFill>
                                        <a:schemeClr val="tx1"/>
                                      </a:solidFill>
                                      <a:latin typeface="Cambria Math" panose="02040503050406030204" pitchFamily="18" charset="0"/>
                                      <a:ea typeface="Cambria Math" panose="02040503050406030204" pitchFamily="18" charset="0"/>
                                    </a:rPr>
                                    <m:t>…</m:t>
                                  </m:r>
                                </m:e>
                                <m:e>
                                  <m:sSub>
                                    <m:sSubPr>
                                      <m:ctrlPr>
                                        <a:rPr lang="vi-VN" i="1">
                                          <a:solidFill>
                                            <a:schemeClr val="tx1"/>
                                          </a:solidFill>
                                          <a:latin typeface="Cambria Math" panose="02040503050406030204" pitchFamily="18" charset="0"/>
                                          <a:ea typeface="Cambria Math" panose="02040503050406030204" pitchFamily="18" charset="0"/>
                                        </a:rPr>
                                      </m:ctrlPr>
                                    </m:sSubPr>
                                    <m:e>
                                      <m:r>
                                        <a:rPr lang="vi-VN" i="1">
                                          <a:solidFill>
                                            <a:schemeClr val="tx1"/>
                                          </a:solidFill>
                                          <a:latin typeface="Cambria Math" panose="02040503050406030204" pitchFamily="18" charset="0"/>
                                          <a:ea typeface="Cambria Math" panose="02040503050406030204" pitchFamily="18" charset="0"/>
                                        </a:rPr>
                                        <m:t>𝜕</m:t>
                                      </m:r>
                                    </m:e>
                                    <m:sub>
                                      <m:sSub>
                                        <m:sSubPr>
                                          <m:ctrlPr>
                                            <a:rPr lang="vi-VN" i="1">
                                              <a:solidFill>
                                                <a:schemeClr val="tx1"/>
                                              </a:solidFill>
                                              <a:latin typeface="Cambria Math" panose="02040503050406030204" pitchFamily="18" charset="0"/>
                                              <a:ea typeface="Cambria Math" panose="02040503050406030204" pitchFamily="18" charset="0"/>
                                            </a:rPr>
                                          </m:ctrlPr>
                                        </m:sSubPr>
                                        <m:e>
                                          <m:r>
                                            <a:rPr lang="vi-VN" i="1">
                                              <a:solidFill>
                                                <a:schemeClr val="tx1"/>
                                              </a:solidFill>
                                              <a:latin typeface="Cambria Math" panose="02040503050406030204" pitchFamily="18" charset="0"/>
                                              <a:ea typeface="Cambria Math" panose="02040503050406030204" pitchFamily="18" charset="0"/>
                                            </a:rPr>
                                            <m:t>𝜃</m:t>
                                          </m:r>
                                        </m:e>
                                        <m:sub>
                                          <m:r>
                                            <a:rPr lang="vi-VN" i="1">
                                              <a:solidFill>
                                                <a:schemeClr val="tx1"/>
                                              </a:solidFill>
                                              <a:latin typeface="Cambria Math" panose="02040503050406030204" pitchFamily="18" charset="0"/>
                                              <a:ea typeface="Cambria Math" panose="02040503050406030204" pitchFamily="18" charset="0"/>
                                            </a:rPr>
                                            <m:t>𝑚</m:t>
                                          </m:r>
                                          <m:r>
                                            <a:rPr lang="vi-VN" b="0" i="1">
                                              <a:solidFill>
                                                <a:schemeClr val="tx1"/>
                                              </a:solidFill>
                                              <a:latin typeface="Cambria Math" panose="02040503050406030204" pitchFamily="18" charset="0"/>
                                              <a:ea typeface="Cambria Math" panose="02040503050406030204" pitchFamily="18" charset="0"/>
                                            </a:rPr>
                                            <m:t>−1</m:t>
                                          </m:r>
                                        </m:sub>
                                      </m:sSub>
                                    </m:sub>
                                  </m:sSub>
                                  <m:r>
                                    <a:rPr lang="vi-VN" i="1">
                                      <a:solidFill>
                                        <a:schemeClr val="tx1"/>
                                      </a:solidFill>
                                      <a:latin typeface="Cambria Math" panose="02040503050406030204" pitchFamily="18" charset="0"/>
                                      <a:ea typeface="Cambria Math" panose="02040503050406030204" pitchFamily="18" charset="0"/>
                                    </a:rPr>
                                    <m:t>𝐶</m:t>
                                  </m:r>
                                </m:e>
                              </m:mr>
                            </m:m>
                          </m:e>
                        </m:d>
                      </m:e>
                      <m:sup>
                        <m:r>
                          <a:rPr lang="vi-VN" b="0" i="1">
                            <a:solidFill>
                              <a:schemeClr val="tx1"/>
                            </a:solidFill>
                            <a:latin typeface="Cambria Math" panose="02040503050406030204" pitchFamily="18" charset="0"/>
                            <a:ea typeface="Cambria Math" panose="02040503050406030204" pitchFamily="18" charset="0"/>
                          </a:rPr>
                          <m:t>⊺</m:t>
                        </m:r>
                      </m:sup>
                    </m:sSup>
                  </m:oMath>
                </a14:m>
                <a:r>
                  <a:rPr lang="en-VN" b="1" i="1">
                    <a:solidFill>
                      <a:schemeClr val="tx1"/>
                    </a:solidFill>
                  </a:rPr>
                  <a:t> </a:t>
                </a:r>
              </a:p>
            </p:txBody>
          </p:sp>
        </mc:Choice>
        <mc:Fallback xmlns="">
          <p:sp>
            <p:nvSpPr>
              <p:cNvPr id="4" name="Content Placeholder 3">
                <a:extLst>
                  <a:ext uri="{FF2B5EF4-FFF2-40B4-BE49-F238E27FC236}">
                    <a16:creationId xmlns:a16="http://schemas.microsoft.com/office/drawing/2014/main" id="{F156DC11-7823-551F-9FDB-8AB8DA234703}"/>
                  </a:ext>
                </a:extLst>
              </p:cNvPr>
              <p:cNvSpPr>
                <a:spLocks noGrp="1" noRot="1" noChangeAspect="1" noMove="1" noResize="1" noEditPoints="1" noAdjustHandles="1" noChangeArrowheads="1" noChangeShapeType="1" noTextEdit="1"/>
              </p:cNvSpPr>
              <p:nvPr>
                <p:ph idx="1"/>
              </p:nvPr>
            </p:nvSpPr>
            <p:spPr>
              <a:xfrm>
                <a:off x="1236518" y="1683513"/>
                <a:ext cx="4768866" cy="715580"/>
              </a:xfrm>
              <a:prstGeom prst="rect">
                <a:avLst/>
              </a:prstGeom>
              <a:blipFill>
                <a:blip r:embed="rId2"/>
                <a:stretch>
                  <a:fillRect l="-128"/>
                </a:stretch>
              </a:blipFill>
              <a:ln>
                <a:noFill/>
              </a:ln>
            </p:spPr>
            <p:txBody>
              <a:bodyPr/>
              <a:lstStyle/>
              <a:p>
                <a:r>
                  <a:rPr lang="vi-VN">
                    <a:noFill/>
                  </a:rPr>
                  <a:t> </a:t>
                </a:r>
              </a:p>
            </p:txBody>
          </p:sp>
        </mc:Fallback>
      </mc:AlternateContent>
      <p:sp>
        <p:nvSpPr>
          <p:cNvPr id="5" name="TextBox 4">
            <a:extLst>
              <a:ext uri="{FF2B5EF4-FFF2-40B4-BE49-F238E27FC236}">
                <a16:creationId xmlns:a16="http://schemas.microsoft.com/office/drawing/2014/main" id="{8A37164C-7F40-2C49-B88B-7F4A329943D4}"/>
              </a:ext>
            </a:extLst>
          </p:cNvPr>
          <p:cNvSpPr txBox="1"/>
          <p:nvPr/>
        </p:nvSpPr>
        <p:spPr>
          <a:xfrm>
            <a:off x="628650" y="1268015"/>
            <a:ext cx="7675091" cy="415498"/>
          </a:xfrm>
          <a:prstGeom prst="rect">
            <a:avLst/>
          </a:prstGeom>
          <a:noFill/>
        </p:spPr>
        <p:txBody>
          <a:bodyPr wrap="square" rtlCol="0">
            <a:spAutoFit/>
          </a:bodyPr>
          <a:lstStyle/>
          <a:p>
            <a:r>
              <a:rPr lang="en-VN" sz="2100"/>
              <a:t>Computing </a:t>
            </a:r>
            <a:r>
              <a:rPr lang="en-US" sz="2100"/>
              <a:t>PQC’s</a:t>
            </a:r>
            <a:r>
              <a:rPr lang="en-VN" sz="2100"/>
              <a:t> gradient is the key in </a:t>
            </a:r>
            <a:r>
              <a:rPr lang="en-US" sz="2100"/>
              <a:t>quantum </a:t>
            </a:r>
            <a:r>
              <a:rPr lang="en-VN" sz="2100"/>
              <a:t>optimization</a:t>
            </a:r>
            <a:r>
              <a:rPr lang="en-US" sz="2100"/>
              <a:t>:</a:t>
            </a:r>
            <a:endParaRPr lang="en-VN" sz="2100"/>
          </a:p>
        </p:txBody>
      </p:sp>
      <p:sp>
        <p:nvSpPr>
          <p:cNvPr id="6" name="TextBox 5">
            <a:extLst>
              <a:ext uri="{FF2B5EF4-FFF2-40B4-BE49-F238E27FC236}">
                <a16:creationId xmlns:a16="http://schemas.microsoft.com/office/drawing/2014/main" id="{5EB8BDE1-E923-084F-F9AD-EB9E3BABDDB0}"/>
              </a:ext>
            </a:extLst>
          </p:cNvPr>
          <p:cNvSpPr txBox="1"/>
          <p:nvPr/>
        </p:nvSpPr>
        <p:spPr>
          <a:xfrm>
            <a:off x="628650" y="2241152"/>
            <a:ext cx="8460317" cy="738664"/>
          </a:xfrm>
          <a:prstGeom prst="rect">
            <a:avLst/>
          </a:prstGeom>
          <a:noFill/>
        </p:spPr>
        <p:txBody>
          <a:bodyPr wrap="square" rtlCol="0">
            <a:spAutoFit/>
          </a:bodyPr>
          <a:lstStyle/>
          <a:p>
            <a:r>
              <a:rPr lang="en-US" sz="2100"/>
              <a:t>The partial derivative can be computed through </a:t>
            </a:r>
            <a:r>
              <a:rPr lang="en-VN" sz="2100"/>
              <a:t>parameter-shift rule </a:t>
            </a:r>
            <a:r>
              <a:rPr lang="en-VN" sz="2100" b="1"/>
              <a:t>[</a:t>
            </a:r>
            <a:r>
              <a:rPr lang="en-US" sz="2100" b="1"/>
              <a:t>1.17</a:t>
            </a:r>
            <a:r>
              <a:rPr lang="en-VN" sz="2100" b="1"/>
              <a:t>]</a:t>
            </a:r>
            <a:r>
              <a:rPr lang="en-VN" sz="2100"/>
              <a:t>:</a:t>
            </a:r>
          </a:p>
          <a:p>
            <a:endParaRPr lang="en-VN" sz="2100" i="1"/>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119155-0CC6-FF6C-3B08-CF75C9C1790D}"/>
                  </a:ext>
                </a:extLst>
              </p:cNvPr>
              <p:cNvSpPr txBox="1"/>
              <p:nvPr/>
            </p:nvSpPr>
            <p:spPr>
              <a:xfrm>
                <a:off x="575732" y="3668168"/>
                <a:ext cx="8798927" cy="575992"/>
              </a:xfrm>
              <a:prstGeom prst="rect">
                <a:avLst/>
              </a:prstGeom>
              <a:noFill/>
            </p:spPr>
            <p:txBody>
              <a:bodyPr wrap="square" rtlCol="0">
                <a:spAutoFit/>
              </a:bodyPr>
              <a:lstStyle/>
              <a:p>
                <a:r>
                  <a:rPr lang="vi-VN" sz="2100">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vi-VN" sz="2100" i="1">
                        <a:latin typeface="Cambria Math" panose="02040503050406030204" pitchFamily="18" charset="0"/>
                        <a:ea typeface="Cambria Math" panose="02040503050406030204" pitchFamily="18" charset="0"/>
                      </a:rPr>
                      <m:t>𝐶</m:t>
                    </m:r>
                    <m:d>
                      <m:dPr>
                        <m:ctrlPr>
                          <a:rPr lang="vi-VN" sz="2100" i="1">
                            <a:latin typeface="Cambria Math" panose="02040503050406030204" pitchFamily="18" charset="0"/>
                            <a:ea typeface="Cambria Math" panose="02040503050406030204" pitchFamily="18" charset="0"/>
                          </a:rPr>
                        </m:ctrlPr>
                      </m:dPr>
                      <m:e>
                        <m:sSubSup>
                          <m:sSubSupPr>
                            <m:ctrlPr>
                              <a:rPr lang="vi-VN" sz="2100" i="1">
                                <a:latin typeface="Cambria Math" panose="02040503050406030204" pitchFamily="18" charset="0"/>
                                <a:ea typeface="Cambria Math" panose="02040503050406030204" pitchFamily="18" charset="0"/>
                              </a:rPr>
                            </m:ctrlPr>
                          </m:sSubSupPr>
                          <m:e>
                            <m:r>
                              <a:rPr lang="vi-VN" sz="2100" i="1">
                                <a:latin typeface="Cambria Math" panose="02040503050406030204" pitchFamily="18" charset="0"/>
                                <a:ea typeface="Cambria Math" panose="02040503050406030204" pitchFamily="18" charset="0"/>
                              </a:rPr>
                              <m:t>𝜃</m:t>
                            </m:r>
                          </m:e>
                          <m:sub>
                            <m:r>
                              <a:rPr lang="vi-VN" sz="2100" i="1">
                                <a:latin typeface="Cambria Math" panose="02040503050406030204" pitchFamily="18" charset="0"/>
                                <a:ea typeface="Cambria Math" panose="02040503050406030204" pitchFamily="18" charset="0"/>
                              </a:rPr>
                              <m:t>𝑗</m:t>
                            </m:r>
                          </m:sub>
                          <m:sup>
                            <m:r>
                              <a:rPr lang="vi-VN" sz="2100" i="1">
                                <a:latin typeface="Cambria Math" panose="02040503050406030204" pitchFamily="18" charset="0"/>
                                <a:ea typeface="Cambria Math" panose="02040503050406030204" pitchFamily="18" charset="0"/>
                              </a:rPr>
                              <m:t>+</m:t>
                            </m:r>
                            <m:sSub>
                              <m:sSubPr>
                                <m:ctrlPr>
                                  <a:rPr lang="vi-VN" sz="2100" i="1">
                                    <a:latin typeface="Cambria Math" panose="02040503050406030204" pitchFamily="18" charset="0"/>
                                    <a:ea typeface="Cambria Math" panose="02040503050406030204" pitchFamily="18" charset="0"/>
                                  </a:rPr>
                                </m:ctrlPr>
                              </m:sSubPr>
                              <m:e>
                                <m:r>
                                  <a:rPr lang="vi-VN" sz="2100" i="1">
                                    <a:latin typeface="Cambria Math" panose="02040503050406030204" pitchFamily="18" charset="0"/>
                                    <a:ea typeface="Cambria Math" panose="02040503050406030204" pitchFamily="18" charset="0"/>
                                  </a:rPr>
                                  <m:t>𝜖</m:t>
                                </m:r>
                              </m:e>
                              <m:sub>
                                <m:r>
                                  <a:rPr lang="vi-VN" sz="2100" i="1">
                                    <a:latin typeface="Cambria Math" panose="02040503050406030204" pitchFamily="18" charset="0"/>
                                    <a:ea typeface="Cambria Math" panose="02040503050406030204" pitchFamily="18" charset="0"/>
                                  </a:rPr>
                                  <m:t>𝑘</m:t>
                                </m:r>
                              </m:sub>
                            </m:sSub>
                          </m:sup>
                        </m:sSubSup>
                      </m:e>
                    </m:d>
                    <m:r>
                      <a:rPr lang="vi-VN" sz="2100" b="0" i="1">
                        <a:latin typeface="Cambria Math" panose="02040503050406030204" pitchFamily="18" charset="0"/>
                        <a:ea typeface="Cambria Math" panose="02040503050406030204" pitchFamily="18" charset="0"/>
                      </a:rPr>
                      <m:t>≡</m:t>
                    </m:r>
                    <m:r>
                      <a:rPr lang="vi-VN" sz="2100" i="1">
                        <a:latin typeface="Cambria Math" panose="02040503050406030204" pitchFamily="18" charset="0"/>
                        <a:ea typeface="Cambria Math" panose="02040503050406030204" pitchFamily="18" charset="0"/>
                      </a:rPr>
                      <m:t>𝐶</m:t>
                    </m:r>
                    <m:d>
                      <m:dPr>
                        <m:ctrlPr>
                          <a:rPr lang="vi-VN" sz="2100" i="1">
                            <a:latin typeface="Cambria Math" panose="02040503050406030204" pitchFamily="18" charset="0"/>
                            <a:ea typeface="Cambria Math" panose="02040503050406030204" pitchFamily="18" charset="0"/>
                          </a:rPr>
                        </m:ctrlPr>
                      </m:dPr>
                      <m:e>
                        <m:r>
                          <a:rPr lang="vi-VN" sz="2100" b="1" i="1">
                            <a:latin typeface="Cambria Math" panose="02040503050406030204" pitchFamily="18" charset="0"/>
                            <a:ea typeface="Cambria Math" panose="02040503050406030204" pitchFamily="18" charset="0"/>
                          </a:rPr>
                          <m:t>𝜽</m:t>
                        </m:r>
                        <m:r>
                          <a:rPr lang="vi-VN" sz="2100" b="1" i="1">
                            <a:latin typeface="Cambria Math" panose="02040503050406030204" pitchFamily="18" charset="0"/>
                            <a:ea typeface="Cambria Math" panose="02040503050406030204" pitchFamily="18" charset="0"/>
                          </a:rPr>
                          <m:t>+</m:t>
                        </m:r>
                        <m:sSub>
                          <m:sSubPr>
                            <m:ctrlPr>
                              <a:rPr lang="vi-VN" sz="2100" b="1" i="1">
                                <a:latin typeface="Cambria Math" panose="02040503050406030204" pitchFamily="18" charset="0"/>
                                <a:ea typeface="Cambria Math" panose="02040503050406030204" pitchFamily="18" charset="0"/>
                              </a:rPr>
                            </m:ctrlPr>
                          </m:sSubPr>
                          <m:e>
                            <m:r>
                              <a:rPr lang="vi-VN" sz="2100" b="1" i="0">
                                <a:latin typeface="Cambria Math" panose="02040503050406030204" pitchFamily="18" charset="0"/>
                                <a:ea typeface="Cambria Math" panose="02040503050406030204" pitchFamily="18" charset="0"/>
                              </a:rPr>
                              <m:t>𝐞</m:t>
                            </m:r>
                          </m:e>
                          <m:sub>
                            <m:r>
                              <a:rPr lang="vi-VN" sz="2100" b="1" i="0">
                                <a:latin typeface="Cambria Math" panose="02040503050406030204" pitchFamily="18" charset="0"/>
                                <a:ea typeface="Cambria Math" panose="02040503050406030204" pitchFamily="18" charset="0"/>
                              </a:rPr>
                              <m:t>𝐣</m:t>
                            </m:r>
                          </m:sub>
                        </m:sSub>
                        <m:sSub>
                          <m:sSubPr>
                            <m:ctrlPr>
                              <a:rPr lang="vi-VN" sz="2100" i="1">
                                <a:latin typeface="Cambria Math" panose="02040503050406030204" pitchFamily="18" charset="0"/>
                                <a:ea typeface="Cambria Math" panose="02040503050406030204" pitchFamily="18" charset="0"/>
                              </a:rPr>
                            </m:ctrlPr>
                          </m:sSubPr>
                          <m:e>
                            <m:r>
                              <a:rPr lang="vi-VN" sz="2100" b="0" i="1">
                                <a:latin typeface="Cambria Math" panose="02040503050406030204" pitchFamily="18" charset="0"/>
                                <a:ea typeface="Cambria Math" panose="02040503050406030204" pitchFamily="18" charset="0"/>
                              </a:rPr>
                              <m:t>𝜖</m:t>
                            </m:r>
                          </m:e>
                          <m:sub>
                            <m:r>
                              <a:rPr lang="vi-VN" sz="2100" b="0" i="1">
                                <a:latin typeface="Cambria Math" panose="02040503050406030204" pitchFamily="18" charset="0"/>
                                <a:ea typeface="Cambria Math" panose="02040503050406030204" pitchFamily="18" charset="0"/>
                              </a:rPr>
                              <m:t>𝑘</m:t>
                            </m:r>
                          </m:sub>
                        </m:sSub>
                      </m:e>
                    </m:d>
                  </m:oMath>
                </a14:m>
                <a:r>
                  <a:rPr lang="en-VN" sz="210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vi-VN" sz="2100" b="1" i="1">
                            <a:latin typeface="Cambria Math" panose="02040503050406030204" pitchFamily="18" charset="0"/>
                            <a:ea typeface="Cambria Math" panose="02040503050406030204" pitchFamily="18" charset="0"/>
                          </a:rPr>
                        </m:ctrlPr>
                      </m:sSubPr>
                      <m:e>
                        <m:r>
                          <a:rPr lang="vi-VN" sz="2100" b="1">
                            <a:latin typeface="Cambria Math" panose="02040503050406030204" pitchFamily="18" charset="0"/>
                            <a:ea typeface="Cambria Math" panose="02040503050406030204" pitchFamily="18" charset="0"/>
                          </a:rPr>
                          <m:t>𝐞</m:t>
                        </m:r>
                      </m:e>
                      <m:sub>
                        <m:r>
                          <a:rPr lang="vi-VN" sz="2100" b="1">
                            <a:latin typeface="Cambria Math" panose="02040503050406030204" pitchFamily="18" charset="0"/>
                            <a:ea typeface="Cambria Math" panose="02040503050406030204" pitchFamily="18" charset="0"/>
                          </a:rPr>
                          <m:t>𝐣</m:t>
                        </m:r>
                      </m:sub>
                    </m:sSub>
                  </m:oMath>
                </a14:m>
                <a:r>
                  <a:rPr lang="en-VN" sz="2100">
                    <a:latin typeface="Calibri" panose="020F0502020204030204" pitchFamily="34" charset="0"/>
                    <a:ea typeface="Calibri" panose="020F0502020204030204" pitchFamily="34" charset="0"/>
                    <a:cs typeface="Calibri" panose="020F0502020204030204" pitchFamily="34" charset="0"/>
                  </a:rPr>
                  <a:t> is the </a:t>
                </a:r>
                <a14:m>
                  <m:oMath xmlns:m="http://schemas.openxmlformats.org/officeDocument/2006/math">
                    <m:sSup>
                      <m:sSupPr>
                        <m:ctrlPr>
                          <a:rPr lang="vi-VN" sz="2100" b="0" i="1">
                            <a:latin typeface="Cambria Math" panose="02040503050406030204" pitchFamily="18" charset="0"/>
                          </a:rPr>
                        </m:ctrlPr>
                      </m:sSupPr>
                      <m:e>
                        <m:r>
                          <a:rPr lang="en-VN" sz="2100" i="1">
                            <a:latin typeface="Cambria Math" panose="02040503050406030204" pitchFamily="18" charset="0"/>
                          </a:rPr>
                          <m:t>𝑗</m:t>
                        </m:r>
                      </m:e>
                      <m:sup>
                        <m:r>
                          <a:rPr lang="en-VN" sz="2100" i="1">
                            <a:latin typeface="Cambria Math" panose="02040503050406030204" pitchFamily="18" charset="0"/>
                          </a:rPr>
                          <m:t>𝑡h</m:t>
                        </m:r>
                      </m:sup>
                    </m:sSup>
                  </m:oMath>
                </a14:m>
                <a:r>
                  <a:rPr lang="en-VN" sz="2100">
                    <a:latin typeface="Calibri" panose="020F0502020204030204" pitchFamily="34" charset="0"/>
                    <a:ea typeface="Calibri" panose="020F0502020204030204" pitchFamily="34" charset="0"/>
                    <a:cs typeface="Calibri" panose="020F0502020204030204" pitchFamily="34" charset="0"/>
                  </a:rPr>
                  <a:t> unit vector, </a:t>
                </a:r>
                <a14:m>
                  <m:oMath xmlns:m="http://schemas.openxmlformats.org/officeDocument/2006/math">
                    <m:sSub>
                      <m:sSubPr>
                        <m:ctrlPr>
                          <a:rPr lang="vi-VN" sz="2100" i="1">
                            <a:latin typeface="Cambria Math" panose="02040503050406030204" pitchFamily="18" charset="0"/>
                            <a:ea typeface="Cambria Math" panose="02040503050406030204" pitchFamily="18" charset="0"/>
                          </a:rPr>
                        </m:ctrlPr>
                      </m:sSubPr>
                      <m:e>
                        <m:r>
                          <a:rPr lang="vi-VN" sz="2100" i="1">
                            <a:latin typeface="Cambria Math" panose="02040503050406030204" pitchFamily="18" charset="0"/>
                            <a:ea typeface="Cambria Math" panose="02040503050406030204" pitchFamily="18" charset="0"/>
                          </a:rPr>
                          <m:t>𝜖</m:t>
                        </m:r>
                      </m:e>
                      <m:sub>
                        <m:r>
                          <a:rPr lang="vi-VN" sz="2100" i="1">
                            <a:latin typeface="Cambria Math" panose="02040503050406030204" pitchFamily="18" charset="0"/>
                            <a:ea typeface="Cambria Math" panose="02040503050406030204" pitchFamily="18" charset="0"/>
                          </a:rPr>
                          <m:t>𝑘</m:t>
                        </m:r>
                      </m:sub>
                    </m:sSub>
                  </m:oMath>
                </a14:m>
                <a:r>
                  <a:rPr lang="en-VN" sz="2100">
                    <a:latin typeface="Calibri" panose="020F0502020204030204" pitchFamily="34" charset="0"/>
                    <a:ea typeface="Calibri" panose="020F0502020204030204" pitchFamily="34" charset="0"/>
                    <a:cs typeface="Calibri" panose="020F0502020204030204" pitchFamily="34" charset="0"/>
                  </a:rPr>
                  <a:t> is the shift-value </a:t>
                </a:r>
              </a:p>
            </p:txBody>
          </p:sp>
        </mc:Choice>
        <mc:Fallback xmlns="">
          <p:sp>
            <p:nvSpPr>
              <p:cNvPr id="7" name="TextBox 6">
                <a:extLst>
                  <a:ext uri="{FF2B5EF4-FFF2-40B4-BE49-F238E27FC236}">
                    <a16:creationId xmlns:a16="http://schemas.microsoft.com/office/drawing/2014/main" id="{F9119155-0CC6-FF6C-3B08-CF75C9C1790D}"/>
                  </a:ext>
                </a:extLst>
              </p:cNvPr>
              <p:cNvSpPr txBox="1">
                <a:spLocks noRot="1" noChangeAspect="1" noMove="1" noResize="1" noEditPoints="1" noAdjustHandles="1" noChangeArrowheads="1" noChangeShapeType="1" noTextEdit="1"/>
              </p:cNvSpPr>
              <p:nvPr/>
            </p:nvSpPr>
            <p:spPr>
              <a:xfrm>
                <a:off x="575732" y="3668168"/>
                <a:ext cx="8798927" cy="575992"/>
              </a:xfrm>
              <a:prstGeom prst="rect">
                <a:avLst/>
              </a:prstGeom>
              <a:blipFill>
                <a:blip r:embed="rId3"/>
                <a:stretch>
                  <a:fillRect l="-831" b="-7447"/>
                </a:stretch>
              </a:blipFill>
            </p:spPr>
            <p:txBody>
              <a:bodyPr/>
              <a:lstStyle/>
              <a:p>
                <a:r>
                  <a:rPr lang="vi-VN">
                    <a:noFill/>
                  </a:rPr>
                  <a:t> </a:t>
                </a:r>
              </a:p>
            </p:txBody>
          </p:sp>
        </mc:Fallback>
      </mc:AlternateContent>
      <p:sp>
        <p:nvSpPr>
          <p:cNvPr id="9" name="TextBox 8">
            <a:extLst>
              <a:ext uri="{FF2B5EF4-FFF2-40B4-BE49-F238E27FC236}">
                <a16:creationId xmlns:a16="http://schemas.microsoft.com/office/drawing/2014/main" id="{F2A3DF7A-C538-B93A-A7C9-06D99D69B1A3}"/>
              </a:ext>
            </a:extLst>
          </p:cNvPr>
          <p:cNvSpPr txBox="1"/>
          <p:nvPr/>
        </p:nvSpPr>
        <p:spPr>
          <a:xfrm>
            <a:off x="628650" y="4747484"/>
            <a:ext cx="6466417" cy="400110"/>
          </a:xfrm>
          <a:prstGeom prst="rect">
            <a:avLst/>
          </a:prstGeom>
          <a:noFill/>
        </p:spPr>
        <p:txBody>
          <a:bodyPr wrap="square">
            <a:spAutoFit/>
          </a:bodyPr>
          <a:lstStyle/>
          <a:p>
            <a:r>
              <a:rPr lang="en-US" sz="1000" b="1">
                <a:highlight>
                  <a:srgbClr val="FFFFFF"/>
                </a:highlight>
                <a:latin typeface="Arial" panose="020B0604020202020204" pitchFamily="34" charset="0"/>
              </a:rPr>
              <a:t>[1.17] </a:t>
            </a:r>
            <a:r>
              <a:rPr lang="en-US" sz="1000">
                <a:highlight>
                  <a:srgbClr val="FFFFFF"/>
                </a:highlight>
                <a:latin typeface="Arial" panose="020B0604020202020204" pitchFamily="34" charset="0"/>
              </a:rPr>
              <a:t>D. Wierichs, J. Izaac, C. Wang, and C. Y.-Y. Lin, “General parameter-shift rules for quantum gradients,” Quantum, vol. 6, p. 677, Mar. 2022</a:t>
            </a:r>
            <a:endParaRPr lang="en-VN" sz="1000"/>
          </a:p>
        </p:txBody>
      </p:sp>
      <p:sp>
        <p:nvSpPr>
          <p:cNvPr id="12" name="Slide Number Placeholder 11">
            <a:extLst>
              <a:ext uri="{FF2B5EF4-FFF2-40B4-BE49-F238E27FC236}">
                <a16:creationId xmlns:a16="http://schemas.microsoft.com/office/drawing/2014/main" id="{A0A80CC2-EDAD-A8C6-55F4-AA54EF5772ED}"/>
              </a:ext>
            </a:extLst>
          </p:cNvPr>
          <p:cNvSpPr>
            <a:spLocks noGrp="1"/>
          </p:cNvSpPr>
          <p:nvPr>
            <p:ph type="sldNum" sz="quarter" idx="12"/>
          </p:nvPr>
        </p:nvSpPr>
        <p:spPr/>
        <p:txBody>
          <a:bodyPr/>
          <a:lstStyle/>
          <a:p>
            <a:fld id="{D98A4569-6716-F649-8F1C-6F4A1EFC2E5C}" type="slidenum">
              <a:t>17</a:t>
            </a:fld>
            <a:endParaRPr lang="en-V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31D01C-CD6D-79DE-1500-45400CA64561}"/>
                  </a:ext>
                </a:extLst>
              </p:cNvPr>
              <p:cNvSpPr txBox="1"/>
              <p:nvPr/>
            </p:nvSpPr>
            <p:spPr>
              <a:xfrm>
                <a:off x="892261" y="2635497"/>
                <a:ext cx="4687328"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2000" i="1">
                              <a:latin typeface="Cambria Math" panose="02040503050406030204" pitchFamily="18" charset="0"/>
                              <a:ea typeface="Cambria Math" panose="02040503050406030204" pitchFamily="18" charset="0"/>
                            </a:rPr>
                          </m:ctrlPr>
                        </m:fPr>
                        <m:num>
                          <m:r>
                            <a:rPr lang="vi-VN"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ea typeface="Cambria Math" panose="02040503050406030204" pitchFamily="18" charset="0"/>
                            </a:rPr>
                            <m:t>𝐶</m:t>
                          </m:r>
                        </m:num>
                        <m:den>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a:rPr lang="vi-VN" sz="2000" i="1">
                                  <a:latin typeface="Cambria Math" panose="02040503050406030204" pitchFamily="18" charset="0"/>
                                  <a:ea typeface="Cambria Math" panose="02040503050406030204" pitchFamily="18" charset="0"/>
                                </a:rPr>
                                <m:t>𝜃</m:t>
                              </m:r>
                            </m:e>
                            <m:sub>
                              <m:r>
                                <a:rPr lang="vi-VN" sz="2000" i="1">
                                  <a:latin typeface="Cambria Math" panose="02040503050406030204" pitchFamily="18" charset="0"/>
                                  <a:ea typeface="Cambria Math" panose="02040503050406030204" pitchFamily="18" charset="0"/>
                                </a:rPr>
                                <m:t>𝑗</m:t>
                              </m:r>
                            </m:sub>
                          </m:sSub>
                        </m:den>
                      </m:f>
                      <m:r>
                        <a:rPr lang="vi-VN" sz="2000" i="1">
                          <a:latin typeface="Cambria Math" panose="02040503050406030204" pitchFamily="18" charset="0"/>
                          <a:ea typeface="Cambria Math" panose="02040503050406030204" pitchFamily="18" charset="0"/>
                        </a:rPr>
                        <m:t>=</m:t>
                      </m:r>
                      <m:nary>
                        <m:naryPr>
                          <m:chr m:val="∑"/>
                          <m:ctrlPr>
                            <a:rPr lang="vi-VN" sz="2000" i="1">
                              <a:latin typeface="Cambria Math" panose="02040503050406030204" pitchFamily="18" charset="0"/>
                              <a:ea typeface="Cambria Math" panose="02040503050406030204" pitchFamily="18" charset="0"/>
                            </a:rPr>
                          </m:ctrlPr>
                        </m:naryPr>
                        <m:sub>
                          <m:r>
                            <m:rPr>
                              <m:brk m:alnAt="23"/>
                            </m:rPr>
                            <a:rPr lang="vi-VN" sz="2000" i="1">
                              <a:latin typeface="Cambria Math" panose="02040503050406030204" pitchFamily="18" charset="0"/>
                              <a:ea typeface="Cambria Math" panose="02040503050406030204" pitchFamily="18" charset="0"/>
                            </a:rPr>
                            <m:t>𝑘</m:t>
                          </m:r>
                          <m:r>
                            <a:rPr lang="vi-VN" sz="2000" i="1">
                              <a:latin typeface="Cambria Math" panose="02040503050406030204" pitchFamily="18" charset="0"/>
                              <a:ea typeface="Cambria Math" panose="02040503050406030204" pitchFamily="18" charset="0"/>
                            </a:rPr>
                            <m:t>=1</m:t>
                          </m:r>
                        </m:sub>
                        <m:sup>
                          <m:r>
                            <a:rPr lang="vi-VN" sz="2000" i="1">
                              <a:latin typeface="Cambria Math" panose="02040503050406030204" pitchFamily="18" charset="0"/>
                              <a:ea typeface="Cambria Math" panose="02040503050406030204" pitchFamily="18" charset="0"/>
                            </a:rPr>
                            <m:t>𝑅</m:t>
                          </m:r>
                        </m:sup>
                        <m:e>
                          <m:sSub>
                            <m:sSubPr>
                              <m:ctrlPr>
                                <a:rPr lang="vi-VN" sz="2000" i="1">
                                  <a:latin typeface="Cambria Math" panose="02040503050406030204" pitchFamily="18" charset="0"/>
                                  <a:ea typeface="Cambria Math" panose="02040503050406030204" pitchFamily="18" charset="0"/>
                                </a:rPr>
                              </m:ctrlPr>
                            </m:sSubPr>
                            <m:e>
                              <m:r>
                                <a:rPr lang="vi-VN" sz="2000" i="1">
                                  <a:latin typeface="Cambria Math" panose="02040503050406030204" pitchFamily="18" charset="0"/>
                                  <a:ea typeface="Cambria Math" panose="02040503050406030204" pitchFamily="18" charset="0"/>
                                </a:rPr>
                                <m:t>𝑑</m:t>
                              </m:r>
                            </m:e>
                            <m:sub>
                              <m:r>
                                <a:rPr lang="vi-VN" sz="2000" i="1">
                                  <a:latin typeface="Cambria Math" panose="02040503050406030204" pitchFamily="18" charset="0"/>
                                  <a:ea typeface="Cambria Math" panose="02040503050406030204" pitchFamily="18" charset="0"/>
                                </a:rPr>
                                <m:t>𝑘</m:t>
                              </m:r>
                            </m:sub>
                          </m:sSub>
                          <m:d>
                            <m:dPr>
                              <m:ctrlPr>
                                <a:rPr lang="vi-VN" sz="2000" i="1">
                                  <a:latin typeface="Cambria Math" panose="02040503050406030204" pitchFamily="18" charset="0"/>
                                  <a:ea typeface="Cambria Math" panose="02040503050406030204" pitchFamily="18" charset="0"/>
                                </a:rPr>
                              </m:ctrlPr>
                            </m:dPr>
                            <m:e>
                              <m:r>
                                <a:rPr lang="vi-VN" sz="2000" i="1">
                                  <a:latin typeface="Cambria Math" panose="02040503050406030204" pitchFamily="18" charset="0"/>
                                  <a:ea typeface="Cambria Math" panose="02040503050406030204" pitchFamily="18" charset="0"/>
                                </a:rPr>
                                <m:t>𝐶</m:t>
                              </m:r>
                              <m:d>
                                <m:dPr>
                                  <m:ctrlPr>
                                    <a:rPr lang="vi-VN" sz="2000" i="1">
                                      <a:latin typeface="Cambria Math" panose="02040503050406030204" pitchFamily="18" charset="0"/>
                                      <a:ea typeface="Cambria Math" panose="02040503050406030204" pitchFamily="18" charset="0"/>
                                    </a:rPr>
                                  </m:ctrlPr>
                                </m:dPr>
                                <m:e>
                                  <m:sSubSup>
                                    <m:sSubSupPr>
                                      <m:ctrlPr>
                                        <a:rPr lang="vi-VN" sz="2000" i="1">
                                          <a:latin typeface="Cambria Math" panose="02040503050406030204" pitchFamily="18" charset="0"/>
                                          <a:ea typeface="Cambria Math" panose="02040503050406030204" pitchFamily="18" charset="0"/>
                                        </a:rPr>
                                      </m:ctrlPr>
                                    </m:sSubSupPr>
                                    <m:e>
                                      <m:r>
                                        <a:rPr lang="vi-VN" sz="2000" i="1">
                                          <a:latin typeface="Cambria Math" panose="02040503050406030204" pitchFamily="18" charset="0"/>
                                          <a:ea typeface="Cambria Math" panose="02040503050406030204" pitchFamily="18" charset="0"/>
                                        </a:rPr>
                                        <m:t>𝜃</m:t>
                                      </m:r>
                                    </m:e>
                                    <m:sub>
                                      <m:r>
                                        <a:rPr lang="vi-VN" sz="2000" i="1">
                                          <a:latin typeface="Cambria Math" panose="02040503050406030204" pitchFamily="18" charset="0"/>
                                          <a:ea typeface="Cambria Math" panose="02040503050406030204" pitchFamily="18" charset="0"/>
                                        </a:rPr>
                                        <m:t>𝑗</m:t>
                                      </m:r>
                                    </m:sub>
                                    <m:sup>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a:rPr lang="vi-VN" sz="2000" i="1">
                                              <a:latin typeface="Cambria Math" panose="02040503050406030204" pitchFamily="18" charset="0"/>
                                              <a:ea typeface="Cambria Math" panose="02040503050406030204" pitchFamily="18" charset="0"/>
                                            </a:rPr>
                                            <m:t>𝜖</m:t>
                                          </m:r>
                                        </m:e>
                                        <m:sub>
                                          <m:r>
                                            <a:rPr lang="vi-VN" sz="2000" i="1">
                                              <a:latin typeface="Cambria Math" panose="02040503050406030204" pitchFamily="18" charset="0"/>
                                              <a:ea typeface="Cambria Math" panose="02040503050406030204" pitchFamily="18" charset="0"/>
                                            </a:rPr>
                                            <m:t>𝑘</m:t>
                                          </m:r>
                                        </m:sub>
                                      </m:sSub>
                                    </m:sup>
                                  </m:sSubSup>
                                </m:e>
                              </m:d>
                              <m:r>
                                <a:rPr lang="vi-VN"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ea typeface="Cambria Math" panose="02040503050406030204" pitchFamily="18" charset="0"/>
                                </a:rPr>
                                <m:t>𝐶</m:t>
                              </m:r>
                              <m:d>
                                <m:dPr>
                                  <m:ctrlPr>
                                    <a:rPr lang="vi-VN" sz="2000" i="1">
                                      <a:latin typeface="Cambria Math" panose="02040503050406030204" pitchFamily="18" charset="0"/>
                                      <a:ea typeface="Cambria Math" panose="02040503050406030204" pitchFamily="18" charset="0"/>
                                    </a:rPr>
                                  </m:ctrlPr>
                                </m:dPr>
                                <m:e>
                                  <m:sSubSup>
                                    <m:sSubSupPr>
                                      <m:ctrlPr>
                                        <a:rPr lang="vi-VN" sz="2000" i="1">
                                          <a:latin typeface="Cambria Math" panose="02040503050406030204" pitchFamily="18" charset="0"/>
                                          <a:ea typeface="Cambria Math" panose="02040503050406030204" pitchFamily="18" charset="0"/>
                                        </a:rPr>
                                      </m:ctrlPr>
                                    </m:sSubSupPr>
                                    <m:e>
                                      <m:r>
                                        <a:rPr lang="vi-VN" sz="2000" i="1">
                                          <a:latin typeface="Cambria Math" panose="02040503050406030204" pitchFamily="18" charset="0"/>
                                          <a:ea typeface="Cambria Math" panose="02040503050406030204" pitchFamily="18" charset="0"/>
                                        </a:rPr>
                                        <m:t>𝜃</m:t>
                                      </m:r>
                                    </m:e>
                                    <m:sub>
                                      <m:r>
                                        <a:rPr lang="vi-VN" sz="2000" i="1">
                                          <a:latin typeface="Cambria Math" panose="02040503050406030204" pitchFamily="18" charset="0"/>
                                          <a:ea typeface="Cambria Math" panose="02040503050406030204" pitchFamily="18" charset="0"/>
                                        </a:rPr>
                                        <m:t>𝑗</m:t>
                                      </m:r>
                                    </m:sub>
                                    <m:sup>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a:rPr lang="vi-VN" sz="2000" i="1">
                                              <a:latin typeface="Cambria Math" panose="02040503050406030204" pitchFamily="18" charset="0"/>
                                              <a:ea typeface="Cambria Math" panose="02040503050406030204" pitchFamily="18" charset="0"/>
                                            </a:rPr>
                                            <m:t>𝜖</m:t>
                                          </m:r>
                                        </m:e>
                                        <m:sub>
                                          <m:r>
                                            <a:rPr lang="vi-VN" sz="2000" i="1">
                                              <a:latin typeface="Cambria Math" panose="02040503050406030204" pitchFamily="18" charset="0"/>
                                              <a:ea typeface="Cambria Math" panose="02040503050406030204" pitchFamily="18" charset="0"/>
                                            </a:rPr>
                                            <m:t>𝑘</m:t>
                                          </m:r>
                                        </m:sub>
                                      </m:sSub>
                                    </m:sup>
                                  </m:sSubSup>
                                </m:e>
                              </m:d>
                            </m:e>
                          </m:d>
                        </m:e>
                      </m:nary>
                    </m:oMath>
                  </m:oMathPara>
                </a14:m>
                <a:endParaRPr lang="en-VN" sz="2000"/>
              </a:p>
            </p:txBody>
          </p:sp>
        </mc:Choice>
        <mc:Fallback xmlns="">
          <p:sp>
            <p:nvSpPr>
              <p:cNvPr id="8" name="TextBox 7">
                <a:extLst>
                  <a:ext uri="{FF2B5EF4-FFF2-40B4-BE49-F238E27FC236}">
                    <a16:creationId xmlns:a16="http://schemas.microsoft.com/office/drawing/2014/main" id="{7931D01C-CD6D-79DE-1500-45400CA64561}"/>
                  </a:ext>
                </a:extLst>
              </p:cNvPr>
              <p:cNvSpPr txBox="1">
                <a:spLocks noRot="1" noChangeAspect="1" noMove="1" noResize="1" noEditPoints="1" noAdjustHandles="1" noChangeArrowheads="1" noChangeShapeType="1" noTextEdit="1"/>
              </p:cNvSpPr>
              <p:nvPr/>
            </p:nvSpPr>
            <p:spPr>
              <a:xfrm>
                <a:off x="892261" y="2635497"/>
                <a:ext cx="4687328" cy="957826"/>
              </a:xfrm>
              <a:prstGeom prst="rect">
                <a:avLst/>
              </a:prstGeom>
              <a:blipFill>
                <a:blip r:embed="rId4"/>
                <a:stretch>
                  <a:fillRect t="-98684" b="-153947"/>
                </a:stretch>
              </a:blipFill>
            </p:spPr>
            <p:txBody>
              <a:bodyPr/>
              <a:lstStyle/>
              <a:p>
                <a:r>
                  <a:rPr lang="en-VN">
                    <a:noFill/>
                  </a:rPr>
                  <a:t> </a:t>
                </a:r>
              </a:p>
            </p:txBody>
          </p:sp>
        </mc:Fallback>
      </mc:AlternateContent>
    </p:spTree>
    <p:extLst>
      <p:ext uri="{BB962C8B-B14F-4D97-AF65-F5344CB8AC3E}">
        <p14:creationId xmlns:p14="http://schemas.microsoft.com/office/powerpoint/2010/main" val="51969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id="{3B1C2B5C-9921-12B4-D139-7E5A471D3259}"/>
              </a:ext>
            </a:extLst>
          </p:cNvPr>
          <p:cNvPicPr>
            <a:picLocks noGrp="1" noChangeAspect="1"/>
          </p:cNvPicPr>
          <p:nvPr>
            <p:ph idx="1"/>
          </p:nvPr>
        </p:nvPicPr>
        <p:blipFill>
          <a:blip r:embed="rId3"/>
          <a:stretch>
            <a:fillRect/>
          </a:stretch>
        </p:blipFill>
        <p:spPr>
          <a:xfrm>
            <a:off x="570985" y="847477"/>
            <a:ext cx="4421145" cy="3542013"/>
          </a:xfrm>
        </p:spPr>
      </p:pic>
      <p:sp>
        <p:nvSpPr>
          <p:cNvPr id="2" name="Title 1">
            <a:extLst>
              <a:ext uri="{FF2B5EF4-FFF2-40B4-BE49-F238E27FC236}">
                <a16:creationId xmlns:a16="http://schemas.microsoft.com/office/drawing/2014/main" id="{B6211126-7B75-E05A-8EFF-99130F917EB3}"/>
              </a:ext>
            </a:extLst>
          </p:cNvPr>
          <p:cNvSpPr>
            <a:spLocks noGrp="1"/>
          </p:cNvSpPr>
          <p:nvPr>
            <p:ph type="title"/>
          </p:nvPr>
        </p:nvSpPr>
        <p:spPr>
          <a:xfrm>
            <a:off x="628650" y="0"/>
            <a:ext cx="6466417" cy="994172"/>
          </a:xfrm>
        </p:spPr>
        <p:txBody>
          <a:bodyPr>
            <a:normAutofit/>
          </a:bodyPr>
          <a:lstStyle/>
          <a:p>
            <a:r>
              <a:rPr lang="en-US"/>
              <a:t>1.4</a:t>
            </a:r>
            <a:r>
              <a:rPr lang="en-VN"/>
              <a:t>. Gradient</a:t>
            </a:r>
            <a:br>
              <a:rPr lang="en-US"/>
            </a:br>
            <a:r>
              <a:rPr lang="en-VN" sz="2200"/>
              <a:t>Parameter-shift rule</a:t>
            </a:r>
          </a:p>
        </p:txBody>
      </p:sp>
      <mc:AlternateContent xmlns:mc="http://schemas.openxmlformats.org/markup-compatibility/2006" xmlns:a14="http://schemas.microsoft.com/office/drawing/2010/main">
        <mc:Choice Requires="a14">
          <p:sp>
            <p:nvSpPr>
              <p:cNvPr id="10" name="Chỗ dành sẵn cho Nội dung 2">
                <a:extLst>
                  <a:ext uri="{FF2B5EF4-FFF2-40B4-BE49-F238E27FC236}">
                    <a16:creationId xmlns:a16="http://schemas.microsoft.com/office/drawing/2014/main" id="{E59CCD19-B484-83EA-DE73-1B91F3F4B415}"/>
                  </a:ext>
                </a:extLst>
              </p:cNvPr>
              <p:cNvSpPr txBox="1">
                <a:spLocks/>
              </p:cNvSpPr>
              <p:nvPr/>
            </p:nvSpPr>
            <p:spPr>
              <a:xfrm>
                <a:off x="5261147" y="1657852"/>
                <a:ext cx="3882853" cy="61844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14:m>
                  <m:oMath xmlns:m="http://schemas.openxmlformats.org/officeDocument/2006/math">
                    <m:sSub>
                      <m:sSubPr>
                        <m:ctrlPr>
                          <a:rPr lang="vi-VN" sz="1800" i="1" smtClean="0">
                            <a:latin typeface="Cambria Math" panose="02040503050406030204" pitchFamily="18" charset="0"/>
                          </a:rPr>
                        </m:ctrlPr>
                      </m:sSubPr>
                      <m:e>
                        <m:r>
                          <a:rPr lang="en-US" sz="1800" i="1">
                            <a:latin typeface="Cambria Math" panose="02040503050406030204" pitchFamily="18" charset="0"/>
                          </a:rPr>
                          <m:t>𝜕</m:t>
                        </m:r>
                      </m:e>
                      <m:sub>
                        <m:sSub>
                          <m:sSubPr>
                            <m:ctrlPr>
                              <a:rPr lang="vi-VN" sz="1800" i="1">
                                <a:latin typeface="Cambria Math" panose="02040503050406030204" pitchFamily="18" charset="0"/>
                              </a:rPr>
                            </m:ctrlPr>
                          </m:sSubPr>
                          <m:e>
                            <m:r>
                              <a:rPr lang="vi-VN" sz="1800" i="1">
                                <a:latin typeface="Cambria Math" panose="02040503050406030204" pitchFamily="18" charset="0"/>
                              </a:rPr>
                              <m:t>𝜃</m:t>
                            </m:r>
                          </m:e>
                          <m:sub>
                            <m:r>
                              <a:rPr lang="en-US" sz="1800" b="0" i="1" smtClean="0">
                                <a:latin typeface="Cambria Math" panose="02040503050406030204" pitchFamily="18" charset="0"/>
                              </a:rPr>
                              <m:t>𝑗</m:t>
                            </m:r>
                          </m:sub>
                        </m:sSub>
                      </m:sub>
                    </m:sSub>
                    <m:r>
                      <a:rPr lang="en-US" sz="1800" i="1">
                        <a:latin typeface="Cambria Math" panose="02040503050406030204" pitchFamily="18" charset="0"/>
                      </a:rPr>
                      <m:t>𝐶</m:t>
                    </m:r>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i="1" smtClean="0">
                            <a:latin typeface="Cambria Math" panose="02040503050406030204" pitchFamily="18" charset="0"/>
                          </a:rPr>
                          <m:t>2</m:t>
                        </m:r>
                      </m:den>
                    </m:f>
                    <m:d>
                      <m:dPr>
                        <m:begChr m:val="["/>
                        <m:endChr m:val="]"/>
                        <m:ctrlPr>
                          <a:rPr lang="en-US" sz="1800" i="1" smtClean="0">
                            <a:latin typeface="Cambria Math" panose="02040503050406030204" pitchFamily="18" charset="0"/>
                          </a:rPr>
                        </m:ctrlPr>
                      </m:dPr>
                      <m:e>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vi-VN"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𝜋</m:t>
                                    </m:r>
                                  </m:num>
                                  <m:den>
                                    <m:r>
                                      <a:rPr lang="en-US" sz="1800" i="1">
                                        <a:latin typeface="Cambria Math" panose="02040503050406030204" pitchFamily="18" charset="0"/>
                                      </a:rPr>
                                      <m:t>2</m:t>
                                    </m:r>
                                  </m:den>
                                </m:f>
                              </m:sup>
                            </m:sSubSup>
                          </m:e>
                        </m:d>
                        <m:r>
                          <a:rPr lang="en-US" sz="1800" i="1" smtClean="0">
                            <a:latin typeface="Cambria Math" panose="02040503050406030204" pitchFamily="18" charset="0"/>
                          </a:rPr>
                          <m:t>−</m:t>
                        </m:r>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𝜋</m:t>
                                    </m:r>
                                  </m:num>
                                  <m:den>
                                    <m:r>
                                      <a:rPr lang="en-US" sz="1800" i="1">
                                        <a:latin typeface="Cambria Math" panose="02040503050406030204" pitchFamily="18" charset="0"/>
                                      </a:rPr>
                                      <m:t>2</m:t>
                                    </m:r>
                                  </m:den>
                                </m:f>
                              </m:sup>
                            </m:sSubSup>
                          </m:e>
                        </m:d>
                      </m:e>
                    </m:d>
                  </m:oMath>
                </a14:m>
                <a:r>
                  <a:rPr lang="en-US" sz="1800"/>
                  <a:t> </a:t>
                </a:r>
              </a:p>
            </p:txBody>
          </p:sp>
        </mc:Choice>
        <mc:Fallback xmlns="">
          <p:sp>
            <p:nvSpPr>
              <p:cNvPr id="10" name="Chỗ dành sẵn cho Nội dung 2">
                <a:extLst>
                  <a:ext uri="{FF2B5EF4-FFF2-40B4-BE49-F238E27FC236}">
                    <a16:creationId xmlns:a16="http://schemas.microsoft.com/office/drawing/2014/main" id="{E59CCD19-B484-83EA-DE73-1B91F3F4B415}"/>
                  </a:ext>
                </a:extLst>
              </p:cNvPr>
              <p:cNvSpPr txBox="1">
                <a:spLocks noRot="1" noChangeAspect="1" noMove="1" noResize="1" noEditPoints="1" noAdjustHandles="1" noChangeArrowheads="1" noChangeShapeType="1" noTextEdit="1"/>
              </p:cNvSpPr>
              <p:nvPr/>
            </p:nvSpPr>
            <p:spPr>
              <a:xfrm>
                <a:off x="5261147" y="1657852"/>
                <a:ext cx="3882853" cy="618446"/>
              </a:xfrm>
              <a:prstGeom prst="rect">
                <a:avLst/>
              </a:prstGeom>
              <a:blipFill>
                <a:blip r:embed="rId4"/>
                <a:stretch>
                  <a:fillRect b="-99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 name="Chỗ dành sẵn cho Nội dung 2">
                <a:extLst>
                  <a:ext uri="{FF2B5EF4-FFF2-40B4-BE49-F238E27FC236}">
                    <a16:creationId xmlns:a16="http://schemas.microsoft.com/office/drawing/2014/main" id="{AE47E588-5A6E-221D-21F5-1B4C18C7AE6F}"/>
                  </a:ext>
                </a:extLst>
              </p:cNvPr>
              <p:cNvSpPr txBox="1">
                <a:spLocks/>
              </p:cNvSpPr>
              <p:nvPr/>
            </p:nvSpPr>
            <p:spPr>
              <a:xfrm>
                <a:off x="570985" y="4441407"/>
                <a:ext cx="8090737" cy="514611"/>
              </a:xfrm>
              <a:prstGeom prst="rect">
                <a:avLst/>
              </a:prstGeom>
              <a:ln>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e>
                    </m:d>
                    <m:r>
                      <a:rPr lang="en-US" sz="1800" i="1" smtClean="0">
                        <a:latin typeface="Cambria Math" panose="02040503050406030204" pitchFamily="18" charset="0"/>
                      </a:rPr>
                      <m:t>=</m:t>
                    </m:r>
                    <m:func>
                      <m:funcPr>
                        <m:ctrlPr>
                          <a:rPr lang="en-US" sz="1800" i="1" smtClean="0">
                            <a:latin typeface="Cambria Math" panose="02040503050406030204" pitchFamily="18" charset="0"/>
                          </a:rPr>
                        </m:ctrlPr>
                      </m:funcPr>
                      <m:fName>
                        <m:r>
                          <m:rPr>
                            <m:sty m:val="p"/>
                          </m:rPr>
                          <a:rPr lang="en-US" sz="1800" smtClean="0">
                            <a:latin typeface="Cambria Math" panose="02040503050406030204" pitchFamily="18" charset="0"/>
                          </a:rPr>
                          <m:t>sin</m:t>
                        </m:r>
                      </m:fName>
                      <m:e>
                        <m:r>
                          <a:rPr lang="en-US" sz="1800" i="1" smtClean="0">
                            <a:latin typeface="Cambria Math" panose="02040503050406030204" pitchFamily="18" charset="0"/>
                          </a:rPr>
                          <m:t>𝑥</m:t>
                        </m:r>
                      </m:e>
                    </m:func>
                    <m:r>
                      <a:rPr lang="vi-VN" sz="1800" b="0" i="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i="1" smtClean="0">
                            <a:latin typeface="Cambria Math" panose="02040503050406030204" pitchFamily="18" charset="0"/>
                          </a:rPr>
                          <m:t>𝑓</m:t>
                        </m:r>
                      </m:e>
                      <m:sup>
                        <m:r>
                          <a:rPr lang="en-US" sz="1800" i="1" smtClean="0">
                            <a:latin typeface="Cambria Math" panose="02040503050406030204" pitchFamily="18" charset="0"/>
                          </a:rPr>
                          <m:t>′</m:t>
                        </m:r>
                      </m:sup>
                    </m:sSup>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i="1" smtClean="0">
                            <a:latin typeface="Cambria Math" panose="02040503050406030204" pitchFamily="18" charset="0"/>
                          </a:rPr>
                          <m:t>2</m:t>
                        </m:r>
                      </m:den>
                    </m:f>
                    <m:d>
                      <m:dPr>
                        <m:begChr m:val="["/>
                        <m:endChr m:val="]"/>
                        <m:ctrlPr>
                          <a:rPr lang="en-US" sz="1800" i="1" smtClean="0">
                            <a:latin typeface="Cambria Math" panose="02040503050406030204" pitchFamily="18" charset="0"/>
                          </a:rPr>
                        </m:ctrlPr>
                      </m:dPr>
                      <m:e>
                        <m:func>
                          <m:funcPr>
                            <m:ctrlPr>
                              <a:rPr lang="en-US" sz="1800" i="1" smtClean="0">
                                <a:latin typeface="Cambria Math" panose="02040503050406030204" pitchFamily="18" charset="0"/>
                              </a:rPr>
                            </m:ctrlPr>
                          </m:funcPr>
                          <m:fName>
                            <m:r>
                              <m:rPr>
                                <m:sty m:val="p"/>
                              </m:rPr>
                              <a:rPr lang="en-US" sz="1800" smtClean="0">
                                <a:latin typeface="Cambria Math" panose="02040503050406030204" pitchFamily="18" charset="0"/>
                              </a:rPr>
                              <m:t>sin</m:t>
                            </m:r>
                          </m:fName>
                          <m:e>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𝜋</m:t>
                                    </m:r>
                                  </m:num>
                                  <m:den>
                                    <m:r>
                                      <a:rPr lang="en-US" sz="1800" i="1" smtClean="0">
                                        <a:latin typeface="Cambria Math" panose="02040503050406030204" pitchFamily="18" charset="0"/>
                                      </a:rPr>
                                      <m:t>2</m:t>
                                    </m:r>
                                  </m:den>
                                </m:f>
                              </m:e>
                            </m:d>
                          </m:e>
                        </m:func>
                        <m:r>
                          <a:rPr lang="en-US" sz="1800" i="1" smtClean="0">
                            <a:latin typeface="Cambria Math" panose="02040503050406030204" pitchFamily="18" charset="0"/>
                          </a:rPr>
                          <m:t>−</m:t>
                        </m:r>
                        <m:r>
                          <m:rPr>
                            <m:sty m:val="p"/>
                          </m:rPr>
                          <a:rPr lang="en-US" sz="1800" smtClean="0">
                            <a:latin typeface="Cambria Math" panose="02040503050406030204" pitchFamily="18" charset="0"/>
                          </a:rPr>
                          <m:t>sin</m:t>
                        </m:r>
                        <m:r>
                          <a:rPr lang="en-US" sz="1800" i="1" smtClean="0">
                            <a:latin typeface="Cambria Math" panose="02040503050406030204" pitchFamily="18" charset="0"/>
                          </a:rPr>
                          <m:t>⁡(</m:t>
                        </m:r>
                        <m:r>
                          <a:rPr lang="en-US" sz="1800" i="1" smtClean="0">
                            <a:latin typeface="Cambria Math" panose="02040503050406030204" pitchFamily="18" charset="0"/>
                          </a:rPr>
                          <m:t>𝑥</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𝜋</m:t>
                            </m:r>
                          </m:num>
                          <m:den>
                            <m:r>
                              <a:rPr lang="en-US" sz="1800" i="1" smtClean="0">
                                <a:latin typeface="Cambria Math" panose="02040503050406030204" pitchFamily="18" charset="0"/>
                              </a:rPr>
                              <m:t>2</m:t>
                            </m:r>
                          </m:den>
                        </m:f>
                        <m:r>
                          <a:rPr lang="en-US" sz="1800" i="1" smtClean="0">
                            <a:latin typeface="Cambria Math" panose="02040503050406030204" pitchFamily="18" charset="0"/>
                          </a:rPr>
                          <m:t>)</m:t>
                        </m:r>
                      </m:e>
                    </m:d>
                  </m:oMath>
                </a14:m>
                <a:r>
                  <a:rPr lang="vi-VN" sz="1800" i="1">
                    <a:latin typeface="Cambria Math" panose="02040503050406030204" pitchFamily="18" charset="0"/>
                  </a:rPr>
                  <a:t> </a:t>
                </a:r>
                <a14:m>
                  <m:oMath xmlns:m="http://schemas.openxmlformats.org/officeDocument/2006/math">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i="1" smtClean="0">
                            <a:latin typeface="Cambria Math" panose="02040503050406030204" pitchFamily="18" charset="0"/>
                          </a:rPr>
                          <m:t>2</m:t>
                        </m:r>
                      </m:den>
                    </m:f>
                    <m:d>
                      <m:dPr>
                        <m:begChr m:val="["/>
                        <m:endChr m:val="]"/>
                        <m:ctrlPr>
                          <a:rPr lang="en-US" sz="1800" i="1" smtClean="0">
                            <a:latin typeface="Cambria Math" panose="02040503050406030204" pitchFamily="18" charset="0"/>
                          </a:rPr>
                        </m:ctrlPr>
                      </m:dPr>
                      <m:e>
                        <m:func>
                          <m:funcPr>
                            <m:ctrlPr>
                              <a:rPr lang="en-US" sz="1800" i="1" smtClean="0">
                                <a:latin typeface="Cambria Math" panose="02040503050406030204" pitchFamily="18" charset="0"/>
                              </a:rPr>
                            </m:ctrlPr>
                          </m:funcPr>
                          <m:fName>
                            <m:r>
                              <m:rPr>
                                <m:sty m:val="p"/>
                              </m:rPr>
                              <a:rPr lang="en-US" sz="1800" smtClean="0">
                                <a:latin typeface="Cambria Math" panose="02040503050406030204" pitchFamily="18" charset="0"/>
                              </a:rPr>
                              <m:t>cos</m:t>
                            </m:r>
                          </m:fName>
                          <m:e>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e>
                            </m:d>
                          </m:e>
                        </m:func>
                        <m:r>
                          <a:rPr lang="en-US" sz="1800" i="1" smtClean="0">
                            <a:latin typeface="Cambria Math" panose="02040503050406030204" pitchFamily="18" charset="0"/>
                          </a:rPr>
                          <m:t>+</m:t>
                        </m:r>
                        <m:r>
                          <m:rPr>
                            <m:sty m:val="p"/>
                          </m:rPr>
                          <a:rPr lang="en-US" sz="1800" smtClean="0">
                            <a:latin typeface="Cambria Math" panose="02040503050406030204" pitchFamily="18" charset="0"/>
                          </a:rPr>
                          <m:t>cos</m:t>
                        </m:r>
                        <m:r>
                          <a:rPr lang="en-US" sz="1800" i="1" smtClean="0">
                            <a:latin typeface="Cambria Math" panose="02040503050406030204" pitchFamily="18" charset="0"/>
                          </a:rPr>
                          <m:t>⁡(</m:t>
                        </m:r>
                        <m:r>
                          <a:rPr lang="en-US" sz="1800" i="1" smtClean="0">
                            <a:latin typeface="Cambria Math" panose="02040503050406030204" pitchFamily="18" charset="0"/>
                          </a:rPr>
                          <m:t>𝑥</m:t>
                        </m:r>
                        <m:r>
                          <a:rPr lang="en-US" sz="1800" i="1" smtClean="0">
                            <a:latin typeface="Cambria Math" panose="02040503050406030204" pitchFamily="18" charset="0"/>
                          </a:rPr>
                          <m:t>)</m:t>
                        </m:r>
                      </m:e>
                    </m:d>
                  </m:oMath>
                </a14:m>
                <a:r>
                  <a:rPr lang="en-US" sz="1800"/>
                  <a:t> </a:t>
                </a:r>
                <a14:m>
                  <m:oMath xmlns:m="http://schemas.openxmlformats.org/officeDocument/2006/math">
                    <m:r>
                      <a:rPr lang="en-US" sz="1800" i="1" smtClean="0">
                        <a:latin typeface="Cambria Math" panose="02040503050406030204" pitchFamily="18" charset="0"/>
                      </a:rPr>
                      <m:t>=</m:t>
                    </m:r>
                    <m:r>
                      <m:rPr>
                        <m:sty m:val="p"/>
                      </m:rPr>
                      <a:rPr lang="en-US" sz="1800" smtClean="0">
                        <a:latin typeface="Cambria Math" panose="02040503050406030204" pitchFamily="18" charset="0"/>
                      </a:rPr>
                      <m:t>cos</m:t>
                    </m:r>
                    <m:r>
                      <a:rPr lang="en-US" sz="1800" i="1" smtClean="0">
                        <a:latin typeface="Cambria Math" panose="02040503050406030204" pitchFamily="18" charset="0"/>
                      </a:rPr>
                      <m:t>⁡(</m:t>
                    </m:r>
                    <m:r>
                      <a:rPr lang="en-US" sz="1800" i="1" smtClean="0">
                        <a:latin typeface="Cambria Math" panose="02040503050406030204" pitchFamily="18" charset="0"/>
                      </a:rPr>
                      <m:t>𝑥</m:t>
                    </m:r>
                    <m:r>
                      <a:rPr lang="vi-VN" sz="1800" b="0" i="1" smtClean="0">
                        <a:latin typeface="Cambria Math" panose="02040503050406030204" pitchFamily="18" charset="0"/>
                      </a:rPr>
                      <m:t>)</m:t>
                    </m:r>
                  </m:oMath>
                </a14:m>
                <a:endParaRPr lang="en-US" sz="1800"/>
              </a:p>
            </p:txBody>
          </p:sp>
        </mc:Choice>
        <mc:Fallback xmlns="">
          <p:sp>
            <p:nvSpPr>
              <p:cNvPr id="13" name="Chỗ dành sẵn cho Nội dung 2">
                <a:extLst>
                  <a:ext uri="{FF2B5EF4-FFF2-40B4-BE49-F238E27FC236}">
                    <a16:creationId xmlns:a16="http://schemas.microsoft.com/office/drawing/2014/main" id="{AE47E588-5A6E-221D-21F5-1B4C18C7AE6F}"/>
                  </a:ext>
                </a:extLst>
              </p:cNvPr>
              <p:cNvSpPr txBox="1">
                <a:spLocks noRot="1" noChangeAspect="1" noMove="1" noResize="1" noEditPoints="1" noAdjustHandles="1" noChangeArrowheads="1" noChangeShapeType="1" noTextEdit="1"/>
              </p:cNvSpPr>
              <p:nvPr/>
            </p:nvSpPr>
            <p:spPr>
              <a:xfrm>
                <a:off x="570985" y="4441407"/>
                <a:ext cx="8090737" cy="514611"/>
              </a:xfrm>
              <a:prstGeom prst="rect">
                <a:avLst/>
              </a:prstGeom>
              <a:blipFill>
                <a:blip r:embed="rId5"/>
                <a:stretch>
                  <a:fillRect l="-150"/>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B2FD6E-5A76-47A8-D011-5D3BEEC40559}"/>
                  </a:ext>
                </a:extLst>
              </p:cNvPr>
              <p:cNvSpPr txBox="1"/>
              <p:nvPr/>
            </p:nvSpPr>
            <p:spPr>
              <a:xfrm>
                <a:off x="5193499" y="3758591"/>
                <a:ext cx="3425282" cy="646331"/>
              </a:xfrm>
              <a:prstGeom prst="rect">
                <a:avLst/>
              </a:prstGeom>
              <a:noFill/>
            </p:spPr>
            <p:txBody>
              <a:bodyPr wrap="square">
                <a:spAutoFit/>
              </a:bodyPr>
              <a:lstStyle/>
              <a:p>
                <a:pPr marL="0" indent="0">
                  <a:buFont typeface="Arial" panose="020B0604020202020204" pitchFamily="34" charset="0"/>
                  <a:buNone/>
                </a:pPr>
                <a:r>
                  <a:rPr lang="en-US" sz="1800">
                    <a:solidFill>
                      <a:srgbClr val="FF0000"/>
                    </a:solidFill>
                    <a:latin typeface="Calibri" panose="020F0502020204030204" pitchFamily="34" charset="0"/>
                    <a:cs typeface="Calibri" panose="020F0502020204030204" pitchFamily="34" charset="0"/>
                  </a:rPr>
                  <a:t>Take </a:t>
                </a:r>
                <a14:m>
                  <m:oMath xmlns:m="http://schemas.openxmlformats.org/officeDocument/2006/math">
                    <m:r>
                      <a:rPr lang="en-US" sz="1800" i="1" smtClean="0">
                        <a:solidFill>
                          <a:srgbClr val="FF0000"/>
                        </a:solidFill>
                        <a:latin typeface="Cambria Math" panose="02040503050406030204" pitchFamily="18" charset="0"/>
                        <a:cs typeface="Calibri" panose="020F0502020204030204" pitchFamily="34" charset="0"/>
                      </a:rPr>
                      <m:t>2</m:t>
                    </m:r>
                    <m:r>
                      <a:rPr lang="en-US" sz="1800" i="1" smtClean="0">
                        <a:solidFill>
                          <a:srgbClr val="FF0000"/>
                        </a:solidFill>
                        <a:latin typeface="Cambria Math" panose="02040503050406030204" pitchFamily="18" charset="0"/>
                        <a:cs typeface="Calibri" panose="020F0502020204030204" pitchFamily="34" charset="0"/>
                      </a:rPr>
                      <m:t>𝑚</m:t>
                    </m:r>
                    <m:r>
                      <a:rPr lang="en-US" sz="1800" i="1" smtClean="0">
                        <a:solidFill>
                          <a:srgbClr val="FF0000"/>
                        </a:solidFill>
                        <a:latin typeface="Cambria Math" panose="02040503050406030204" pitchFamily="18" charset="0"/>
                        <a:cs typeface="Calibri" panose="020F0502020204030204" pitchFamily="34" charset="0"/>
                      </a:rPr>
                      <m:t>/4</m:t>
                    </m:r>
                    <m:r>
                      <a:rPr lang="en-US" sz="1800" i="1" smtClean="0">
                        <a:solidFill>
                          <a:srgbClr val="FF0000"/>
                        </a:solidFill>
                        <a:latin typeface="Cambria Math" panose="02040503050406030204" pitchFamily="18" charset="0"/>
                        <a:cs typeface="Calibri" panose="020F0502020204030204" pitchFamily="34" charset="0"/>
                      </a:rPr>
                      <m:t>𝑚</m:t>
                    </m:r>
                  </m:oMath>
                </a14:m>
                <a:r>
                  <a:rPr lang="en-US" sz="1800">
                    <a:solidFill>
                      <a:srgbClr val="FF0000"/>
                    </a:solidFill>
                    <a:latin typeface="Calibri" panose="020F0502020204030204" pitchFamily="34" charset="0"/>
                    <a:cs typeface="Calibri" panose="020F0502020204030204" pitchFamily="34" charset="0"/>
                  </a:rPr>
                  <a:t> quantum evaluations for a single gradient!</a:t>
                </a:r>
              </a:p>
            </p:txBody>
          </p:sp>
        </mc:Choice>
        <mc:Fallback xmlns="">
          <p:sp>
            <p:nvSpPr>
              <p:cNvPr id="6" name="TextBox 5">
                <a:extLst>
                  <a:ext uri="{FF2B5EF4-FFF2-40B4-BE49-F238E27FC236}">
                    <a16:creationId xmlns:a16="http://schemas.microsoft.com/office/drawing/2014/main" id="{99B2FD6E-5A76-47A8-D011-5D3BEEC40559}"/>
                  </a:ext>
                </a:extLst>
              </p:cNvPr>
              <p:cNvSpPr txBox="1">
                <a:spLocks noRot="1" noChangeAspect="1" noMove="1" noResize="1" noEditPoints="1" noAdjustHandles="1" noChangeArrowheads="1" noChangeShapeType="1" noTextEdit="1"/>
              </p:cNvSpPr>
              <p:nvPr/>
            </p:nvSpPr>
            <p:spPr>
              <a:xfrm>
                <a:off x="5193499" y="3758591"/>
                <a:ext cx="3425282" cy="646331"/>
              </a:xfrm>
              <a:prstGeom prst="rect">
                <a:avLst/>
              </a:prstGeom>
              <a:blipFill>
                <a:blip r:embed="rId6"/>
                <a:stretch>
                  <a:fillRect l="-1601" t="-5660" r="-2491" b="-14151"/>
                </a:stretch>
              </a:blipFill>
            </p:spPr>
            <p:txBody>
              <a:bodyPr/>
              <a:lstStyle/>
              <a:p>
                <a:r>
                  <a:rPr lang="vi-VN">
                    <a:noFill/>
                  </a:rPr>
                  <a:t> </a:t>
                </a:r>
              </a:p>
            </p:txBody>
          </p:sp>
        </mc:Fallback>
      </mc:AlternateContent>
      <p:sp>
        <p:nvSpPr>
          <p:cNvPr id="8" name="Rectangle 7">
            <a:extLst>
              <a:ext uri="{FF2B5EF4-FFF2-40B4-BE49-F238E27FC236}">
                <a16:creationId xmlns:a16="http://schemas.microsoft.com/office/drawing/2014/main" id="{F40D508D-9D4D-2AF1-C4FF-8842364FACE4}"/>
              </a:ext>
            </a:extLst>
          </p:cNvPr>
          <p:cNvSpPr/>
          <p:nvPr/>
        </p:nvSpPr>
        <p:spPr>
          <a:xfrm>
            <a:off x="2006600" y="1458407"/>
            <a:ext cx="2623065" cy="1024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B68063-D87D-E6CA-58C7-A6FF72DAECA3}"/>
                  </a:ext>
                </a:extLst>
              </p:cNvPr>
              <p:cNvSpPr txBox="1"/>
              <p:nvPr/>
            </p:nvSpPr>
            <p:spPr>
              <a:xfrm>
                <a:off x="4992130" y="1011521"/>
                <a:ext cx="3716867" cy="646331"/>
              </a:xfrm>
              <a:prstGeom prst="rect">
                <a:avLst/>
              </a:prstGeom>
              <a:noFill/>
            </p:spPr>
            <p:txBody>
              <a:bodyPr wrap="square" rtlCol="0">
                <a:spAutoFit/>
              </a:bodyPr>
              <a:lstStyle/>
              <a:p>
                <a:r>
                  <a:rPr lang="en-US"/>
                  <a:t>Commonly, we only use 2term-PSR,</a:t>
                </a:r>
              </a:p>
              <a:p>
                <a:r>
                  <a:rPr lang="en-US"/>
                  <a:t>in case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b="0" i="0">
                    <a:latin typeface="+mj-lt"/>
                  </a:rPr>
                  <a:t>.</a:t>
                </a:r>
                <a:endParaRPr lang="vi-VN"/>
              </a:p>
            </p:txBody>
          </p:sp>
        </mc:Choice>
        <mc:Fallback xmlns="">
          <p:sp>
            <p:nvSpPr>
              <p:cNvPr id="3" name="TextBox 2">
                <a:extLst>
                  <a:ext uri="{FF2B5EF4-FFF2-40B4-BE49-F238E27FC236}">
                    <a16:creationId xmlns:a16="http://schemas.microsoft.com/office/drawing/2014/main" id="{B9B68063-D87D-E6CA-58C7-A6FF72DAECA3}"/>
                  </a:ext>
                </a:extLst>
              </p:cNvPr>
              <p:cNvSpPr txBox="1">
                <a:spLocks noRot="1" noChangeAspect="1" noMove="1" noResize="1" noEditPoints="1" noAdjustHandles="1" noChangeArrowheads="1" noChangeShapeType="1" noTextEdit="1"/>
              </p:cNvSpPr>
              <p:nvPr/>
            </p:nvSpPr>
            <p:spPr>
              <a:xfrm>
                <a:off x="4992130" y="1011521"/>
                <a:ext cx="3716867" cy="646331"/>
              </a:xfrm>
              <a:prstGeom prst="rect">
                <a:avLst/>
              </a:prstGeom>
              <a:blipFill>
                <a:blip r:embed="rId7"/>
                <a:stretch>
                  <a:fillRect l="-1475" t="-5660" b="-1415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662740E1-3610-913A-3202-1E8FB0CE5C58}"/>
                  </a:ext>
                </a:extLst>
              </p:cNvPr>
              <p:cNvSpPr txBox="1">
                <a:spLocks/>
              </p:cNvSpPr>
              <p:nvPr/>
            </p:nvSpPr>
            <p:spPr>
              <a:xfrm>
                <a:off x="5261146" y="2765022"/>
                <a:ext cx="3882853" cy="12438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14:m>
                  <m:oMath xmlns:m="http://schemas.openxmlformats.org/officeDocument/2006/math">
                    <m:sSub>
                      <m:sSubPr>
                        <m:ctrlPr>
                          <a:rPr lang="vi-VN" sz="1800" i="1" smtClean="0">
                            <a:latin typeface="Cambria Math" panose="02040503050406030204" pitchFamily="18" charset="0"/>
                          </a:rPr>
                        </m:ctrlPr>
                      </m:sSubPr>
                      <m:e>
                        <m:r>
                          <a:rPr lang="en-US" sz="1800" i="1">
                            <a:latin typeface="Cambria Math" panose="02040503050406030204" pitchFamily="18" charset="0"/>
                          </a:rPr>
                          <m:t>𝜕</m:t>
                        </m:r>
                      </m:e>
                      <m:sub>
                        <m:sSub>
                          <m:sSubPr>
                            <m:ctrlPr>
                              <a:rPr lang="vi-VN" sz="1800" i="1">
                                <a:latin typeface="Cambria Math" panose="02040503050406030204" pitchFamily="18" charset="0"/>
                              </a:rPr>
                            </m:ctrlPr>
                          </m:sSubPr>
                          <m:e>
                            <m:r>
                              <a:rPr lang="vi-VN" sz="1800" i="1">
                                <a:latin typeface="Cambria Math" panose="02040503050406030204" pitchFamily="18" charset="0"/>
                              </a:rPr>
                              <m:t>𝜃</m:t>
                            </m:r>
                          </m:e>
                          <m:sub>
                            <m:r>
                              <a:rPr lang="en-US" sz="1800" b="0" i="1" smtClean="0">
                                <a:latin typeface="Cambria Math" panose="02040503050406030204" pitchFamily="18" charset="0"/>
                              </a:rPr>
                              <m:t>𝑗</m:t>
                            </m:r>
                          </m:sub>
                        </m:sSub>
                      </m:sub>
                    </m:sSub>
                    <m:r>
                      <a:rPr lang="en-US" sz="1800" i="1">
                        <a:latin typeface="Cambria Math" panose="02040503050406030204" pitchFamily="18" charset="0"/>
                      </a:rPr>
                      <m:t>𝐶</m:t>
                    </m:r>
                    <m:r>
                      <a:rPr lang="en-US" sz="1800" i="1">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𝑑</m:t>
                        </m:r>
                      </m:e>
                      <m:sup>
                        <m:r>
                          <a:rPr lang="en-US" sz="1800" b="0" i="1" smtClean="0">
                            <a:latin typeface="Cambria Math" panose="02040503050406030204" pitchFamily="18" charset="0"/>
                          </a:rPr>
                          <m:t>+</m:t>
                        </m:r>
                      </m:sup>
                    </m:sSup>
                    <m:d>
                      <m:dPr>
                        <m:begChr m:val="["/>
                        <m:endChr m:val="]"/>
                        <m:ctrlPr>
                          <a:rPr lang="en-US" sz="1800" i="1" smtClean="0">
                            <a:latin typeface="Cambria Math" panose="02040503050406030204" pitchFamily="18" charset="0"/>
                          </a:rPr>
                        </m:ctrlPr>
                      </m:dPr>
                      <m:e>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en-US" sz="1800" b="0" i="1" smtClean="0">
                                    <a:latin typeface="Cambria Math" panose="02040503050406030204" pitchFamily="18" charset="0"/>
                                  </a:rPr>
                                  <m:t>+</m:t>
                                </m:r>
                                <m:r>
                                  <a:rPr lang="en-US" sz="1800" b="0" i="1" smtClean="0">
                                    <a:latin typeface="Cambria Math" panose="02040503050406030204" pitchFamily="18" charset="0"/>
                                  </a:rPr>
                                  <m:t>𝛼</m:t>
                                </m:r>
                              </m:sup>
                            </m:sSubSup>
                          </m:e>
                        </m:d>
                        <m:r>
                          <a:rPr lang="en-US" sz="1800" i="1" smtClean="0">
                            <a:latin typeface="Cambria Math" panose="02040503050406030204" pitchFamily="18" charset="0"/>
                          </a:rPr>
                          <m:t>−</m:t>
                        </m:r>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en-US" sz="1800" b="0" i="1" smtClean="0">
                                    <a:latin typeface="Cambria Math" panose="02040503050406030204" pitchFamily="18" charset="0"/>
                                  </a:rPr>
                                  <m:t>−</m:t>
                                </m:r>
                                <m:r>
                                  <a:rPr lang="en-US" sz="1800" b="0" i="1" smtClean="0">
                                    <a:latin typeface="Cambria Math" panose="02040503050406030204" pitchFamily="18" charset="0"/>
                                  </a:rPr>
                                  <m:t>𝛼</m:t>
                                </m:r>
                              </m:sup>
                            </m:sSubSup>
                          </m:e>
                        </m:d>
                      </m:e>
                    </m:d>
                  </m:oMath>
                </a14:m>
                <a:r>
                  <a:rPr lang="en-US" sz="1800"/>
                  <a:t> </a:t>
                </a:r>
              </a:p>
              <a:p>
                <a:pPr marL="0" indent="0">
                  <a:buNone/>
                </a:pPr>
                <a:r>
                  <a:rPr lang="en-US" sz="1800"/>
                  <a:t>           </a:t>
                </a:r>
                <a14:m>
                  <m:oMath xmlns:m="http://schemas.openxmlformats.org/officeDocument/2006/math">
                    <m:r>
                      <a:rPr lang="en-US" sz="1800" b="0" i="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𝑑</m:t>
                        </m:r>
                      </m:e>
                      <m:sup>
                        <m:r>
                          <a:rPr lang="en-US" sz="1800" b="0" i="1" smtClean="0">
                            <a:latin typeface="Cambria Math" panose="02040503050406030204" pitchFamily="18" charset="0"/>
                          </a:rPr>
                          <m:t>−</m:t>
                        </m:r>
                      </m:sup>
                    </m:sSup>
                    <m:d>
                      <m:dPr>
                        <m:begChr m:val="["/>
                        <m:endChr m:val="]"/>
                        <m:ctrlPr>
                          <a:rPr lang="en-US" sz="1800" i="1" smtClean="0">
                            <a:latin typeface="Cambria Math" panose="02040503050406030204" pitchFamily="18" charset="0"/>
                          </a:rPr>
                        </m:ctrlPr>
                      </m:dPr>
                      <m:e>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vi-VN" sz="1800" b="0" i="1" smtClean="0">
                                    <a:latin typeface="Cambria Math" panose="02040503050406030204" pitchFamily="18" charset="0"/>
                                  </a:rPr>
                                  <m:t>+</m:t>
                                </m:r>
                                <m:r>
                                  <a:rPr lang="en-US" sz="1800" b="0" i="1" smtClean="0">
                                    <a:latin typeface="Cambria Math" panose="02040503050406030204" pitchFamily="18" charset="0"/>
                                  </a:rPr>
                                  <m:t>𝛽</m:t>
                                </m:r>
                              </m:sup>
                            </m:sSubSup>
                          </m:e>
                        </m:d>
                        <m:r>
                          <a:rPr lang="en-US" sz="1800" i="1" smtClean="0">
                            <a:latin typeface="Cambria Math" panose="02040503050406030204" pitchFamily="18" charset="0"/>
                          </a:rPr>
                          <m:t>−</m:t>
                        </m:r>
                        <m:r>
                          <a:rPr lang="en-US" sz="1800" i="1" smtClean="0">
                            <a:latin typeface="Cambria Math" panose="02040503050406030204" pitchFamily="18" charset="0"/>
                          </a:rPr>
                          <m:t>𝐶</m:t>
                        </m:r>
                        <m:d>
                          <m:dPr>
                            <m:ctrlPr>
                              <a:rPr lang="en-US" sz="1800" i="1" smtClean="0">
                                <a:latin typeface="Cambria Math" panose="02040503050406030204" pitchFamily="18" charset="0"/>
                              </a:rPr>
                            </m:ctrlPr>
                          </m:dPr>
                          <m:e>
                            <m:sSubSup>
                              <m:sSubSupPr>
                                <m:ctrlPr>
                                  <a:rPr lang="vi-VN" sz="1800" b="0" i="1" smtClean="0">
                                    <a:latin typeface="Cambria Math" panose="02040503050406030204" pitchFamily="18" charset="0"/>
                                  </a:rPr>
                                </m:ctrlPr>
                              </m:sSubSupPr>
                              <m:e>
                                <m:r>
                                  <a:rPr lang="en-US" sz="1800" i="1" smtClean="0">
                                    <a:latin typeface="Cambria Math" panose="02040503050406030204" pitchFamily="18" charset="0"/>
                                  </a:rPr>
                                  <m:t>𝜃</m:t>
                                </m:r>
                              </m:e>
                              <m:sub>
                                <m:r>
                                  <a:rPr lang="en-US" sz="1800" b="0" i="1" smtClean="0">
                                    <a:latin typeface="Cambria Math" panose="02040503050406030204" pitchFamily="18" charset="0"/>
                                  </a:rPr>
                                  <m:t>𝑗</m:t>
                                </m:r>
                              </m:sub>
                              <m:sup>
                                <m:r>
                                  <a:rPr lang="en-US" sz="1800" i="1">
                                    <a:latin typeface="Cambria Math" panose="02040503050406030204" pitchFamily="18" charset="0"/>
                                  </a:rPr>
                                  <m:t>−</m:t>
                                </m:r>
                                <m:r>
                                  <a:rPr lang="en-US" sz="1800" b="0" i="1" smtClean="0">
                                    <a:latin typeface="Cambria Math" panose="02040503050406030204" pitchFamily="18" charset="0"/>
                                  </a:rPr>
                                  <m:t>𝛽</m:t>
                                </m:r>
                              </m:sup>
                            </m:sSubSup>
                          </m:e>
                        </m:d>
                      </m:e>
                    </m:d>
                  </m:oMath>
                </a14:m>
                <a:r>
                  <a:rPr lang="en-US" sz="1800"/>
                  <a:t> </a:t>
                </a:r>
              </a:p>
            </p:txBody>
          </p:sp>
        </mc:Choice>
        <mc:Fallback xmlns="">
          <p:sp>
            <p:nvSpPr>
              <p:cNvPr id="7" name="Chỗ dành sẵn cho Nội dung 2">
                <a:extLst>
                  <a:ext uri="{FF2B5EF4-FFF2-40B4-BE49-F238E27FC236}">
                    <a16:creationId xmlns:a16="http://schemas.microsoft.com/office/drawing/2014/main" id="{662740E1-3610-913A-3202-1E8FB0CE5C58}"/>
                  </a:ext>
                </a:extLst>
              </p:cNvPr>
              <p:cNvSpPr txBox="1">
                <a:spLocks noRot="1" noChangeAspect="1" noMove="1" noResize="1" noEditPoints="1" noAdjustHandles="1" noChangeArrowheads="1" noChangeShapeType="1" noTextEdit="1"/>
              </p:cNvSpPr>
              <p:nvPr/>
            </p:nvSpPr>
            <p:spPr>
              <a:xfrm>
                <a:off x="5261146" y="2765022"/>
                <a:ext cx="3882853" cy="1243875"/>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23DB6F-BA95-2DA5-756D-58550FB8AD2F}"/>
                  </a:ext>
                </a:extLst>
              </p:cNvPr>
              <p:cNvSpPr txBox="1"/>
              <p:nvPr/>
            </p:nvSpPr>
            <p:spPr>
              <a:xfrm>
                <a:off x="4992130" y="2374267"/>
                <a:ext cx="3716867" cy="369332"/>
              </a:xfrm>
              <a:prstGeom prst="rect">
                <a:avLst/>
              </a:prstGeom>
              <a:noFill/>
            </p:spPr>
            <p:txBody>
              <a:bodyPr wrap="square" rtlCol="0">
                <a:spAutoFit/>
              </a:bodyPr>
              <a:lstStyle/>
              <a:p>
                <a:r>
                  <a:rPr lang="en-US"/>
                  <a:t>4term-PSR is used in case control-</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b="0" i="0">
                    <a:latin typeface="+mj-lt"/>
                  </a:rPr>
                  <a:t>.</a:t>
                </a:r>
                <a:endParaRPr lang="vi-VN"/>
              </a:p>
            </p:txBody>
          </p:sp>
        </mc:Choice>
        <mc:Fallback xmlns="">
          <p:sp>
            <p:nvSpPr>
              <p:cNvPr id="9" name="TextBox 8">
                <a:extLst>
                  <a:ext uri="{FF2B5EF4-FFF2-40B4-BE49-F238E27FC236}">
                    <a16:creationId xmlns:a16="http://schemas.microsoft.com/office/drawing/2014/main" id="{1623DB6F-BA95-2DA5-756D-58550FB8AD2F}"/>
                  </a:ext>
                </a:extLst>
              </p:cNvPr>
              <p:cNvSpPr txBox="1">
                <a:spLocks noRot="1" noChangeAspect="1" noMove="1" noResize="1" noEditPoints="1" noAdjustHandles="1" noChangeArrowheads="1" noChangeShapeType="1" noTextEdit="1"/>
              </p:cNvSpPr>
              <p:nvPr/>
            </p:nvSpPr>
            <p:spPr>
              <a:xfrm>
                <a:off x="4992130" y="2374267"/>
                <a:ext cx="3716867" cy="369332"/>
              </a:xfrm>
              <a:prstGeom prst="rect">
                <a:avLst/>
              </a:prstGeom>
              <a:blipFill>
                <a:blip r:embed="rId9"/>
                <a:stretch>
                  <a:fillRect l="-1475" t="-8197" b="-24590"/>
                </a:stretch>
              </a:blipFill>
            </p:spPr>
            <p:txBody>
              <a:bodyPr/>
              <a:lstStyle/>
              <a:p>
                <a:r>
                  <a:rPr lang="vi-VN">
                    <a:noFill/>
                  </a:rPr>
                  <a:t> </a:t>
                </a:r>
              </a:p>
            </p:txBody>
          </p:sp>
        </mc:Fallback>
      </mc:AlternateContent>
      <p:cxnSp>
        <p:nvCxnSpPr>
          <p:cNvPr id="12" name="Straight Arrow Connector 11">
            <a:extLst>
              <a:ext uri="{FF2B5EF4-FFF2-40B4-BE49-F238E27FC236}">
                <a16:creationId xmlns:a16="http://schemas.microsoft.com/office/drawing/2014/main" id="{01F0958B-EE57-B837-B74B-A6E8A5ABD6F1}"/>
              </a:ext>
            </a:extLst>
          </p:cNvPr>
          <p:cNvCxnSpPr>
            <a:cxnSpLocks/>
            <a:endCxn id="10" idx="1"/>
          </p:cNvCxnSpPr>
          <p:nvPr/>
        </p:nvCxnSpPr>
        <p:spPr>
          <a:xfrm>
            <a:off x="4629665" y="1967075"/>
            <a:ext cx="63148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F3AD2E2-3792-0706-0D35-D90D846BBCD6}"/>
              </a:ext>
            </a:extLst>
          </p:cNvPr>
          <p:cNvSpPr/>
          <p:nvPr/>
        </p:nvSpPr>
        <p:spPr>
          <a:xfrm>
            <a:off x="5296930" y="1642734"/>
            <a:ext cx="3085070" cy="6614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8D8C625B-5804-CC52-AD93-32295340BA4E}"/>
              </a:ext>
            </a:extLst>
          </p:cNvPr>
          <p:cNvSpPr/>
          <p:nvPr/>
        </p:nvSpPr>
        <p:spPr>
          <a:xfrm>
            <a:off x="5296930" y="2743599"/>
            <a:ext cx="3218420" cy="9885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93E2A76C-709C-4A66-8CC1-F15CAE98D216}"/>
              </a:ext>
            </a:extLst>
          </p:cNvPr>
          <p:cNvSpPr/>
          <p:nvPr/>
        </p:nvSpPr>
        <p:spPr>
          <a:xfrm>
            <a:off x="965200" y="1458407"/>
            <a:ext cx="1005617" cy="10244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20" name="Connector: Curved 19">
            <a:extLst>
              <a:ext uri="{FF2B5EF4-FFF2-40B4-BE49-F238E27FC236}">
                <a16:creationId xmlns:a16="http://schemas.microsoft.com/office/drawing/2014/main" id="{FCB3A05A-5A96-A1CD-ABD0-2A75B740BEF1}"/>
              </a:ext>
            </a:extLst>
          </p:cNvPr>
          <p:cNvCxnSpPr>
            <a:cxnSpLocks/>
            <a:stCxn id="18" idx="2"/>
            <a:endCxn id="15" idx="1"/>
          </p:cNvCxnSpPr>
          <p:nvPr/>
        </p:nvCxnSpPr>
        <p:spPr>
          <a:xfrm rot="16200000" flipH="1">
            <a:off x="3004960" y="945922"/>
            <a:ext cx="755019" cy="382892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49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torial backprop">
            <a:extLst>
              <a:ext uri="{FF2B5EF4-FFF2-40B4-BE49-F238E27FC236}">
                <a16:creationId xmlns:a16="http://schemas.microsoft.com/office/drawing/2014/main" id="{64597340-0F67-E643-D51C-1A441FF8FC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0" t="11303" r="7289"/>
          <a:stretch/>
        </p:blipFill>
        <p:spPr bwMode="auto">
          <a:xfrm>
            <a:off x="5054507" y="1802416"/>
            <a:ext cx="3903226" cy="2592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0A7216-127B-F8BD-F5DB-02390BB0EA40}"/>
              </a:ext>
            </a:extLst>
          </p:cNvPr>
          <p:cNvSpPr>
            <a:spLocks noGrp="1"/>
          </p:cNvSpPr>
          <p:nvPr>
            <p:ph type="title"/>
          </p:nvPr>
        </p:nvSpPr>
        <p:spPr/>
        <p:txBody>
          <a:bodyPr>
            <a:normAutofit/>
          </a:bodyPr>
          <a:lstStyle/>
          <a:p>
            <a:r>
              <a:rPr lang="en-US"/>
              <a:t>1.4. Gradient</a:t>
            </a:r>
            <a:br>
              <a:rPr lang="en-US"/>
            </a:br>
            <a:r>
              <a:rPr lang="en-US" sz="2000"/>
              <a:t>Parameter-shift rule with backpropagation</a:t>
            </a:r>
            <a:endParaRPr lang="vi-VN" sz="2000"/>
          </a:p>
        </p:txBody>
      </p:sp>
      <p:sp>
        <p:nvSpPr>
          <p:cNvPr id="4" name="Slide Number Placeholder 3">
            <a:extLst>
              <a:ext uri="{FF2B5EF4-FFF2-40B4-BE49-F238E27FC236}">
                <a16:creationId xmlns:a16="http://schemas.microsoft.com/office/drawing/2014/main" id="{EF744C85-E940-3975-5BC3-F0BDB150D174}"/>
              </a:ext>
            </a:extLst>
          </p:cNvPr>
          <p:cNvSpPr>
            <a:spLocks noGrp="1"/>
          </p:cNvSpPr>
          <p:nvPr>
            <p:ph type="sldNum" sz="quarter" idx="12"/>
          </p:nvPr>
        </p:nvSpPr>
        <p:spPr/>
        <p:txBody>
          <a:bodyPr/>
          <a:lstStyle/>
          <a:p>
            <a:fld id="{6A45828D-F580-42DE-B77E-860980F07F32}" type="slidenum">
              <a:rPr lang="vi-VN" smtClean="0"/>
              <a:t>19</a:t>
            </a:fld>
            <a:endParaRPr lang="vi-VN"/>
          </a:p>
        </p:txBody>
      </p:sp>
      <p:sp>
        <p:nvSpPr>
          <p:cNvPr id="5" name="Content Placeholder 4">
            <a:extLst>
              <a:ext uri="{FF2B5EF4-FFF2-40B4-BE49-F238E27FC236}">
                <a16:creationId xmlns:a16="http://schemas.microsoft.com/office/drawing/2014/main" id="{A3D84DA8-0388-DAA2-D5EE-7ECE70D35EA5}"/>
              </a:ext>
            </a:extLst>
          </p:cNvPr>
          <p:cNvSpPr txBox="1">
            <a:spLocks noGrp="1"/>
          </p:cNvSpPr>
          <p:nvPr>
            <p:ph idx="1"/>
          </p:nvPr>
        </p:nvSpPr>
        <p:spPr>
          <a:xfrm>
            <a:off x="628649" y="1382713"/>
            <a:ext cx="8384117" cy="341632"/>
          </a:xfrm>
          <a:prstGeom prst="rect">
            <a:avLst/>
          </a:prstGeom>
          <a:noFill/>
        </p:spPr>
        <p:txBody>
          <a:bodyPr wrap="square" rtlCol="0">
            <a:spAutoFit/>
          </a:bodyPr>
          <a:lstStyle/>
          <a:p>
            <a:pPr marL="0" indent="0">
              <a:buNone/>
            </a:pPr>
            <a:r>
              <a:rPr lang="en-US" sz="1800" b="0" i="0">
                <a:solidFill>
                  <a:srgbClr val="000000"/>
                </a:solidFill>
                <a:effectLst/>
                <a:latin typeface="Calibri (Body)"/>
              </a:rPr>
              <a:t>Quantum backpropagation [</a:t>
            </a:r>
            <a:r>
              <a:rPr lang="en-US" sz="1800" b="1">
                <a:solidFill>
                  <a:srgbClr val="000000"/>
                </a:solidFill>
                <a:latin typeface="Calibri (Body)"/>
              </a:rPr>
              <a:t>1.18,1.19</a:t>
            </a:r>
            <a:r>
              <a:rPr lang="en-US" sz="1800" b="0" i="0">
                <a:solidFill>
                  <a:srgbClr val="000000"/>
                </a:solidFill>
                <a:effectLst/>
                <a:latin typeface="Calibri (Body)"/>
              </a:rPr>
              <a:t>] requires only a </a:t>
            </a:r>
            <a:r>
              <a:rPr lang="en-US" sz="1800" b="1" i="1">
                <a:solidFill>
                  <a:srgbClr val="000000"/>
                </a:solidFill>
                <a:effectLst/>
                <a:latin typeface="Calibri (Body)"/>
              </a:rPr>
              <a:t>single</a:t>
            </a:r>
            <a:r>
              <a:rPr lang="en-US" sz="1800" b="0" i="0">
                <a:solidFill>
                  <a:srgbClr val="000000"/>
                </a:solidFill>
                <a:effectLst/>
                <a:latin typeface="Calibri (Body)"/>
              </a:rPr>
              <a:t> quantum evaluations</a:t>
            </a:r>
            <a:endParaRPr lang="en-US" sz="1800">
              <a:latin typeface="Calibri (Body)"/>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60372A-85FD-4B6F-4E0D-2AF52BB0E48A}"/>
                  </a:ext>
                </a:extLst>
              </p:cNvPr>
              <p:cNvSpPr txBox="1">
                <a:spLocks/>
              </p:cNvSpPr>
              <p:nvPr/>
            </p:nvSpPr>
            <p:spPr>
              <a:xfrm>
                <a:off x="628650" y="1694921"/>
                <a:ext cx="5710061" cy="28883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VN" sz="1800"/>
                  <a:t>For any pair </a:t>
                </a:r>
                <a14:m>
                  <m:oMath xmlns:m="http://schemas.openxmlformats.org/officeDocument/2006/math">
                    <m:d>
                      <m:dPr>
                        <m:begChr m:val="{"/>
                        <m:endChr m:val="}"/>
                        <m:ctrlPr>
                          <a:rPr lang="vi-VN" sz="1800" i="1">
                            <a:latin typeface="Cambria Math" panose="02040503050406030204" pitchFamily="18" charset="0"/>
                          </a:rPr>
                        </m:ctrlPr>
                      </m:dPr>
                      <m:e>
                        <m:r>
                          <a:rPr lang="vi-VN" sz="1800" i="1">
                            <a:latin typeface="Cambria Math" panose="02040503050406030204" pitchFamily="18" charset="0"/>
                          </a:rPr>
                          <m:t>𝑈</m:t>
                        </m:r>
                        <m:d>
                          <m:dPr>
                            <m:ctrlPr>
                              <a:rPr lang="vi-VN" sz="1800" i="1">
                                <a:latin typeface="Cambria Math" panose="02040503050406030204" pitchFamily="18" charset="0"/>
                              </a:rPr>
                            </m:ctrlPr>
                          </m:dPr>
                          <m:e>
                            <m:sSubSup>
                              <m:sSubSupPr>
                                <m:ctrlPr>
                                  <a:rPr lang="vi-VN" sz="1800" i="1">
                                    <a:latin typeface="Cambria Math" panose="02040503050406030204" pitchFamily="18" charset="0"/>
                                  </a:rPr>
                                </m:ctrlPr>
                              </m:sSubSupPr>
                              <m:e>
                                <m:r>
                                  <a:rPr lang="vi-VN" sz="1800" b="1" i="1">
                                    <a:latin typeface="Cambria Math" panose="02040503050406030204" pitchFamily="18" charset="0"/>
                                  </a:rPr>
                                  <m:t>𝜽</m:t>
                                </m:r>
                              </m:e>
                              <m:sub>
                                <m:r>
                                  <a:rPr lang="vi-VN" sz="1800" i="1">
                                    <a:latin typeface="Cambria Math" panose="02040503050406030204" pitchFamily="18" charset="0"/>
                                  </a:rPr>
                                  <m:t>𝑗</m:t>
                                </m:r>
                              </m:sub>
                              <m:sup>
                                <m:r>
                                  <a:rPr lang="vi-VN" sz="1800" i="1">
                                    <a:latin typeface="Cambria Math" panose="02040503050406030204" pitchFamily="18" charset="0"/>
                                  </a:rPr>
                                  <m:t>±</m:t>
                                </m:r>
                                <m:sSub>
                                  <m:sSubPr>
                                    <m:ctrlPr>
                                      <a:rPr lang="vi-VN" sz="1800" i="1">
                                        <a:latin typeface="Cambria Math" panose="02040503050406030204" pitchFamily="18" charset="0"/>
                                      </a:rPr>
                                    </m:ctrlPr>
                                  </m:sSubPr>
                                  <m:e>
                                    <m:r>
                                      <a:rPr lang="vi-VN" sz="1800" i="1">
                                        <a:latin typeface="Cambria Math" panose="02040503050406030204" pitchFamily="18" charset="0"/>
                                      </a:rPr>
                                      <m:t>𝜖</m:t>
                                    </m:r>
                                  </m:e>
                                  <m:sub>
                                    <m:r>
                                      <a:rPr lang="vi-VN" sz="1800" i="1">
                                        <a:latin typeface="Cambria Math" panose="02040503050406030204" pitchFamily="18" charset="0"/>
                                      </a:rPr>
                                      <m:t>𝑘</m:t>
                                    </m:r>
                                  </m:sub>
                                </m:sSub>
                              </m:sup>
                            </m:sSubSup>
                          </m:e>
                        </m:d>
                      </m:e>
                    </m:d>
                  </m:oMath>
                </a14:m>
                <a:r>
                  <a:rPr lang="en-VN" sz="1800"/>
                  <a:t>, there </a:t>
                </a:r>
                <a:r>
                  <a:rPr lang="en-US" sz="1800"/>
                  <a:t>is</a:t>
                </a:r>
                <a:r>
                  <a:rPr lang="en-VN" sz="1800"/>
                  <a:t> a duplication:</a:t>
                </a:r>
              </a:p>
              <a:p>
                <a:pPr marL="457200" lvl="1" indent="0">
                  <a:buFont typeface="Arial" panose="020B0604020202020204" pitchFamily="34" charset="0"/>
                  <a:buNone/>
                </a:pPr>
                <a14:m>
                  <m:oMath xmlns:m="http://schemas.openxmlformats.org/officeDocument/2006/math">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𝜽</m:t>
                            </m:r>
                          </m:e>
                          <m:sub>
                            <m:r>
                              <a:rPr lang="vi-VN" i="1">
                                <a:latin typeface="Cambria Math" panose="02040503050406030204" pitchFamily="18" charset="0"/>
                              </a:rPr>
                              <m:t>𝑗</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𝑗</m:t>
                        </m:r>
                        <m:r>
                          <a:rPr lang="vi-VN" i="1">
                            <a:latin typeface="Cambria Math" panose="02040503050406030204" pitchFamily="18" charset="0"/>
                          </a:rPr>
                          <m:t>+1:</m:t>
                        </m:r>
                        <m:r>
                          <a:rPr lang="vi-VN" i="1">
                            <a:latin typeface="Cambria Math" panose="02040503050406030204" pitchFamily="18" charset="0"/>
                          </a:rPr>
                          <m:t>𝑚</m:t>
                        </m:r>
                        <m:r>
                          <a:rPr lang="vi-VN" i="1">
                            <a:latin typeface="Cambria Math" panose="02040503050406030204" pitchFamily="18" charset="0"/>
                          </a:rPr>
                          <m:t>−1</m:t>
                        </m:r>
                      </m:sub>
                    </m:sSub>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𝜃</m:t>
                            </m:r>
                          </m:e>
                          <m:sub>
                            <m:r>
                              <a:rPr lang="vi-VN" i="1">
                                <a:latin typeface="Cambria Math" panose="02040503050406030204" pitchFamily="18" charset="0"/>
                              </a:rPr>
                              <m:t>𝑗</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0:</m:t>
                        </m:r>
                        <m:r>
                          <a:rPr lang="vi-VN" i="1">
                            <a:latin typeface="Cambria Math" panose="02040503050406030204" pitchFamily="18" charset="0"/>
                          </a:rPr>
                          <m:t>𝑗</m:t>
                        </m:r>
                        <m:r>
                          <a:rPr lang="vi-VN" i="1">
                            <a:latin typeface="Cambria Math" panose="02040503050406030204" pitchFamily="18" charset="0"/>
                          </a:rPr>
                          <m:t>−1</m:t>
                        </m:r>
                      </m:sub>
                    </m:sSub>
                  </m:oMath>
                </a14:m>
                <a:r>
                  <a:rPr lang="en-VN" i="1"/>
                  <a:t> </a:t>
                </a:r>
              </a:p>
              <a:p>
                <a:pPr marL="457200" lvl="1" indent="0">
                  <a:buFont typeface="Arial" panose="020B0604020202020204" pitchFamily="34" charset="0"/>
                  <a:buNone/>
                </a:pPr>
                <a14:m>
                  <m:oMath xmlns:m="http://schemas.openxmlformats.org/officeDocument/2006/math">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𝜽</m:t>
                            </m:r>
                          </m:e>
                          <m:sub>
                            <m:r>
                              <a:rPr lang="vi-VN" i="1">
                                <a:latin typeface="Cambria Math" panose="02040503050406030204" pitchFamily="18" charset="0"/>
                              </a:rPr>
                              <m:t>𝑗</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𝑗</m:t>
                        </m:r>
                        <m:r>
                          <a:rPr lang="vi-VN" i="1">
                            <a:latin typeface="Cambria Math" panose="02040503050406030204" pitchFamily="18" charset="0"/>
                          </a:rPr>
                          <m:t>+1:</m:t>
                        </m:r>
                        <m:r>
                          <a:rPr lang="vi-VN" i="1">
                            <a:latin typeface="Cambria Math" panose="02040503050406030204" pitchFamily="18" charset="0"/>
                          </a:rPr>
                          <m:t>𝑚</m:t>
                        </m:r>
                        <m:r>
                          <a:rPr lang="vi-VN" i="1">
                            <a:latin typeface="Cambria Math" panose="02040503050406030204" pitchFamily="18" charset="0"/>
                          </a:rPr>
                          <m:t>−1</m:t>
                        </m:r>
                      </m:sub>
                    </m:sSub>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𝜃</m:t>
                            </m:r>
                          </m:e>
                          <m:sub>
                            <m:r>
                              <a:rPr lang="vi-VN" i="1">
                                <a:latin typeface="Cambria Math" panose="02040503050406030204" pitchFamily="18" charset="0"/>
                              </a:rPr>
                              <m:t>𝑗</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0:</m:t>
                        </m:r>
                        <m:r>
                          <a:rPr lang="vi-VN" i="1">
                            <a:latin typeface="Cambria Math" panose="02040503050406030204" pitchFamily="18" charset="0"/>
                          </a:rPr>
                          <m:t>𝑗</m:t>
                        </m:r>
                        <m:r>
                          <a:rPr lang="vi-VN" i="1">
                            <a:latin typeface="Cambria Math" panose="02040503050406030204" pitchFamily="18" charset="0"/>
                          </a:rPr>
                          <m:t>−1</m:t>
                        </m:r>
                      </m:sub>
                    </m:sSub>
                  </m:oMath>
                </a14:m>
                <a:r>
                  <a:rPr lang="en-VN" i="1"/>
                  <a:t> </a:t>
                </a:r>
              </a:p>
              <a:p>
                <a:pPr marL="0" indent="0">
                  <a:buFont typeface="Arial" panose="020B0604020202020204" pitchFamily="34" charset="0"/>
                  <a:buNone/>
                </a:pPr>
                <a:r>
                  <a:rPr lang="en-VN" sz="1800"/>
                  <a:t>Furthermore:</a:t>
                </a:r>
              </a:p>
              <a:p>
                <a:pPr marL="457200" lvl="1" indent="0">
                  <a:buFont typeface="Arial" panose="020B0604020202020204" pitchFamily="34" charset="0"/>
                  <a:buNone/>
                </a:pPr>
                <a14:m>
                  <m:oMath xmlns:m="http://schemas.openxmlformats.org/officeDocument/2006/math">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𝜽</m:t>
                            </m:r>
                          </m:e>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𝑗</m:t>
                        </m:r>
                        <m:r>
                          <a:rPr lang="vi-VN" i="1">
                            <a:latin typeface="Cambria Math" panose="02040503050406030204" pitchFamily="18" charset="0"/>
                          </a:rPr>
                          <m:t>+2:</m:t>
                        </m:r>
                        <m:r>
                          <a:rPr lang="vi-VN" i="1">
                            <a:latin typeface="Cambria Math" panose="02040503050406030204" pitchFamily="18" charset="0"/>
                          </a:rPr>
                          <m:t>𝑚</m:t>
                        </m:r>
                        <m:r>
                          <a:rPr lang="vi-VN" i="1">
                            <a:latin typeface="Cambria Math" panose="02040503050406030204" pitchFamily="18" charset="0"/>
                          </a:rPr>
                          <m:t>−1</m:t>
                        </m:r>
                      </m:sub>
                    </m:sSub>
                    <m:r>
                      <a:rPr lang="vi-VN" i="1">
                        <a:latin typeface="Cambria Math" panose="02040503050406030204" pitchFamily="18" charset="0"/>
                      </a:rPr>
                      <m:t>𝑈</m:t>
                    </m:r>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𝜃</m:t>
                            </m:r>
                          </m:e>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𝜖</m:t>
                                </m:r>
                              </m:e>
                              <m:sub>
                                <m:r>
                                  <a:rPr lang="vi-VN" i="1">
                                    <a:latin typeface="Cambria Math" panose="02040503050406030204" pitchFamily="18" charset="0"/>
                                  </a:rPr>
                                  <m:t>𝑘</m:t>
                                </m:r>
                              </m:sub>
                            </m:sSub>
                          </m:sup>
                        </m:sSubSup>
                      </m:e>
                    </m:d>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0:</m:t>
                        </m:r>
                        <m:r>
                          <a:rPr lang="vi-VN" i="1">
                            <a:latin typeface="Cambria Math" panose="02040503050406030204" pitchFamily="18" charset="0"/>
                          </a:rPr>
                          <m:t>𝑗</m:t>
                        </m:r>
                      </m:sub>
                    </m:sSub>
                  </m:oMath>
                </a14:m>
                <a:r>
                  <a:rPr lang="en-VN" i="1"/>
                  <a:t> </a:t>
                </a:r>
              </a:p>
              <a:p>
                <a:pPr marL="0" indent="0">
                  <a:buFont typeface="Arial" panose="020B0604020202020204" pitchFamily="34" charset="0"/>
                  <a:buNone/>
                </a:pPr>
                <a:r>
                  <a:rPr lang="en-VN" sz="1800"/>
                  <a:t>We already know:</a:t>
                </a:r>
              </a:p>
              <a:p>
                <a:pPr marL="457200" lvl="1" indent="0">
                  <a:buFont typeface="Arial" panose="020B0604020202020204" pitchFamily="34" charset="0"/>
                  <a:buNone/>
                </a:pP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𝑗</m:t>
                        </m:r>
                        <m:r>
                          <a:rPr lang="vi-VN" i="1">
                            <a:latin typeface="Cambria Math" panose="02040503050406030204" pitchFamily="18" charset="0"/>
                          </a:rPr>
                          <m:t>+1:</m:t>
                        </m:r>
                        <m:r>
                          <a:rPr lang="vi-VN" i="1">
                            <a:latin typeface="Cambria Math" panose="02040503050406030204" pitchFamily="18" charset="0"/>
                          </a:rPr>
                          <m:t>𝑚</m:t>
                        </m:r>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𝑗</m:t>
                        </m:r>
                        <m:r>
                          <a:rPr lang="vi-VN" i="1">
                            <a:latin typeface="Cambria Math" panose="02040503050406030204" pitchFamily="18" charset="0"/>
                          </a:rPr>
                          <m:t>+1</m:t>
                        </m:r>
                      </m:sub>
                    </m:sSub>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𝑗</m:t>
                        </m:r>
                        <m:r>
                          <a:rPr lang="vi-VN" i="1">
                            <a:latin typeface="Cambria Math" panose="02040503050406030204" pitchFamily="18" charset="0"/>
                          </a:rPr>
                          <m:t>+2:</m:t>
                        </m:r>
                        <m:r>
                          <a:rPr lang="vi-VN" i="1">
                            <a:latin typeface="Cambria Math" panose="02040503050406030204" pitchFamily="18" charset="0"/>
                          </a:rPr>
                          <m:t>𝑚</m:t>
                        </m:r>
                        <m:r>
                          <a:rPr lang="vi-VN" i="1">
                            <a:latin typeface="Cambria Math" panose="02040503050406030204" pitchFamily="18" charset="0"/>
                          </a:rPr>
                          <m:t>−1</m:t>
                        </m:r>
                      </m:sub>
                    </m:sSub>
                  </m:oMath>
                </a14:m>
                <a:r>
                  <a:rPr lang="en-VN"/>
                  <a:t> and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0:</m:t>
                        </m:r>
                        <m:r>
                          <a:rPr lang="vi-VN" i="1">
                            <a:latin typeface="Cambria Math" panose="02040503050406030204" pitchFamily="18" charset="0"/>
                          </a:rPr>
                          <m:t>𝑗</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𝑗</m:t>
                        </m:r>
                      </m:sub>
                    </m:sSub>
                    <m:sSub>
                      <m:sSubPr>
                        <m:ctrlPr>
                          <a:rPr lang="vi-VN" i="1">
                            <a:latin typeface="Cambria Math" panose="02040503050406030204" pitchFamily="18" charset="0"/>
                          </a:rPr>
                        </m:ctrlPr>
                      </m:sSubPr>
                      <m:e>
                        <m:r>
                          <a:rPr lang="vi-VN" i="1">
                            <a:latin typeface="Cambria Math" panose="02040503050406030204" pitchFamily="18" charset="0"/>
                          </a:rPr>
                          <m:t>𝒰</m:t>
                        </m:r>
                      </m:e>
                      <m:sub>
                        <m:r>
                          <a:rPr lang="vi-VN" i="1">
                            <a:latin typeface="Cambria Math" panose="02040503050406030204" pitchFamily="18" charset="0"/>
                          </a:rPr>
                          <m:t>0:</m:t>
                        </m:r>
                        <m:r>
                          <a:rPr lang="vi-VN" i="1">
                            <a:latin typeface="Cambria Math" panose="02040503050406030204" pitchFamily="18" charset="0"/>
                          </a:rPr>
                          <m:t>𝑗</m:t>
                        </m:r>
                        <m:r>
                          <a:rPr lang="vi-VN" i="1">
                            <a:latin typeface="Cambria Math" panose="02040503050406030204" pitchFamily="18" charset="0"/>
                          </a:rPr>
                          <m:t>−1</m:t>
                        </m:r>
                      </m:sub>
                    </m:sSub>
                  </m:oMath>
                </a14:m>
                <a:endParaRPr lang="en-VN" i="1"/>
              </a:p>
              <a:p>
                <a:pPr marL="0" indent="0">
                  <a:buFont typeface="Arial" panose="020B0604020202020204" pitchFamily="34" charset="0"/>
                  <a:buNone/>
                </a:pPr>
                <a:endParaRPr lang="en-VN" sz="1800"/>
              </a:p>
            </p:txBody>
          </p:sp>
        </mc:Choice>
        <mc:Fallback xmlns="">
          <p:sp>
            <p:nvSpPr>
              <p:cNvPr id="10" name="Content Placeholder 2">
                <a:extLst>
                  <a:ext uri="{FF2B5EF4-FFF2-40B4-BE49-F238E27FC236}">
                    <a16:creationId xmlns:a16="http://schemas.microsoft.com/office/drawing/2014/main" id="{0260372A-85FD-4B6F-4E0D-2AF52BB0E48A}"/>
                  </a:ext>
                </a:extLst>
              </p:cNvPr>
              <p:cNvSpPr txBox="1">
                <a:spLocks noRot="1" noChangeAspect="1" noMove="1" noResize="1" noEditPoints="1" noAdjustHandles="1" noChangeArrowheads="1" noChangeShapeType="1" noTextEdit="1"/>
              </p:cNvSpPr>
              <p:nvPr/>
            </p:nvSpPr>
            <p:spPr>
              <a:xfrm>
                <a:off x="628650" y="1694921"/>
                <a:ext cx="5710061" cy="2888368"/>
              </a:xfrm>
              <a:prstGeom prst="rect">
                <a:avLst/>
              </a:prstGeom>
              <a:blipFill>
                <a:blip r:embed="rId3"/>
                <a:stretch>
                  <a:fillRect l="-85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18421E-02A1-6B1D-E54D-885F118E8831}"/>
                  </a:ext>
                </a:extLst>
              </p:cNvPr>
              <p:cNvSpPr txBox="1"/>
              <p:nvPr/>
            </p:nvSpPr>
            <p:spPr>
              <a:xfrm>
                <a:off x="6755160" y="804824"/>
                <a:ext cx="2057400" cy="391646"/>
              </a:xfrm>
              <a:prstGeom prst="rect">
                <a:avLst/>
              </a:prstGeom>
              <a:noFill/>
              <a:ln>
                <a:solidFill>
                  <a:schemeClr val="tx1"/>
                </a:solidFill>
              </a:ln>
            </p:spPr>
            <p:txBody>
              <a:bodyPr wrap="square" rtlCol="0">
                <a:spAutoFit/>
              </a:bodyPr>
              <a:lstStyle/>
              <a:p>
                <a14:m>
                  <m:oMath xmlns:m="http://schemas.openxmlformats.org/officeDocument/2006/math">
                    <m:sSub>
                      <m:sSubPr>
                        <m:ctrlPr>
                          <a:rPr lang="vi-VN" b="0" i="1">
                            <a:latin typeface="Cambria Math" panose="02040503050406030204" pitchFamily="18" charset="0"/>
                          </a:rPr>
                        </m:ctrlPr>
                      </m:sSubPr>
                      <m:e>
                        <m:r>
                          <a:rPr lang="vi-VN" b="0" i="1">
                            <a:latin typeface="Cambria Math" panose="02040503050406030204" pitchFamily="18" charset="0"/>
                          </a:rPr>
                          <m:t>𝒰</m:t>
                        </m:r>
                      </m:e>
                      <m:sub>
                        <m:r>
                          <a:rPr lang="en-VN" i="1">
                            <a:latin typeface="Cambria Math" panose="02040503050406030204" pitchFamily="18" charset="0"/>
                          </a:rPr>
                          <m:t>𝑖</m:t>
                        </m:r>
                        <m:r>
                          <a:rPr lang="vi-VN" b="0" i="1">
                            <a:latin typeface="Cambria Math" panose="02040503050406030204" pitchFamily="18" charset="0"/>
                          </a:rPr>
                          <m:t>:</m:t>
                        </m:r>
                        <m:r>
                          <a:rPr lang="vi-VN" i="1">
                            <a:latin typeface="Cambria Math" panose="02040503050406030204" pitchFamily="18" charset="0"/>
                          </a:rPr>
                          <m:t>𝑗</m:t>
                        </m:r>
                      </m:sub>
                    </m:sSub>
                    <m:r>
                      <a:rPr lang="vi-VN" b="0" i="1">
                        <a:latin typeface="Cambria Math" panose="02040503050406030204" pitchFamily="18" charset="0"/>
                      </a:rPr>
                      <m:t>=</m:t>
                    </m:r>
                    <m:sSub>
                      <m:sSubPr>
                        <m:ctrlPr>
                          <a:rPr lang="vi-VN" b="0"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𝑗</m:t>
                        </m:r>
                      </m:sub>
                    </m:sSub>
                    <m:sSub>
                      <m:sSubPr>
                        <m:ctrlPr>
                          <a:rPr lang="vi-VN" b="0"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𝑗</m:t>
                        </m:r>
                        <m:r>
                          <a:rPr lang="vi-VN" b="0" i="1">
                            <a:latin typeface="Cambria Math" panose="02040503050406030204" pitchFamily="18" charset="0"/>
                          </a:rPr>
                          <m:t>−1</m:t>
                        </m:r>
                      </m:sub>
                    </m:sSub>
                    <m:r>
                      <a:rPr lang="vi-VN" b="0" i="1">
                        <a:latin typeface="Cambria Math" panose="02040503050406030204" pitchFamily="18" charset="0"/>
                      </a:rPr>
                      <m:t>…</m:t>
                    </m:r>
                    <m:sSub>
                      <m:sSubPr>
                        <m:ctrlPr>
                          <a:rPr lang="vi-VN" b="0"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𝑖</m:t>
                        </m:r>
                      </m:sub>
                    </m:sSub>
                  </m:oMath>
                </a14:m>
                <a:r>
                  <a:rPr lang="en-VN" i="1"/>
                  <a:t> </a:t>
                </a:r>
              </a:p>
            </p:txBody>
          </p:sp>
        </mc:Choice>
        <mc:Fallback xmlns="">
          <p:sp>
            <p:nvSpPr>
              <p:cNvPr id="11" name="TextBox 10">
                <a:extLst>
                  <a:ext uri="{FF2B5EF4-FFF2-40B4-BE49-F238E27FC236}">
                    <a16:creationId xmlns:a16="http://schemas.microsoft.com/office/drawing/2014/main" id="{3818421E-02A1-6B1D-E54D-885F118E8831}"/>
                  </a:ext>
                </a:extLst>
              </p:cNvPr>
              <p:cNvSpPr txBox="1">
                <a:spLocks noRot="1" noChangeAspect="1" noMove="1" noResize="1" noEditPoints="1" noAdjustHandles="1" noChangeArrowheads="1" noChangeShapeType="1" noTextEdit="1"/>
              </p:cNvSpPr>
              <p:nvPr/>
            </p:nvSpPr>
            <p:spPr>
              <a:xfrm>
                <a:off x="6755160" y="804824"/>
                <a:ext cx="2057400" cy="391646"/>
              </a:xfrm>
              <a:prstGeom prst="rect">
                <a:avLst/>
              </a:prstGeom>
              <a:blipFill>
                <a:blip r:embed="rId4"/>
                <a:stretch>
                  <a:fillRect t="-4545" r="-882" b="-18182"/>
                </a:stretch>
              </a:blipFill>
              <a:ln>
                <a:solidFill>
                  <a:schemeClr val="tx1"/>
                </a:solidFill>
              </a:ln>
            </p:spPr>
            <p:txBody>
              <a:bodyPr/>
              <a:lstStyle/>
              <a:p>
                <a:r>
                  <a:rPr lang="vi-VN">
                    <a:noFill/>
                  </a:rPr>
                  <a:t> </a:t>
                </a:r>
              </a:p>
            </p:txBody>
          </p:sp>
        </mc:Fallback>
      </mc:AlternateContent>
      <p:sp>
        <p:nvSpPr>
          <p:cNvPr id="12" name="TextBox 11">
            <a:extLst>
              <a:ext uri="{FF2B5EF4-FFF2-40B4-BE49-F238E27FC236}">
                <a16:creationId xmlns:a16="http://schemas.microsoft.com/office/drawing/2014/main" id="{C51C0BE5-673F-4E3E-2967-70E4BA10DC25}"/>
              </a:ext>
            </a:extLst>
          </p:cNvPr>
          <p:cNvSpPr txBox="1"/>
          <p:nvPr/>
        </p:nvSpPr>
        <p:spPr>
          <a:xfrm>
            <a:off x="628648" y="4583289"/>
            <a:ext cx="7385051" cy="553998"/>
          </a:xfrm>
          <a:prstGeom prst="rect">
            <a:avLst/>
          </a:prstGeom>
          <a:noFill/>
        </p:spPr>
        <p:txBody>
          <a:bodyPr wrap="square" rtlCol="0">
            <a:spAutoFit/>
          </a:bodyPr>
          <a:lstStyle/>
          <a:p>
            <a:r>
              <a:rPr lang="en-US" sz="1000" b="1"/>
              <a:t>[1.18] </a:t>
            </a:r>
            <a:r>
              <a:rPr lang="vi-VN" sz="1000">
                <a:hlinkClick r:id="rId5"/>
              </a:rPr>
              <a:t>https://pennylane.ai/qml/demos/tutorial_backprop</a:t>
            </a:r>
            <a:endParaRPr lang="en-US" sz="1000"/>
          </a:p>
          <a:p>
            <a:r>
              <a:rPr lang="en-US" sz="1000" b="1"/>
              <a:t>[1.19] </a:t>
            </a:r>
            <a:r>
              <a:rPr lang="vi-VN" sz="1000" b="0" i="0">
                <a:solidFill>
                  <a:srgbClr val="222222"/>
                </a:solidFill>
                <a:effectLst/>
              </a:rPr>
              <a:t>Hai, V. T., Luan, P. H., &amp; Nakashima, Y. (2024, October). Efficient Parameter-Shift Rule Implementation for Computing Gradient on Quantum Simulators. </a:t>
            </a:r>
            <a:r>
              <a:rPr lang="vi-VN" sz="1000" b="0" i="1">
                <a:solidFill>
                  <a:srgbClr val="222222"/>
                </a:solidFill>
                <a:effectLst/>
              </a:rPr>
              <a:t>ATC</a:t>
            </a:r>
            <a:r>
              <a:rPr lang="vi-VN" sz="1000" b="0" i="0">
                <a:solidFill>
                  <a:srgbClr val="222222"/>
                </a:solidFill>
                <a:effectLst/>
              </a:rPr>
              <a:t> (pp. 449-454). IEEE.</a:t>
            </a:r>
            <a:endParaRPr lang="vi-VN" sz="1000"/>
          </a:p>
        </p:txBody>
      </p:sp>
    </p:spTree>
    <p:extLst>
      <p:ext uri="{BB962C8B-B14F-4D97-AF65-F5344CB8AC3E}">
        <p14:creationId xmlns:p14="http://schemas.microsoft.com/office/powerpoint/2010/main" val="409829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9E45-7E32-5DFD-6DBB-DD3B5D32AD22}"/>
              </a:ext>
            </a:extLst>
          </p:cNvPr>
          <p:cNvSpPr>
            <a:spLocks noGrp="1"/>
          </p:cNvSpPr>
          <p:nvPr>
            <p:ph type="title"/>
          </p:nvPr>
        </p:nvSpPr>
        <p:spPr/>
        <p:txBody>
          <a:bodyPr/>
          <a:lstStyle/>
          <a:p>
            <a:r>
              <a:rPr lang="en-US"/>
              <a:t>1. Quantum optimization</a:t>
            </a:r>
            <a:endParaRPr lang="vi-VN"/>
          </a:p>
        </p:txBody>
      </p:sp>
      <p:sp>
        <p:nvSpPr>
          <p:cNvPr id="3" name="Content Placeholder 2">
            <a:extLst>
              <a:ext uri="{FF2B5EF4-FFF2-40B4-BE49-F238E27FC236}">
                <a16:creationId xmlns:a16="http://schemas.microsoft.com/office/drawing/2014/main" id="{8FF28F78-7952-EEF8-C049-331CD2288E42}"/>
              </a:ext>
            </a:extLst>
          </p:cNvPr>
          <p:cNvSpPr>
            <a:spLocks noGrp="1"/>
          </p:cNvSpPr>
          <p:nvPr>
            <p:ph idx="1"/>
          </p:nvPr>
        </p:nvSpPr>
        <p:spPr/>
        <p:txBody>
          <a:bodyPr/>
          <a:lstStyle/>
          <a:p>
            <a:pPr marL="0" indent="0">
              <a:buNone/>
            </a:pPr>
            <a:r>
              <a:rPr lang="en-US"/>
              <a:t>1.1. Parameterized quantum circuit (PQC)</a:t>
            </a:r>
          </a:p>
          <a:p>
            <a:pPr marL="0" indent="0">
              <a:buNone/>
            </a:pPr>
            <a:r>
              <a:rPr lang="en-US"/>
              <a:t>1.2. Circuit ansatz</a:t>
            </a:r>
          </a:p>
          <a:p>
            <a:pPr marL="0" indent="0">
              <a:buNone/>
            </a:pPr>
            <a:r>
              <a:rPr lang="en-US"/>
              <a:t>1.3. Compilation</a:t>
            </a:r>
          </a:p>
          <a:p>
            <a:pPr marL="0" indent="0">
              <a:buNone/>
            </a:pPr>
            <a:r>
              <a:rPr lang="en-US"/>
              <a:t>1.4. Gradient and optimizer</a:t>
            </a:r>
          </a:p>
          <a:p>
            <a:pPr marL="0" indent="0">
              <a:buNone/>
            </a:pPr>
            <a:r>
              <a:rPr lang="en-US"/>
              <a:t>1.5. Encoding</a:t>
            </a:r>
          </a:p>
          <a:p>
            <a:pPr marL="0" indent="0">
              <a:buNone/>
            </a:pPr>
            <a:r>
              <a:rPr lang="en-US"/>
              <a:t>1.6. Quantum optimization</a:t>
            </a:r>
          </a:p>
          <a:p>
            <a:pPr marL="0" indent="0">
              <a:buNone/>
            </a:pPr>
            <a:r>
              <a:rPr lang="en-US"/>
              <a:t>1.7. Additional informations</a:t>
            </a:r>
          </a:p>
          <a:p>
            <a:pPr marL="0" indent="0">
              <a:buNone/>
            </a:pPr>
            <a:endParaRPr lang="vi-VN"/>
          </a:p>
        </p:txBody>
      </p:sp>
      <p:sp>
        <p:nvSpPr>
          <p:cNvPr id="4" name="Slide Number Placeholder 3">
            <a:extLst>
              <a:ext uri="{FF2B5EF4-FFF2-40B4-BE49-F238E27FC236}">
                <a16:creationId xmlns:a16="http://schemas.microsoft.com/office/drawing/2014/main" id="{EC781013-65EE-A173-0D15-E033100A0918}"/>
              </a:ext>
            </a:extLst>
          </p:cNvPr>
          <p:cNvSpPr>
            <a:spLocks noGrp="1"/>
          </p:cNvSpPr>
          <p:nvPr>
            <p:ph type="sldNum" sz="quarter" idx="12"/>
          </p:nvPr>
        </p:nvSpPr>
        <p:spPr/>
        <p:txBody>
          <a:bodyPr/>
          <a:lstStyle/>
          <a:p>
            <a:fld id="{6A45828D-F580-42DE-B77E-860980F07F32}" type="slidenum">
              <a:rPr lang="vi-VN" smtClean="0"/>
              <a:t>2</a:t>
            </a:fld>
            <a:endParaRPr lang="vi-VN"/>
          </a:p>
        </p:txBody>
      </p:sp>
    </p:spTree>
    <p:extLst>
      <p:ext uri="{BB962C8B-B14F-4D97-AF65-F5344CB8AC3E}">
        <p14:creationId xmlns:p14="http://schemas.microsoft.com/office/powerpoint/2010/main" val="2159038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8CBA-5FB6-F240-29BF-DF1E8F5C2810}"/>
              </a:ext>
            </a:extLst>
          </p:cNvPr>
          <p:cNvSpPr>
            <a:spLocks noGrp="1"/>
          </p:cNvSpPr>
          <p:nvPr>
            <p:ph type="title"/>
          </p:nvPr>
        </p:nvSpPr>
        <p:spPr>
          <a:xfrm>
            <a:off x="628649" y="1"/>
            <a:ext cx="7886700" cy="994172"/>
          </a:xfrm>
        </p:spPr>
        <p:txBody>
          <a:bodyPr>
            <a:normAutofit/>
          </a:bodyPr>
          <a:lstStyle/>
          <a:p>
            <a:r>
              <a:rPr lang="en-US"/>
              <a:t>1.4. Gradient</a:t>
            </a:r>
            <a:br>
              <a:rPr lang="en-US"/>
            </a:br>
            <a:r>
              <a:rPr lang="en-US" sz="2000"/>
              <a:t>Parameter-shift rule with backpropagation</a:t>
            </a:r>
            <a:endParaRPr lang="en-VN" sz="2000"/>
          </a:p>
        </p:txBody>
      </p:sp>
      <p:sp>
        <p:nvSpPr>
          <p:cNvPr id="6" name="TextBox 5">
            <a:extLst>
              <a:ext uri="{FF2B5EF4-FFF2-40B4-BE49-F238E27FC236}">
                <a16:creationId xmlns:a16="http://schemas.microsoft.com/office/drawing/2014/main" id="{60673A86-6E94-3839-2EC8-1E66BDC425B4}"/>
              </a:ext>
            </a:extLst>
          </p:cNvPr>
          <p:cNvSpPr txBox="1"/>
          <p:nvPr/>
        </p:nvSpPr>
        <p:spPr>
          <a:xfrm>
            <a:off x="4229100" y="2228850"/>
            <a:ext cx="65" cy="207749"/>
          </a:xfrm>
          <a:prstGeom prst="rect">
            <a:avLst/>
          </a:prstGeom>
          <a:noFill/>
        </p:spPr>
        <p:txBody>
          <a:bodyPr wrap="none" lIns="0" tIns="0" rIns="0" bIns="0" rtlCol="0">
            <a:spAutoFit/>
          </a:bodyPr>
          <a:lstStyle/>
          <a:p>
            <a:endParaRPr lang="en-VN" sz="135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B60590-1ABA-EA0A-AD8B-55D930B664C5}"/>
                  </a:ext>
                </a:extLst>
              </p:cNvPr>
              <p:cNvSpPr txBox="1"/>
              <p:nvPr/>
            </p:nvSpPr>
            <p:spPr>
              <a:xfrm>
                <a:off x="628649" y="3657500"/>
                <a:ext cx="7393132" cy="572080"/>
              </a:xfrm>
              <a:prstGeom prst="rect">
                <a:avLst/>
              </a:prstGeom>
              <a:noFill/>
            </p:spPr>
            <p:txBody>
              <a:bodyPr wrap="square" rtlCol="0">
                <a:spAutoFit/>
              </a:bodyPr>
              <a:lstStyle/>
              <a:p>
                <a:r>
                  <a:rPr lang="en-VN" sz="2100"/>
                  <a:t>To fill this LUT, only take </a:t>
                </a:r>
                <a14:m>
                  <m:oMath xmlns:m="http://schemas.openxmlformats.org/officeDocument/2006/math">
                    <m:nary>
                      <m:naryPr>
                        <m:chr m:val="∑"/>
                        <m:ctrlPr>
                          <a:rPr lang="en-VN" sz="2100" i="1">
                            <a:latin typeface="Cambria Math" panose="02040503050406030204" pitchFamily="18" charset="0"/>
                          </a:rPr>
                        </m:ctrlPr>
                      </m:naryPr>
                      <m:sub>
                        <m:r>
                          <m:rPr>
                            <m:brk m:alnAt="23"/>
                          </m:rPr>
                          <a:rPr lang="en-VN" sz="2100" i="1">
                            <a:latin typeface="Cambria Math" panose="02040503050406030204" pitchFamily="18" charset="0"/>
                          </a:rPr>
                          <m:t>𝑗</m:t>
                        </m:r>
                        <m:r>
                          <a:rPr lang="vi-VN" sz="2100" i="1">
                            <a:latin typeface="Cambria Math" panose="02040503050406030204" pitchFamily="18" charset="0"/>
                          </a:rPr>
                          <m:t>=0</m:t>
                        </m:r>
                      </m:sub>
                      <m:sup>
                        <m:r>
                          <a:rPr lang="en-VN" sz="2100" i="1">
                            <a:latin typeface="Cambria Math" panose="02040503050406030204" pitchFamily="18" charset="0"/>
                          </a:rPr>
                          <m:t>𝑚</m:t>
                        </m:r>
                        <m:r>
                          <a:rPr lang="vi-VN" sz="2100" i="1">
                            <a:latin typeface="Cambria Math" panose="02040503050406030204" pitchFamily="18" charset="0"/>
                          </a:rPr>
                          <m:t>−1</m:t>
                        </m:r>
                      </m:sup>
                      <m:e>
                        <m:r>
                          <a:rPr lang="en-VN" sz="2100" i="1">
                            <a:latin typeface="Cambria Math" panose="02040503050406030204" pitchFamily="18" charset="0"/>
                          </a:rPr>
                          <m:t>𝑗</m:t>
                        </m:r>
                      </m:e>
                    </m:nary>
                    <m:r>
                      <a:rPr lang="vi-VN" sz="2100" i="1">
                        <a:latin typeface="Cambria Math" panose="02040503050406030204" pitchFamily="18" charset="0"/>
                      </a:rPr>
                      <m:t>=</m:t>
                    </m:r>
                    <m:f>
                      <m:fPr>
                        <m:ctrlPr>
                          <a:rPr lang="vi-VN" sz="2100" i="1">
                            <a:latin typeface="Cambria Math" panose="02040503050406030204" pitchFamily="18" charset="0"/>
                          </a:rPr>
                        </m:ctrlPr>
                      </m:fPr>
                      <m:num>
                        <m:d>
                          <m:dPr>
                            <m:ctrlPr>
                              <a:rPr lang="vi-VN" sz="2100" i="1">
                                <a:latin typeface="Cambria Math" panose="02040503050406030204" pitchFamily="18" charset="0"/>
                              </a:rPr>
                            </m:ctrlPr>
                          </m:dPr>
                          <m:e>
                            <m:r>
                              <a:rPr lang="vi-VN" sz="2100" i="1">
                                <a:latin typeface="Cambria Math" panose="02040503050406030204" pitchFamily="18" charset="0"/>
                              </a:rPr>
                              <m:t>𝑚</m:t>
                            </m:r>
                            <m:r>
                              <a:rPr lang="vi-VN" sz="2100" i="1">
                                <a:latin typeface="Cambria Math" panose="02040503050406030204" pitchFamily="18" charset="0"/>
                              </a:rPr>
                              <m:t>−1</m:t>
                            </m:r>
                          </m:e>
                        </m:d>
                        <m:r>
                          <a:rPr lang="vi-VN" sz="2100" i="1">
                            <a:latin typeface="Cambria Math" panose="02040503050406030204" pitchFamily="18" charset="0"/>
                          </a:rPr>
                          <m:t>×</m:t>
                        </m:r>
                        <m:r>
                          <a:rPr lang="vi-VN" sz="2100" i="1">
                            <a:latin typeface="Cambria Math" panose="02040503050406030204" pitchFamily="18" charset="0"/>
                          </a:rPr>
                          <m:t>𝑚</m:t>
                        </m:r>
                      </m:num>
                      <m:den>
                        <m:r>
                          <a:rPr lang="vi-VN" sz="2100" i="1">
                            <a:latin typeface="Cambria Math" panose="02040503050406030204" pitchFamily="18" charset="0"/>
                          </a:rPr>
                          <m:t>2</m:t>
                        </m:r>
                      </m:den>
                    </m:f>
                  </m:oMath>
                </a14:m>
                <a:r>
                  <a:rPr lang="en-VN" sz="2100" i="1"/>
                  <a:t> </a:t>
                </a:r>
                <a:r>
                  <a:rPr lang="en-VN" sz="2100"/>
                  <a:t>matrix multiplication</a:t>
                </a:r>
                <a:endParaRPr lang="en-VN" sz="2100" i="1"/>
              </a:p>
            </p:txBody>
          </p:sp>
        </mc:Choice>
        <mc:Fallback xmlns="">
          <p:sp>
            <p:nvSpPr>
              <p:cNvPr id="7" name="TextBox 6">
                <a:extLst>
                  <a:ext uri="{FF2B5EF4-FFF2-40B4-BE49-F238E27FC236}">
                    <a16:creationId xmlns:a16="http://schemas.microsoft.com/office/drawing/2014/main" id="{5DB60590-1ABA-EA0A-AD8B-55D930B664C5}"/>
                  </a:ext>
                </a:extLst>
              </p:cNvPr>
              <p:cNvSpPr txBox="1">
                <a:spLocks noRot="1" noChangeAspect="1" noMove="1" noResize="1" noEditPoints="1" noAdjustHandles="1" noChangeArrowheads="1" noChangeShapeType="1" noTextEdit="1"/>
              </p:cNvSpPr>
              <p:nvPr/>
            </p:nvSpPr>
            <p:spPr>
              <a:xfrm>
                <a:off x="628649" y="3657500"/>
                <a:ext cx="7393132" cy="572080"/>
              </a:xfrm>
              <a:prstGeom prst="rect">
                <a:avLst/>
              </a:prstGeom>
              <a:blipFill>
                <a:blip r:embed="rId2"/>
                <a:stretch>
                  <a:fillRect l="-989" b="-851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876027-76F8-1B00-9E2F-C086EB78A22E}"/>
                  </a:ext>
                </a:extLst>
              </p:cNvPr>
              <p:cNvSpPr txBox="1"/>
              <p:nvPr/>
            </p:nvSpPr>
            <p:spPr>
              <a:xfrm>
                <a:off x="628649" y="4123451"/>
                <a:ext cx="8671214" cy="940770"/>
              </a:xfrm>
              <a:prstGeom prst="rect">
                <a:avLst/>
              </a:prstGeom>
              <a:noFill/>
            </p:spPr>
            <p:txBody>
              <a:bodyPr wrap="square" rtlCol="0">
                <a:spAutoFit/>
              </a:bodyPr>
              <a:lstStyle/>
              <a:p>
                <a:r>
                  <a:rPr lang="en-VN" sz="2100"/>
                  <a:t>To achive </a:t>
                </a:r>
                <a14:m>
                  <m:oMath xmlns:m="http://schemas.openxmlformats.org/officeDocument/2006/math">
                    <m:d>
                      <m:dPr>
                        <m:begChr m:val="{"/>
                        <m:endChr m:val="}"/>
                        <m:ctrlPr>
                          <a:rPr lang="vi-VN" sz="2100" i="1">
                            <a:latin typeface="Cambria Math" panose="02040503050406030204" pitchFamily="18" charset="0"/>
                          </a:rPr>
                        </m:ctrlPr>
                      </m:dPr>
                      <m:e>
                        <m:r>
                          <a:rPr lang="vi-VN" sz="2100" i="1">
                            <a:latin typeface="Cambria Math" panose="02040503050406030204" pitchFamily="18" charset="0"/>
                          </a:rPr>
                          <m:t>𝑈</m:t>
                        </m:r>
                        <m:d>
                          <m:dPr>
                            <m:ctrlPr>
                              <a:rPr lang="vi-VN" sz="2100" i="1">
                                <a:latin typeface="Cambria Math" panose="02040503050406030204" pitchFamily="18" charset="0"/>
                              </a:rPr>
                            </m:ctrlPr>
                          </m:dPr>
                          <m:e>
                            <m:sSubSup>
                              <m:sSubSupPr>
                                <m:ctrlPr>
                                  <a:rPr lang="vi-VN" sz="2100" i="1">
                                    <a:latin typeface="Cambria Math" panose="02040503050406030204" pitchFamily="18" charset="0"/>
                                  </a:rPr>
                                </m:ctrlPr>
                              </m:sSubSupPr>
                              <m:e>
                                <m:r>
                                  <a:rPr lang="vi-VN" sz="2100" b="1" i="1">
                                    <a:latin typeface="Cambria Math" panose="02040503050406030204" pitchFamily="18" charset="0"/>
                                  </a:rPr>
                                  <m:t>𝜽</m:t>
                                </m:r>
                              </m:e>
                              <m:sub>
                                <m:r>
                                  <a:rPr lang="vi-VN" sz="2100" i="1">
                                    <a:latin typeface="Cambria Math" panose="02040503050406030204" pitchFamily="18" charset="0"/>
                                  </a:rPr>
                                  <m:t>𝑗</m:t>
                                </m:r>
                              </m:sub>
                              <m:sup>
                                <m:r>
                                  <a:rPr lang="vi-VN" sz="2100" i="1">
                                    <a:latin typeface="Cambria Math" panose="02040503050406030204" pitchFamily="18" charset="0"/>
                                  </a:rPr>
                                  <m:t>±</m:t>
                                </m:r>
                                <m:sSub>
                                  <m:sSubPr>
                                    <m:ctrlPr>
                                      <a:rPr lang="vi-VN" sz="2100" i="1">
                                        <a:latin typeface="Cambria Math" panose="02040503050406030204" pitchFamily="18" charset="0"/>
                                      </a:rPr>
                                    </m:ctrlPr>
                                  </m:sSubPr>
                                  <m:e>
                                    <m:r>
                                      <a:rPr lang="vi-VN" sz="2100" i="1">
                                        <a:latin typeface="Cambria Math" panose="02040503050406030204" pitchFamily="18" charset="0"/>
                                      </a:rPr>
                                      <m:t>𝜖</m:t>
                                    </m:r>
                                  </m:e>
                                  <m:sub>
                                    <m:r>
                                      <a:rPr lang="vi-VN" sz="2100" i="1">
                                        <a:latin typeface="Cambria Math" panose="02040503050406030204" pitchFamily="18" charset="0"/>
                                      </a:rPr>
                                      <m:t>𝑘</m:t>
                                    </m:r>
                                  </m:sub>
                                </m:sSub>
                              </m:sup>
                            </m:sSubSup>
                          </m:e>
                        </m:d>
                      </m:e>
                    </m:d>
                  </m:oMath>
                </a14:m>
                <a:r>
                  <a:rPr lang="en-VN" sz="2100" i="1"/>
                  <a:t>, </a:t>
                </a:r>
                <a:r>
                  <a:rPr lang="en-VN" sz="2100"/>
                  <a:t>this method only take </a:t>
                </a:r>
                <a14:m>
                  <m:oMath xmlns:m="http://schemas.openxmlformats.org/officeDocument/2006/math">
                    <m:f>
                      <m:fPr>
                        <m:ctrlPr>
                          <a:rPr lang="vi-VN" sz="2100" i="1">
                            <a:latin typeface="Cambria Math" panose="02040503050406030204" pitchFamily="18" charset="0"/>
                          </a:rPr>
                        </m:ctrlPr>
                      </m:fPr>
                      <m:num>
                        <m:d>
                          <m:dPr>
                            <m:ctrlPr>
                              <a:rPr lang="vi-VN" sz="2100" i="1">
                                <a:latin typeface="Cambria Math" panose="02040503050406030204" pitchFamily="18" charset="0"/>
                              </a:rPr>
                            </m:ctrlPr>
                          </m:dPr>
                          <m:e>
                            <m:r>
                              <a:rPr lang="vi-VN" sz="2100" i="1">
                                <a:latin typeface="Cambria Math" panose="02040503050406030204" pitchFamily="18" charset="0"/>
                              </a:rPr>
                              <m:t>𝑚</m:t>
                            </m:r>
                            <m:r>
                              <a:rPr lang="vi-VN" sz="2100" i="1">
                                <a:latin typeface="Cambria Math" panose="02040503050406030204" pitchFamily="18" charset="0"/>
                              </a:rPr>
                              <m:t>−1</m:t>
                            </m:r>
                          </m:e>
                        </m:d>
                        <m:r>
                          <a:rPr lang="vi-VN" sz="2100" i="1">
                            <a:latin typeface="Cambria Math" panose="02040503050406030204" pitchFamily="18" charset="0"/>
                          </a:rPr>
                          <m:t>×</m:t>
                        </m:r>
                        <m:r>
                          <a:rPr lang="vi-VN" sz="2100" i="1">
                            <a:latin typeface="Cambria Math" panose="02040503050406030204" pitchFamily="18" charset="0"/>
                          </a:rPr>
                          <m:t>𝑚</m:t>
                        </m:r>
                      </m:num>
                      <m:den>
                        <m:r>
                          <a:rPr lang="vi-VN" sz="2100" i="1">
                            <a:latin typeface="Cambria Math" panose="02040503050406030204" pitchFamily="18" charset="0"/>
                          </a:rPr>
                          <m:t>2</m:t>
                        </m:r>
                      </m:den>
                    </m:f>
                    <m:r>
                      <a:rPr lang="vi-VN" sz="2100" i="1">
                        <a:latin typeface="Cambria Math" panose="02040503050406030204" pitchFamily="18" charset="0"/>
                      </a:rPr>
                      <m:t>+4</m:t>
                    </m:r>
                    <m:r>
                      <a:rPr lang="vi-VN" sz="2100" i="1">
                        <a:latin typeface="Cambria Math" panose="02040503050406030204" pitchFamily="18" charset="0"/>
                      </a:rPr>
                      <m:t>𝑅</m:t>
                    </m:r>
                    <m:r>
                      <a:rPr lang="vi-VN" sz="2100" i="1">
                        <a:latin typeface="Cambria Math" panose="02040503050406030204" pitchFamily="18" charset="0"/>
                      </a:rPr>
                      <m:t>&lt;</m:t>
                    </m:r>
                    <m:d>
                      <m:dPr>
                        <m:ctrlPr>
                          <a:rPr lang="vi-VN" sz="2100" i="1">
                            <a:latin typeface="Cambria Math" panose="02040503050406030204" pitchFamily="18" charset="0"/>
                          </a:rPr>
                        </m:ctrlPr>
                      </m:dPr>
                      <m:e>
                        <m:r>
                          <a:rPr lang="vi-VN" sz="2100" i="1">
                            <a:latin typeface="Cambria Math" panose="02040503050406030204" pitchFamily="18" charset="0"/>
                          </a:rPr>
                          <m:t>2×</m:t>
                        </m:r>
                        <m:r>
                          <a:rPr lang="vi-VN" sz="2100" i="1">
                            <a:latin typeface="Cambria Math" panose="02040503050406030204" pitchFamily="18" charset="0"/>
                          </a:rPr>
                          <m:t>𝑅</m:t>
                        </m:r>
                        <m:r>
                          <a:rPr lang="vi-VN" sz="2100" i="1">
                            <a:latin typeface="Cambria Math" panose="02040503050406030204" pitchFamily="18" charset="0"/>
                          </a:rPr>
                          <m:t>×</m:t>
                        </m:r>
                        <m:d>
                          <m:dPr>
                            <m:ctrlPr>
                              <a:rPr lang="vi-VN" sz="2100" i="1">
                                <a:latin typeface="Cambria Math" panose="02040503050406030204" pitchFamily="18" charset="0"/>
                              </a:rPr>
                            </m:ctrlPr>
                          </m:dPr>
                          <m:e>
                            <m:r>
                              <a:rPr lang="vi-VN" sz="2100" i="1">
                                <a:latin typeface="Cambria Math" panose="02040503050406030204" pitchFamily="18" charset="0"/>
                              </a:rPr>
                              <m:t>𝑚</m:t>
                            </m:r>
                            <m:r>
                              <a:rPr lang="vi-VN" sz="2100" i="1">
                                <a:latin typeface="Cambria Math" panose="02040503050406030204" pitchFamily="18" charset="0"/>
                              </a:rPr>
                              <m:t>−1</m:t>
                            </m:r>
                          </m:e>
                        </m:d>
                      </m:e>
                    </m:d>
                    <m:r>
                      <a:rPr lang="vi-VN" sz="2100" i="1">
                        <a:latin typeface="Cambria Math" panose="02040503050406030204" pitchFamily="18" charset="0"/>
                      </a:rPr>
                      <m:t>×</m:t>
                    </m:r>
                    <m:r>
                      <a:rPr lang="vi-VN" sz="2100" i="1">
                        <a:latin typeface="Cambria Math" panose="02040503050406030204" pitchFamily="18" charset="0"/>
                      </a:rPr>
                      <m:t>𝑚</m:t>
                    </m:r>
                  </m:oMath>
                </a14:m>
                <a:endParaRPr lang="en-VN" sz="2100" i="1"/>
              </a:p>
            </p:txBody>
          </p:sp>
        </mc:Choice>
        <mc:Fallback xmlns="">
          <p:sp>
            <p:nvSpPr>
              <p:cNvPr id="8" name="TextBox 7">
                <a:extLst>
                  <a:ext uri="{FF2B5EF4-FFF2-40B4-BE49-F238E27FC236}">
                    <a16:creationId xmlns:a16="http://schemas.microsoft.com/office/drawing/2014/main" id="{D9876027-76F8-1B00-9E2F-C086EB78A22E}"/>
                  </a:ext>
                </a:extLst>
              </p:cNvPr>
              <p:cNvSpPr txBox="1">
                <a:spLocks noRot="1" noChangeAspect="1" noMove="1" noResize="1" noEditPoints="1" noAdjustHandles="1" noChangeArrowheads="1" noChangeShapeType="1" noTextEdit="1"/>
              </p:cNvSpPr>
              <p:nvPr/>
            </p:nvSpPr>
            <p:spPr>
              <a:xfrm>
                <a:off x="628649" y="4123451"/>
                <a:ext cx="8671214" cy="940770"/>
              </a:xfrm>
              <a:prstGeom prst="rect">
                <a:avLst/>
              </a:prstGeom>
              <a:blipFill>
                <a:blip r:embed="rId3"/>
                <a:stretch>
                  <a:fillRect l="-843" t="-25806" b="-114194"/>
                </a:stretch>
              </a:blipFill>
            </p:spPr>
            <p:txBody>
              <a:bodyPr/>
              <a:lstStyle/>
              <a:p>
                <a:r>
                  <a:rPr lang="vi-VN">
                    <a:noFill/>
                  </a:rPr>
                  <a:t> </a:t>
                </a:r>
              </a:p>
            </p:txBody>
          </p:sp>
        </mc:Fallback>
      </mc:AlternateContent>
      <p:sp>
        <p:nvSpPr>
          <p:cNvPr id="9" name="Slide Number Placeholder 8">
            <a:extLst>
              <a:ext uri="{FF2B5EF4-FFF2-40B4-BE49-F238E27FC236}">
                <a16:creationId xmlns:a16="http://schemas.microsoft.com/office/drawing/2014/main" id="{1A06BF06-AE64-4DAB-D4EC-98B735095971}"/>
              </a:ext>
            </a:extLst>
          </p:cNvPr>
          <p:cNvSpPr>
            <a:spLocks noGrp="1"/>
          </p:cNvSpPr>
          <p:nvPr>
            <p:ph type="sldNum" sz="quarter" idx="12"/>
          </p:nvPr>
        </p:nvSpPr>
        <p:spPr/>
        <p:txBody>
          <a:bodyPr/>
          <a:lstStyle/>
          <a:p>
            <a:fld id="{D98A4569-6716-F649-8F1C-6F4A1EFC2E5C}" type="slidenum">
              <a:t>20</a:t>
            </a:fld>
            <a:endParaRPr lang="en-VN"/>
          </a:p>
        </p:txBody>
      </p:sp>
      <p:pic>
        <p:nvPicPr>
          <p:cNvPr id="11" name="Picture 10" descr="A white sheet with black text and red text&#10;&#10;Description automatically generated">
            <a:extLst>
              <a:ext uri="{FF2B5EF4-FFF2-40B4-BE49-F238E27FC236}">
                <a16:creationId xmlns:a16="http://schemas.microsoft.com/office/drawing/2014/main" id="{1DE9432A-2973-3422-7CC5-B8D59AD6B419}"/>
              </a:ext>
            </a:extLst>
          </p:cNvPr>
          <p:cNvPicPr>
            <a:picLocks noChangeAspect="1"/>
          </p:cNvPicPr>
          <p:nvPr/>
        </p:nvPicPr>
        <p:blipFill>
          <a:blip r:embed="rId4"/>
          <a:stretch>
            <a:fillRect/>
          </a:stretch>
        </p:blipFill>
        <p:spPr>
          <a:xfrm>
            <a:off x="628650" y="913354"/>
            <a:ext cx="7964427" cy="226582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DA1CC7-0B85-664D-A6D6-FAA67B207477}"/>
                  </a:ext>
                </a:extLst>
              </p:cNvPr>
              <p:cNvSpPr txBox="1"/>
              <p:nvPr/>
            </p:nvSpPr>
            <p:spPr>
              <a:xfrm>
                <a:off x="628651" y="3103574"/>
                <a:ext cx="7964426" cy="537455"/>
              </a:xfrm>
              <a:prstGeom prst="rect">
                <a:avLst/>
              </a:prstGeom>
              <a:noFill/>
            </p:spPr>
            <p:txBody>
              <a:bodyPr wrap="square">
                <a:spAutoFit/>
              </a:bodyPr>
              <a:lstStyle/>
              <a:p>
                <a:r>
                  <a:rPr lang="en-VN" sz="1200" b="1">
                    <a:solidFill>
                      <a:srgbClr val="FF0000"/>
                    </a:solidFill>
                  </a:rPr>
                  <a:t>T</a:t>
                </a:r>
                <a:r>
                  <a:rPr lang="en-US" sz="1200" b="1">
                    <a:solidFill>
                      <a:srgbClr val="FF0000"/>
                    </a:solidFill>
                  </a:rPr>
                  <a:t>able</a:t>
                </a:r>
                <a:r>
                  <a:rPr lang="en-US" sz="1200"/>
                  <a:t>.</a:t>
                </a:r>
                <a:r>
                  <a:rPr lang="en-VN" sz="1200"/>
                  <a:t> Look up table (LUT) for </a:t>
                </a:r>
                <a14:m>
                  <m:oMath xmlns:m="http://schemas.openxmlformats.org/officeDocument/2006/math">
                    <m:sSub>
                      <m:sSubPr>
                        <m:ctrlPr>
                          <a:rPr lang="vi-VN" sz="1200" i="1">
                            <a:latin typeface="Cambria Math" panose="02040503050406030204" pitchFamily="18" charset="0"/>
                          </a:rPr>
                        </m:ctrlPr>
                      </m:sSubPr>
                      <m:e>
                        <m:d>
                          <m:dPr>
                            <m:begChr m:val="{"/>
                            <m:endChr m:val="}"/>
                            <m:ctrlPr>
                              <a:rPr lang="en-VN" sz="1200" i="1">
                                <a:latin typeface="Cambria Math" panose="02040503050406030204" pitchFamily="18" charset="0"/>
                              </a:rPr>
                            </m:ctrlPr>
                          </m:dPr>
                          <m:e>
                            <m:sSub>
                              <m:sSubPr>
                                <m:ctrlPr>
                                  <a:rPr lang="vi-VN" sz="1200" i="1">
                                    <a:latin typeface="Cambria Math" panose="02040503050406030204" pitchFamily="18" charset="0"/>
                                  </a:rPr>
                                </m:ctrlPr>
                              </m:sSubPr>
                              <m:e>
                                <m:r>
                                  <a:rPr lang="en-VN" sz="1200" i="1">
                                    <a:latin typeface="Cambria Math" panose="02040503050406030204" pitchFamily="18" charset="0"/>
                                  </a:rPr>
                                  <m:t>𝑈</m:t>
                                </m:r>
                              </m:e>
                              <m:sub>
                                <m:r>
                                  <a:rPr lang="en-VN" sz="1200" i="1">
                                    <a:latin typeface="Cambria Math" panose="02040503050406030204" pitchFamily="18" charset="0"/>
                                  </a:rPr>
                                  <m:t>𝑖</m:t>
                                </m:r>
                                <m:r>
                                  <a:rPr lang="vi-VN" sz="1200" i="1">
                                    <a:latin typeface="Cambria Math" panose="02040503050406030204" pitchFamily="18" charset="0"/>
                                  </a:rPr>
                                  <m:t>:</m:t>
                                </m:r>
                                <m:r>
                                  <m:rPr>
                                    <m:sty m:val="p"/>
                                  </m:rPr>
                                  <a:rPr lang="vi-VN" sz="1200" i="1">
                                    <a:latin typeface="Cambria Math" panose="02040503050406030204" pitchFamily="18" charset="0"/>
                                  </a:rPr>
                                  <m:t>j</m:t>
                                </m:r>
                              </m:sub>
                            </m:sSub>
                          </m:e>
                        </m:d>
                      </m:e>
                      <m:sub>
                        <m:r>
                          <a:rPr lang="en-VN" sz="1200" i="1">
                            <a:latin typeface="Cambria Math" panose="02040503050406030204" pitchFamily="18" charset="0"/>
                          </a:rPr>
                          <m:t>𝑖</m:t>
                        </m:r>
                        <m:r>
                          <a:rPr lang="en-VN" sz="1200" i="1">
                            <a:latin typeface="Cambria Math" panose="02040503050406030204" pitchFamily="18" charset="0"/>
                          </a:rPr>
                          <m:t>,</m:t>
                        </m:r>
                        <m:r>
                          <a:rPr lang="en-VN" sz="1200" i="1">
                            <a:latin typeface="Cambria Math" panose="02040503050406030204" pitchFamily="18" charset="0"/>
                          </a:rPr>
                          <m:t>𝑗</m:t>
                        </m:r>
                      </m:sub>
                    </m:sSub>
                    <m:r>
                      <a:rPr lang="en-VN" sz="1200" i="1">
                        <a:latin typeface="Cambria Math" panose="02040503050406030204" pitchFamily="18" charset="0"/>
                      </a:rPr>
                      <m:t>∈[0,</m:t>
                    </m:r>
                    <m:r>
                      <a:rPr lang="en-VN" sz="1200" i="1">
                        <a:latin typeface="Cambria Math" panose="02040503050406030204" pitchFamily="18" charset="0"/>
                      </a:rPr>
                      <m:t>𝑚</m:t>
                    </m:r>
                    <m:r>
                      <a:rPr lang="en-VN" sz="1200" i="1">
                        <a:latin typeface="Cambria Math" panose="02040503050406030204" pitchFamily="18" charset="0"/>
                      </a:rPr>
                      <m:t>−1]</m:t>
                    </m:r>
                  </m:oMath>
                </a14:m>
                <a:r>
                  <a:rPr lang="en-VN" sz="1200"/>
                  <a:t>. </a:t>
                </a:r>
                <a:r>
                  <a:rPr lang="en-VN" sz="1200">
                    <a:solidFill>
                      <a:srgbClr val="FF0000"/>
                    </a:solidFill>
                  </a:rPr>
                  <a:t>Red</a:t>
                </a:r>
                <a:r>
                  <a:rPr lang="en-VN" sz="1200"/>
                  <a:t> and </a:t>
                </a:r>
                <a:r>
                  <a:rPr lang="en-VN" sz="1200">
                    <a:solidFill>
                      <a:srgbClr val="0070C0"/>
                    </a:solidFill>
                  </a:rPr>
                  <a:t>Blue</a:t>
                </a:r>
                <a:r>
                  <a:rPr lang="en-VN" sz="1200"/>
                  <a:t> elements are required for MM-based and state-based simulators, respectively. </a:t>
                </a:r>
                <a:r>
                  <a:rPr lang="en-VN" sz="1200">
                    <a:solidFill>
                      <a:srgbClr val="7030A0"/>
                    </a:solidFill>
                  </a:rPr>
                  <a:t>Violet</a:t>
                </a:r>
                <a:r>
                  <a:rPr lang="en-VN" sz="1200"/>
                  <a:t> elements are required for both</a:t>
                </a:r>
                <a:r>
                  <a:rPr lang="en-US" sz="1200"/>
                  <a:t>.</a:t>
                </a:r>
                <a:endParaRPr lang="en-VN" sz="1200"/>
              </a:p>
            </p:txBody>
          </p:sp>
        </mc:Choice>
        <mc:Fallback xmlns="">
          <p:sp>
            <p:nvSpPr>
              <p:cNvPr id="15" name="TextBox 14">
                <a:extLst>
                  <a:ext uri="{FF2B5EF4-FFF2-40B4-BE49-F238E27FC236}">
                    <a16:creationId xmlns:a16="http://schemas.microsoft.com/office/drawing/2014/main" id="{1DDA1CC7-0B85-664D-A6D6-FAA67B207477}"/>
                  </a:ext>
                </a:extLst>
              </p:cNvPr>
              <p:cNvSpPr txBox="1">
                <a:spLocks noRot="1" noChangeAspect="1" noMove="1" noResize="1" noEditPoints="1" noAdjustHandles="1" noChangeArrowheads="1" noChangeShapeType="1" noTextEdit="1"/>
              </p:cNvSpPr>
              <p:nvPr/>
            </p:nvSpPr>
            <p:spPr>
              <a:xfrm>
                <a:off x="628651" y="3103574"/>
                <a:ext cx="7964426" cy="537455"/>
              </a:xfrm>
              <a:prstGeom prst="rect">
                <a:avLst/>
              </a:prstGeom>
              <a:blipFill>
                <a:blip r:embed="rId5"/>
                <a:stretch>
                  <a:fillRect b="-9091"/>
                </a:stretch>
              </a:blipFill>
            </p:spPr>
            <p:txBody>
              <a:bodyPr/>
              <a:lstStyle/>
              <a:p>
                <a:r>
                  <a:rPr lang="vi-VN">
                    <a:noFill/>
                  </a:rPr>
                  <a:t> </a:t>
                </a:r>
              </a:p>
            </p:txBody>
          </p:sp>
        </mc:Fallback>
      </mc:AlternateContent>
    </p:spTree>
    <p:extLst>
      <p:ext uri="{BB962C8B-B14F-4D97-AF65-F5344CB8AC3E}">
        <p14:creationId xmlns:p14="http://schemas.microsoft.com/office/powerpoint/2010/main" val="4008549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1B5E-4F5A-5575-589E-C6C92349D366}"/>
              </a:ext>
            </a:extLst>
          </p:cNvPr>
          <p:cNvSpPr>
            <a:spLocks noGrp="1"/>
          </p:cNvSpPr>
          <p:nvPr>
            <p:ph type="title"/>
          </p:nvPr>
        </p:nvSpPr>
        <p:spPr/>
        <p:txBody>
          <a:bodyPr>
            <a:normAutofit/>
          </a:bodyPr>
          <a:lstStyle/>
          <a:p>
            <a:r>
              <a:rPr lang="en-US"/>
              <a:t>1.4. Gradient</a:t>
            </a:r>
            <a:br>
              <a:rPr lang="en-US"/>
            </a:br>
            <a:r>
              <a:rPr lang="en-US" sz="2200"/>
              <a:t>Tensor metric</a:t>
            </a:r>
            <a:endParaRPr lang="vi-VN" sz="2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6E9B9-B8DA-610C-731F-F70F0DF44E0D}"/>
                  </a:ext>
                </a:extLst>
              </p:cNvPr>
              <p:cNvSpPr>
                <a:spLocks noGrp="1"/>
              </p:cNvSpPr>
              <p:nvPr>
                <p:ph idx="1"/>
              </p:nvPr>
            </p:nvSpPr>
            <p:spPr>
              <a:xfrm>
                <a:off x="628650" y="1369219"/>
                <a:ext cx="7886700" cy="669872"/>
              </a:xfrm>
            </p:spPr>
            <p:txBody>
              <a:bodyPr>
                <a:normAutofit/>
              </a:bodyPr>
              <a:lstStyle/>
              <a:p>
                <a:pPr marL="0" indent="0">
                  <a:buNone/>
                </a:pPr>
                <a:r>
                  <a:rPr lang="en-US"/>
                  <a:t>We can use Information Matrix (QFIM) </a:t>
                </a:r>
                <a14:m>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 </m:t>
                    </m:r>
                  </m:oMath>
                </a14:m>
                <a:r>
                  <a:rPr lang="en-US"/>
                  <a:t>[</a:t>
                </a:r>
                <a:r>
                  <a:rPr lang="en-US" b="1"/>
                  <a:t>1.20</a:t>
                </a:r>
                <a:r>
                  <a:rPr lang="en-US"/>
                  <a:t>] or Tensor metric </a:t>
                </a:r>
                <a14:m>
                  <m:oMath xmlns:m="http://schemas.openxmlformats.org/officeDocument/2006/math">
                    <m:r>
                      <a:rPr lang="en-US" b="0" i="1" smtClean="0">
                        <a:latin typeface="Cambria Math" panose="02040503050406030204" pitchFamily="18" charset="0"/>
                      </a:rPr>
                      <m:t>𝐺</m:t>
                    </m:r>
                  </m:oMath>
                </a14:m>
                <a:r>
                  <a:rPr lang="en-US"/>
                  <a:t> [</a:t>
                </a:r>
                <a:r>
                  <a:rPr lang="en-US" b="1"/>
                  <a:t>1.21</a:t>
                </a:r>
                <a:r>
                  <a:rPr lang="en-US"/>
                  <a:t>] to ‘transform’ the normal gradient to the natural gradient:</a:t>
                </a:r>
                <a:endParaRPr lang="vi-VN"/>
              </a:p>
            </p:txBody>
          </p:sp>
        </mc:Choice>
        <mc:Fallback xmlns="">
          <p:sp>
            <p:nvSpPr>
              <p:cNvPr id="3" name="Content Placeholder 2">
                <a:extLst>
                  <a:ext uri="{FF2B5EF4-FFF2-40B4-BE49-F238E27FC236}">
                    <a16:creationId xmlns:a16="http://schemas.microsoft.com/office/drawing/2014/main" id="{D086E9B9-B8DA-610C-731F-F70F0DF44E0D}"/>
                  </a:ext>
                </a:extLst>
              </p:cNvPr>
              <p:cNvSpPr>
                <a:spLocks noGrp="1" noRot="1" noChangeAspect="1" noMove="1" noResize="1" noEditPoints="1" noAdjustHandles="1" noChangeArrowheads="1" noChangeShapeType="1" noTextEdit="1"/>
              </p:cNvSpPr>
              <p:nvPr>
                <p:ph idx="1"/>
              </p:nvPr>
            </p:nvSpPr>
            <p:spPr>
              <a:xfrm>
                <a:off x="628650" y="1369219"/>
                <a:ext cx="7886700" cy="669872"/>
              </a:xfrm>
              <a:blipFill>
                <a:blip r:embed="rId2"/>
                <a:stretch>
                  <a:fillRect l="-927" t="-11009" b="-18349"/>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5D604E3C-4F26-B675-14F8-79E6C509C324}"/>
              </a:ext>
            </a:extLst>
          </p:cNvPr>
          <p:cNvSpPr>
            <a:spLocks noGrp="1"/>
          </p:cNvSpPr>
          <p:nvPr>
            <p:ph type="sldNum" sz="quarter" idx="12"/>
          </p:nvPr>
        </p:nvSpPr>
        <p:spPr/>
        <p:txBody>
          <a:bodyPr/>
          <a:lstStyle/>
          <a:p>
            <a:fld id="{6A45828D-F580-42DE-B77E-860980F07F32}" type="slidenum">
              <a:rPr lang="vi-VN" smtClean="0"/>
              <a:t>21</a:t>
            </a:fld>
            <a:endParaRPr lang="vi-VN"/>
          </a:p>
        </p:txBody>
      </p:sp>
      <p:pic>
        <p:nvPicPr>
          <p:cNvPr id="2050" name="Picture 2">
            <a:extLst>
              <a:ext uri="{FF2B5EF4-FFF2-40B4-BE49-F238E27FC236}">
                <a16:creationId xmlns:a16="http://schemas.microsoft.com/office/drawing/2014/main" id="{F3C6EB22-CBDD-4CCA-C622-632272DC7D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7140" y="214082"/>
            <a:ext cx="2527300" cy="1173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0BD145-5C86-DA95-2B0F-8251526A41EC}"/>
              </a:ext>
            </a:extLst>
          </p:cNvPr>
          <p:cNvSpPr txBox="1"/>
          <p:nvPr/>
        </p:nvSpPr>
        <p:spPr>
          <a:xfrm>
            <a:off x="612774" y="4743390"/>
            <a:ext cx="6791326" cy="400110"/>
          </a:xfrm>
          <a:prstGeom prst="rect">
            <a:avLst/>
          </a:prstGeom>
          <a:noFill/>
        </p:spPr>
        <p:txBody>
          <a:bodyPr wrap="square">
            <a:spAutoFit/>
          </a:bodyPr>
          <a:lstStyle/>
          <a:p>
            <a:r>
              <a:rPr lang="en-US" sz="1000" b="1" i="0">
                <a:solidFill>
                  <a:srgbClr val="222222"/>
                </a:solidFill>
                <a:effectLst/>
                <a:latin typeface="Calibri" panose="020F0502020204030204" pitchFamily="34" charset="0"/>
                <a:ea typeface="Calibri" panose="020F0502020204030204" pitchFamily="34" charset="0"/>
                <a:cs typeface="Calibri" panose="020F0502020204030204" pitchFamily="34" charset="0"/>
              </a:rPr>
              <a:t>[1.20] </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Meyer, J. J. (2021). Fisher information in noisy intermediate-scale quantum applications. </a:t>
            </a:r>
            <a:r>
              <a:rPr lang="vi-VN"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Quantum</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vi-VN"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5</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539.</a:t>
            </a:r>
            <a:endParaRPr lang="en-US"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r>
              <a:rPr lang="en-US" sz="1000" b="1" i="0">
                <a:solidFill>
                  <a:srgbClr val="222222"/>
                </a:solidFill>
                <a:effectLst/>
                <a:latin typeface="Calibri" panose="020F0502020204030204" pitchFamily="34" charset="0"/>
                <a:ea typeface="Calibri" panose="020F0502020204030204" pitchFamily="34" charset="0"/>
                <a:cs typeface="Calibri" panose="020F0502020204030204" pitchFamily="34" charset="0"/>
              </a:rPr>
              <a:t>[1.21] </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Stokes, </a:t>
            </a:r>
            <a:r>
              <a:rPr lang="en-US"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J., Izaac, J., Killoran, N., &amp; Carleo, G. (2020). Quantum natural gradient. </a:t>
            </a:r>
            <a:r>
              <a:rPr lang="vi-VN"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Quantum</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vi-VN"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4</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269.</a:t>
            </a:r>
            <a:endParaRPr lang="vi-VN" sz="100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2D33B1-ECC2-7A17-E197-BC16A918C688}"/>
                  </a:ext>
                </a:extLst>
              </p:cNvPr>
              <p:cNvSpPr txBox="1"/>
              <p:nvPr/>
            </p:nvSpPr>
            <p:spPr>
              <a:xfrm>
                <a:off x="1325032" y="2039090"/>
                <a:ext cx="5977467" cy="4292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𝐹</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i="1" smtClean="0">
                          <a:latin typeface="Cambria Math" panose="02040503050406030204" pitchFamily="18" charset="0"/>
                        </a:rPr>
                        <m:t>(</m:t>
                      </m:r>
                      <m:r>
                        <a:rPr lang="el-GR" i="1">
                          <a:latin typeface="Cambria Math" panose="02040503050406030204" pitchFamily="18" charset="0"/>
                        </a:rPr>
                        <m:t>𝜃</m:t>
                      </m:r>
                      <m:r>
                        <a:rPr lang="el-GR" i="1">
                          <a:latin typeface="Cambria Math" panose="02040503050406030204" pitchFamily="18" charset="0"/>
                        </a:rPr>
                        <m:t>) = 4</m:t>
                      </m:r>
                      <m:r>
                        <a:rPr lang="el-GR" i="1" smtClean="0">
                          <a:latin typeface="Cambria Math" panose="02040503050406030204" pitchFamily="18" charset="0"/>
                          <a:ea typeface="Cambria Math" panose="02040503050406030204" pitchFamily="18" charset="0"/>
                        </a:rPr>
                        <m:t>ℜ</m:t>
                      </m:r>
                      <m:r>
                        <a:rPr lang="en-US" b="0" i="1" smtClean="0">
                          <a:latin typeface="Cambria Math" panose="02040503050406030204" pitchFamily="18" charset="0"/>
                          <a:ea typeface="Cambria Math" panose="02040503050406030204" pitchFamily="18" charset="0"/>
                        </a:rPr>
                        <m:t>𝑒</m:t>
                      </m:r>
                      <m:r>
                        <a:rPr lang="en-US" i="1" smtClean="0">
                          <a:latin typeface="Cambria Math" panose="02040503050406030204" pitchFamily="18" charset="0"/>
                        </a:rPr>
                        <m:t> </m:t>
                      </m:r>
                      <m:r>
                        <a:rPr lang="en-US" i="1">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l-GR" i="1">
                                  <a:latin typeface="Cambria Math" panose="02040503050406030204" pitchFamily="18" charset="0"/>
                                </a:rPr>
                                <m:t>𝜃</m:t>
                              </m:r>
                            </m:sub>
                          </m:sSub>
                        </m:e>
                        <m:sub>
                          <m:r>
                            <a:rPr lang="en-US" i="1">
                              <a:latin typeface="Cambria Math" panose="02040503050406030204" pitchFamily="18" charset="0"/>
                            </a:rPr>
                            <m:t>𝑗</m:t>
                          </m:r>
                        </m:sub>
                      </m:sSub>
                      <m:r>
                        <a:rPr lang="el-GR" i="1">
                          <a:latin typeface="Cambria Math" panose="02040503050406030204" pitchFamily="18" charset="0"/>
                        </a:rPr>
                        <m:t>𝜓</m:t>
                      </m:r>
                      <m:r>
                        <a:rPr lang="el-GR" i="1">
                          <a:latin typeface="Cambria Math" panose="02040503050406030204" pitchFamily="18" charset="0"/>
                        </a:rPr>
                        <m:t>|</m:t>
                      </m:r>
                      <m:sSub>
                        <m:sSubPr>
                          <m:ctrlPr>
                            <a:rPr lang="en-US" b="0" i="1" smtClean="0">
                              <a:latin typeface="Cambria Math" panose="02040503050406030204" pitchFamily="18" charset="0"/>
                            </a:rPr>
                          </m:ctrlPr>
                        </m:sSubPr>
                        <m:e>
                          <m:r>
                            <a:rPr lang="el-GR" i="1">
                              <a:latin typeface="Cambria Math" panose="02040503050406030204" pitchFamily="18" charset="0"/>
                            </a:rPr>
                            <m:t>𝜕</m:t>
                          </m:r>
                        </m:e>
                        <m:sub>
                          <m:sSub>
                            <m:sSubPr>
                              <m:ctrlPr>
                                <a:rPr lang="en-US"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𝑘</m:t>
                              </m:r>
                            </m:sub>
                          </m:sSub>
                        </m:sub>
                      </m:sSub>
                      <m:r>
                        <a:rPr lang="el-GR" i="1">
                          <a:latin typeface="Cambria Math" panose="02040503050406030204" pitchFamily="18" charset="0"/>
                        </a:rPr>
                        <m:t>𝜓</m:t>
                      </m:r>
                      <m:r>
                        <a:rPr lang="el-GR"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m:t>
                              </m:r>
                            </m:e>
                            <m:sub>
                              <m:r>
                                <a:rPr lang="el-GR" i="1">
                                  <a:latin typeface="Cambria Math" panose="02040503050406030204" pitchFamily="18" charset="0"/>
                                </a:rPr>
                                <m:t>𝜃</m:t>
                              </m:r>
                            </m:sub>
                          </m:sSub>
                        </m:e>
                        <m:sub>
                          <m:r>
                            <a:rPr lang="en-US" i="1">
                              <a:latin typeface="Cambria Math" panose="02040503050406030204" pitchFamily="18" charset="0"/>
                            </a:rPr>
                            <m:t>𝑗</m:t>
                          </m:r>
                        </m:sub>
                      </m:sSub>
                      <m:r>
                        <a:rPr lang="el-GR" i="1">
                          <a:latin typeface="Cambria Math" panose="02040503050406030204" pitchFamily="18" charset="0"/>
                        </a:rPr>
                        <m:t>𝜓</m:t>
                      </m:r>
                      <m:r>
                        <a:rPr lang="el-GR" i="1">
                          <a:latin typeface="Cambria Math" panose="02040503050406030204" pitchFamily="18" charset="0"/>
                        </a:rPr>
                        <m:t>|</m:t>
                      </m:r>
                      <m:r>
                        <a:rPr lang="el-GR" i="1">
                          <a:latin typeface="Cambria Math" panose="02040503050406030204" pitchFamily="18" charset="0"/>
                        </a:rPr>
                        <m:t>𝜓</m:t>
                      </m:r>
                      <m:r>
                        <a:rPr lang="el-GR" i="1">
                          <a:latin typeface="Cambria Math" panose="02040503050406030204" pitchFamily="18" charset="0"/>
                        </a:rPr>
                        <m:t>⟩⟨</m:t>
                      </m:r>
                      <m:r>
                        <a:rPr lang="el-GR" i="1">
                          <a:latin typeface="Cambria Math" panose="02040503050406030204" pitchFamily="18" charset="0"/>
                        </a:rPr>
                        <m:t>𝜓</m:t>
                      </m:r>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m:t>
                          </m:r>
                        </m:e>
                        <m:sub>
                          <m:sSub>
                            <m:sSubPr>
                              <m:ctrlPr>
                                <a:rPr lang="en-US"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𝑘</m:t>
                              </m:r>
                            </m:sub>
                          </m:sSub>
                        </m:sub>
                      </m:sSub>
                      <m:r>
                        <a:rPr lang="el-GR" i="1">
                          <a:latin typeface="Cambria Math" panose="02040503050406030204" pitchFamily="18" charset="0"/>
                        </a:rPr>
                        <m:t>𝜓</m:t>
                      </m:r>
                      <m:r>
                        <a:rPr lang="el-GR" i="1">
                          <a:latin typeface="Cambria Math" panose="02040503050406030204" pitchFamily="18" charset="0"/>
                        </a:rPr>
                        <m:t>⟩]</m:t>
                      </m:r>
                    </m:oMath>
                  </m:oMathPara>
                </a14:m>
                <a:endParaRPr lang="vi-VN"/>
              </a:p>
            </p:txBody>
          </p:sp>
        </mc:Choice>
        <mc:Fallback xmlns="">
          <p:sp>
            <p:nvSpPr>
              <p:cNvPr id="8" name="TextBox 7">
                <a:extLst>
                  <a:ext uri="{FF2B5EF4-FFF2-40B4-BE49-F238E27FC236}">
                    <a16:creationId xmlns:a16="http://schemas.microsoft.com/office/drawing/2014/main" id="{D22D33B1-ECC2-7A17-E197-BC16A918C688}"/>
                  </a:ext>
                </a:extLst>
              </p:cNvPr>
              <p:cNvSpPr txBox="1">
                <a:spLocks noRot="1" noChangeAspect="1" noMove="1" noResize="1" noEditPoints="1" noAdjustHandles="1" noChangeArrowheads="1" noChangeShapeType="1" noTextEdit="1"/>
              </p:cNvSpPr>
              <p:nvPr/>
            </p:nvSpPr>
            <p:spPr>
              <a:xfrm>
                <a:off x="1325032" y="2039090"/>
                <a:ext cx="5977467" cy="429285"/>
              </a:xfrm>
              <a:prstGeom prst="rect">
                <a:avLst/>
              </a:prstGeom>
              <a:blipFill>
                <a:blip r:embed="rId4"/>
                <a:stretch>
                  <a:fillRect b="-704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4E64B8-2192-2687-8B78-9E8CE0801927}"/>
                  </a:ext>
                </a:extLst>
              </p:cNvPr>
              <p:cNvSpPr txBox="1"/>
              <p:nvPr/>
            </p:nvSpPr>
            <p:spPr>
              <a:xfrm>
                <a:off x="1325033" y="2413989"/>
                <a:ext cx="8572500" cy="4726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vi-VN" i="1" smtClean="0">
                              <a:latin typeface="Cambria Math" panose="02040503050406030204" pitchFamily="18" charset="0"/>
                            </a:rPr>
                            <m:t>𝑔</m:t>
                          </m:r>
                        </m:e>
                        <m:sub>
                          <m:r>
                            <a:rPr lang="vi-VN" i="1">
                              <a:latin typeface="Cambria Math" panose="02040503050406030204" pitchFamily="18" charset="0"/>
                            </a:rPr>
                            <m:t>𝑗</m:t>
                          </m:r>
                          <m:r>
                            <a:rPr lang="en-US" b="0" i="1" smtClean="0">
                              <a:latin typeface="Cambria Math" panose="02040503050406030204" pitchFamily="18" charset="0"/>
                            </a:rPr>
                            <m:t>,</m:t>
                          </m:r>
                          <m:r>
                            <a:rPr lang="vi-VN" i="1">
                              <a:latin typeface="Cambria Math" panose="02040503050406030204" pitchFamily="18" charset="0"/>
                            </a:rPr>
                            <m:t>𝑘</m:t>
                          </m:r>
                        </m:sub>
                        <m:sup>
                          <m:d>
                            <m:dPr>
                              <m:ctrlPr>
                                <a:rPr lang="en-US" b="0" i="1" smtClean="0">
                                  <a:latin typeface="Cambria Math" panose="02040503050406030204" pitchFamily="18" charset="0"/>
                                </a:rPr>
                              </m:ctrlPr>
                            </m:dPr>
                            <m:e>
                              <m:r>
                                <a:rPr lang="vi-VN" i="1">
                                  <a:latin typeface="Cambria Math" panose="02040503050406030204" pitchFamily="18" charset="0"/>
                                </a:rPr>
                                <m:t>ℓ</m:t>
                              </m:r>
                            </m:e>
                          </m:d>
                        </m:sup>
                      </m:sSubSup>
                      <m:r>
                        <a:rPr lang="vi-VN"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b="0" i="1" smtClean="0">
                              <a:latin typeface="Cambria Math" panose="02040503050406030204" pitchFamily="18" charset="0"/>
                            </a:rPr>
                            <m:t>−1</m:t>
                          </m:r>
                        </m:sub>
                      </m:sSub>
                      <m:r>
                        <a:rPr lang="vi-VN" i="1" smtClean="0">
                          <a:latin typeface="Cambria Math" panose="02040503050406030204" pitchFamily="18" charset="0"/>
                        </a:rPr>
                        <m:t> </m:t>
                      </m:r>
                      <m:d>
                        <m:dPr>
                          <m:begChr m:val="|"/>
                          <m:endChr m:val="|"/>
                          <m:ctrlPr>
                            <a:rPr lang="vi-VN" i="1" smtClean="0">
                              <a:latin typeface="Cambria Math" panose="02040503050406030204" pitchFamily="18" charset="0"/>
                            </a:rPr>
                          </m:ctrlPr>
                        </m:dPr>
                        <m:e>
                          <m:sSub>
                            <m:sSubPr>
                              <m:ctrlPr>
                                <a:rPr lang="en-US" b="0" i="1" smtClean="0">
                                  <a:latin typeface="Cambria Math" panose="02040503050406030204" pitchFamily="18" charset="0"/>
                                </a:rPr>
                              </m:ctrlPr>
                            </m:sSubPr>
                            <m:e>
                              <m:r>
                                <a:rPr lang="vi-VN" i="1" smtClean="0">
                                  <a:latin typeface="Cambria Math" panose="02040503050406030204" pitchFamily="18" charset="0"/>
                                </a:rPr>
                                <m:t>𝐾</m:t>
                              </m:r>
                            </m:e>
                            <m:sub>
                              <m:r>
                                <a:rPr lang="vi-VN"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vi-VN" i="1" smtClean="0">
                                  <a:latin typeface="Cambria Math" panose="02040503050406030204" pitchFamily="18" charset="0"/>
                                </a:rPr>
                                <m:t>𝐾</m:t>
                              </m:r>
                            </m:e>
                            <m:sub>
                              <m:r>
                                <a:rPr lang="vi-VN" i="1" smtClean="0">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i="1">
                              <a:latin typeface="Cambria Math" panose="02040503050406030204" pitchFamily="18" charset="0"/>
                            </a:rPr>
                            <m:t>−1</m:t>
                          </m:r>
                        </m:sub>
                      </m:sSub>
                      <m:r>
                        <a:rPr lang="vi-VN"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i="1">
                              <a:latin typeface="Cambria Math" panose="02040503050406030204" pitchFamily="18" charset="0"/>
                            </a:rPr>
                            <m:t>−1</m:t>
                          </m:r>
                        </m:sub>
                      </m:sSub>
                      <m:d>
                        <m:dPr>
                          <m:begChr m:val="|"/>
                          <m:endChr m:val="|"/>
                          <m:ctrlPr>
                            <a:rPr lang="vi-VN" i="1" smtClean="0">
                              <a:latin typeface="Cambria Math" panose="02040503050406030204" pitchFamily="18" charset="0"/>
                            </a:rPr>
                          </m:ctrlPr>
                        </m:dPr>
                        <m:e>
                          <m:sSub>
                            <m:sSubPr>
                              <m:ctrlPr>
                                <a:rPr lang="en-US" b="0" i="1" smtClean="0">
                                  <a:latin typeface="Cambria Math" panose="02040503050406030204" pitchFamily="18" charset="0"/>
                                </a:rPr>
                              </m:ctrlPr>
                            </m:sSubPr>
                            <m:e>
                              <m:r>
                                <a:rPr lang="vi-VN" i="1" smtClean="0">
                                  <a:latin typeface="Cambria Math" panose="02040503050406030204" pitchFamily="18" charset="0"/>
                                </a:rPr>
                                <m:t>𝐾</m:t>
                              </m:r>
                            </m:e>
                            <m:sub>
                              <m:r>
                                <a:rPr lang="vi-VN" i="1" smtClean="0">
                                  <a:latin typeface="Cambria Math" panose="02040503050406030204" pitchFamily="18" charset="0"/>
                                </a:rPr>
                                <m:t>𝑗</m:t>
                              </m:r>
                            </m:sub>
                          </m:sSub>
                        </m:e>
                      </m:d>
                      <m:sSub>
                        <m:sSubPr>
                          <m:ctrlPr>
                            <a:rPr lang="en-US" i="1">
                              <a:latin typeface="Cambria Math" panose="02040503050406030204" pitchFamily="18" charset="0"/>
                            </a:rPr>
                          </m:ctrlPr>
                        </m:sSubPr>
                        <m:e>
                          <m:r>
                            <a:rPr lang="en-US" i="1">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i="1">
                              <a:latin typeface="Cambria Math" panose="02040503050406030204" pitchFamily="18" charset="0"/>
                            </a:rPr>
                            <m:t>−1</m:t>
                          </m:r>
                        </m:sub>
                      </m:sSub>
                      <m:r>
                        <a:rPr lang="vi-VN"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i="1">
                              <a:latin typeface="Cambria Math" panose="02040503050406030204" pitchFamily="18" charset="0"/>
                            </a:rPr>
                            <m:t>−1</m:t>
                          </m:r>
                        </m:sub>
                      </m:sSub>
                      <m:d>
                        <m:dPr>
                          <m:begChr m:val="|"/>
                          <m:endChr m:val="|"/>
                          <m:ctrlPr>
                            <a:rPr lang="vi-VN" i="1" smtClean="0">
                              <a:latin typeface="Cambria Math" panose="02040503050406030204" pitchFamily="18" charset="0"/>
                            </a:rPr>
                          </m:ctrlPr>
                        </m:dPr>
                        <m:e>
                          <m:sSub>
                            <m:sSubPr>
                              <m:ctrlPr>
                                <a:rPr lang="en-US" b="0" i="1" smtClean="0">
                                  <a:latin typeface="Cambria Math" panose="02040503050406030204" pitchFamily="18" charset="0"/>
                                </a:rPr>
                              </m:ctrlPr>
                            </m:sSubPr>
                            <m:e>
                              <m:r>
                                <a:rPr lang="vi-VN" i="1" smtClean="0">
                                  <a:latin typeface="Cambria Math" panose="02040503050406030204" pitchFamily="18" charset="0"/>
                                </a:rPr>
                                <m:t>𝐾</m:t>
                              </m:r>
                            </m:e>
                            <m:sub>
                              <m:r>
                                <a:rPr lang="vi-VN" i="1" smtClean="0">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𝜓</m:t>
                          </m:r>
                        </m:e>
                        <m:sub>
                          <m:d>
                            <m:dPr>
                              <m:ctrlPr>
                                <a:rPr lang="en-US" i="1">
                                  <a:latin typeface="Cambria Math" panose="02040503050406030204" pitchFamily="18" charset="0"/>
                                </a:rPr>
                              </m:ctrlPr>
                            </m:dPr>
                            <m:e>
                              <m:r>
                                <a:rPr lang="vi-VN" i="1">
                                  <a:latin typeface="Cambria Math" panose="02040503050406030204" pitchFamily="18" charset="0"/>
                                </a:rPr>
                                <m:t>ℓ</m:t>
                              </m:r>
                            </m:e>
                          </m:d>
                          <m:r>
                            <a:rPr lang="en-US" i="1">
                              <a:latin typeface="Cambria Math" panose="02040503050406030204" pitchFamily="18" charset="0"/>
                            </a:rPr>
                            <m:t>−1</m:t>
                          </m:r>
                        </m:sub>
                      </m:sSub>
                      <m:r>
                        <a:rPr lang="vi-VN" i="1" smtClean="0">
                          <a:latin typeface="Cambria Math" panose="02040503050406030204" pitchFamily="18" charset="0"/>
                        </a:rPr>
                        <m:t>⟩ </m:t>
                      </m:r>
                    </m:oMath>
                  </m:oMathPara>
                </a14:m>
                <a:endParaRPr lang="vi-VN"/>
              </a:p>
            </p:txBody>
          </p:sp>
        </mc:Choice>
        <mc:Fallback xmlns="">
          <p:sp>
            <p:nvSpPr>
              <p:cNvPr id="10" name="TextBox 9">
                <a:extLst>
                  <a:ext uri="{FF2B5EF4-FFF2-40B4-BE49-F238E27FC236}">
                    <a16:creationId xmlns:a16="http://schemas.microsoft.com/office/drawing/2014/main" id="{8B4E64B8-2192-2687-8B78-9E8CE0801927}"/>
                  </a:ext>
                </a:extLst>
              </p:cNvPr>
              <p:cNvSpPr txBox="1">
                <a:spLocks noRot="1" noChangeAspect="1" noMove="1" noResize="1" noEditPoints="1" noAdjustHandles="1" noChangeArrowheads="1" noChangeShapeType="1" noTextEdit="1"/>
              </p:cNvSpPr>
              <p:nvPr/>
            </p:nvSpPr>
            <p:spPr>
              <a:xfrm>
                <a:off x="1325033" y="2413989"/>
                <a:ext cx="8572500" cy="472694"/>
              </a:xfrm>
              <a:prstGeom prst="rect">
                <a:avLst/>
              </a:prstGeom>
              <a:blipFill>
                <a:blip r:embed="rId5"/>
                <a:stretch>
                  <a:fillRect b="-5128"/>
                </a:stretch>
              </a:blipFill>
            </p:spPr>
            <p:txBody>
              <a:bodyPr/>
              <a:lstStyle/>
              <a:p>
                <a:r>
                  <a:rPr lang="vi-VN">
                    <a:noFill/>
                  </a:rPr>
                  <a:t> </a:t>
                </a:r>
              </a:p>
            </p:txBody>
          </p:sp>
        </mc:Fallback>
      </mc:AlternateContent>
      <p:sp>
        <p:nvSpPr>
          <p:cNvPr id="11" name="Content Placeholder 2">
            <a:extLst>
              <a:ext uri="{FF2B5EF4-FFF2-40B4-BE49-F238E27FC236}">
                <a16:creationId xmlns:a16="http://schemas.microsoft.com/office/drawing/2014/main" id="{57730F65-64BF-6A8C-163C-4290D6886D59}"/>
              </a:ext>
            </a:extLst>
          </p:cNvPr>
          <p:cNvSpPr txBox="1">
            <a:spLocks/>
          </p:cNvSpPr>
          <p:nvPr/>
        </p:nvSpPr>
        <p:spPr>
          <a:xfrm>
            <a:off x="612774" y="2886683"/>
            <a:ext cx="7886700" cy="6698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t>This ‘new’ gradient can be used as normal gradient, for example SGD:</a:t>
            </a: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5E28AC-2D63-9D34-006D-28FAF03BF634}"/>
                  </a:ext>
                </a:extLst>
              </p:cNvPr>
              <p:cNvSpPr txBox="1"/>
              <p:nvPr/>
            </p:nvSpPr>
            <p:spPr>
              <a:xfrm>
                <a:off x="867833" y="3315967"/>
                <a:ext cx="2569634" cy="369332"/>
              </a:xfrm>
              <a:prstGeom prst="rect">
                <a:avLst/>
              </a:prstGeom>
              <a:noFill/>
            </p:spPr>
            <p:txBody>
              <a:bodyPr wrap="square">
                <a:spAutoFit/>
              </a:bodyPr>
              <a:lstStyle/>
              <a:p>
                <a:pPr lvl="1"/>
                <a14:m>
                  <m:oMathPara xmlns:m="http://schemas.openxmlformats.org/officeDocument/2006/math">
                    <m:oMathParaPr>
                      <m:jc m:val="left"/>
                    </m:oMathParaPr>
                    <m:oMath xmlns:m="http://schemas.openxmlformats.org/officeDocument/2006/math">
                      <m:sSup>
                        <m:sSupPr>
                          <m:ctrlPr>
                            <a:rPr lang="vi-VN" sz="1800" b="0" i="1" smtClean="0">
                              <a:latin typeface="Cambria Math" panose="02040503050406030204" pitchFamily="18" charset="0"/>
                            </a:rPr>
                          </m:ctrlPr>
                        </m:sSupPr>
                        <m:e>
                          <m:r>
                            <a:rPr lang="el-GR" sz="1800" b="1" i="1">
                              <a:latin typeface="Cambria Math" panose="02040503050406030204" pitchFamily="18" charset="0"/>
                            </a:rPr>
                            <m:t>𝜽</m:t>
                          </m:r>
                        </m:e>
                        <m:sup>
                          <m:r>
                            <a:rPr lang="en-US" sz="1800" i="1">
                              <a:latin typeface="Cambria Math" panose="02040503050406030204" pitchFamily="18" charset="0"/>
                            </a:rPr>
                            <m:t>𝑡</m:t>
                          </m:r>
                          <m:r>
                            <a:rPr lang="vi-VN" sz="1800" b="0" i="1">
                              <a:latin typeface="Cambria Math" panose="02040503050406030204" pitchFamily="18" charset="0"/>
                            </a:rPr>
                            <m:t>+1</m:t>
                          </m:r>
                        </m:sup>
                      </m:sSup>
                      <m:r>
                        <a:rPr lang="en-US" sz="1800" i="1">
                          <a:latin typeface="Cambria Math" panose="02040503050406030204" pitchFamily="18" charset="0"/>
                        </a:rPr>
                        <m:t> ←</m:t>
                      </m:r>
                      <m:sSup>
                        <m:sSupPr>
                          <m:ctrlPr>
                            <a:rPr lang="vi-VN" i="1">
                              <a:latin typeface="Cambria Math" panose="02040503050406030204" pitchFamily="18" charset="0"/>
                            </a:rPr>
                          </m:ctrlPr>
                        </m:sSupPr>
                        <m:e>
                          <m:r>
                            <a:rPr lang="el-GR" b="1" i="1">
                              <a:latin typeface="Cambria Math" panose="02040503050406030204" pitchFamily="18" charset="0"/>
                            </a:rPr>
                            <m:t>𝜽</m:t>
                          </m:r>
                        </m:e>
                        <m:sup>
                          <m:r>
                            <a:rPr lang="en-US" i="1">
                              <a:latin typeface="Cambria Math" panose="02040503050406030204" pitchFamily="18" charset="0"/>
                            </a:rPr>
                            <m:t>𝑡</m:t>
                          </m:r>
                        </m:sup>
                      </m:sSup>
                      <m:r>
                        <a:rPr lang="en-US" b="0" i="0"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1" i="1" smtClean="0">
                              <a:latin typeface="Cambria Math" panose="02040503050406030204" pitchFamily="18" charset="0"/>
                            </a:rPr>
                            <m:t>𝜽</m:t>
                          </m:r>
                        </m:sub>
                      </m:sSub>
                      <m:r>
                        <a:rPr lang="en-US" b="0" i="1" smtClean="0">
                          <a:latin typeface="Cambria Math" panose="02040503050406030204" pitchFamily="18" charset="0"/>
                        </a:rPr>
                        <m:t>𝐶</m:t>
                      </m:r>
                      <m:r>
                        <a:rPr lang="en-US" b="0" i="1" smtClean="0">
                          <a:latin typeface="Cambria Math" panose="02040503050406030204" pitchFamily="18" charset="0"/>
                        </a:rPr>
                        <m:t> </m:t>
                      </m:r>
                    </m:oMath>
                  </m:oMathPara>
                </a14:m>
                <a:endParaRPr lang="en-VN" sz="1800"/>
              </a:p>
            </p:txBody>
          </p:sp>
        </mc:Choice>
        <mc:Fallback xmlns="">
          <p:sp>
            <p:nvSpPr>
              <p:cNvPr id="13" name="TextBox 12">
                <a:extLst>
                  <a:ext uri="{FF2B5EF4-FFF2-40B4-BE49-F238E27FC236}">
                    <a16:creationId xmlns:a16="http://schemas.microsoft.com/office/drawing/2014/main" id="{925E28AC-2D63-9D34-006D-28FAF03BF634}"/>
                  </a:ext>
                </a:extLst>
              </p:cNvPr>
              <p:cNvSpPr txBox="1">
                <a:spLocks noRot="1" noChangeAspect="1" noMove="1" noResize="1" noEditPoints="1" noAdjustHandles="1" noChangeArrowheads="1" noChangeShapeType="1" noTextEdit="1"/>
              </p:cNvSpPr>
              <p:nvPr/>
            </p:nvSpPr>
            <p:spPr>
              <a:xfrm>
                <a:off x="867833" y="3315967"/>
                <a:ext cx="2569634" cy="369332"/>
              </a:xfrm>
              <a:prstGeom prst="rect">
                <a:avLst/>
              </a:prstGeom>
              <a:blipFill>
                <a:blip r:embed="rId6"/>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36172D8-1A37-A48A-A4A6-0AAF478F49AD}"/>
                  </a:ext>
                </a:extLst>
              </p:cNvPr>
              <p:cNvSpPr txBox="1"/>
              <p:nvPr/>
            </p:nvSpPr>
            <p:spPr>
              <a:xfrm>
                <a:off x="2921000" y="4040037"/>
                <a:ext cx="3606799" cy="369332"/>
              </a:xfrm>
              <a:prstGeom prst="rect">
                <a:avLst/>
              </a:prstGeom>
              <a:noFill/>
              <a:ln>
                <a:solidFill>
                  <a:srgbClr val="FF0000"/>
                </a:solidFill>
              </a:ln>
            </p:spPr>
            <p:txBody>
              <a:bodyPr wrap="square">
                <a:spAutoFit/>
              </a:bodyPr>
              <a:lstStyle/>
              <a:p>
                <a:pPr lvl="1"/>
                <a14:m>
                  <m:oMathPara xmlns:m="http://schemas.openxmlformats.org/officeDocument/2006/math">
                    <m:oMathParaPr>
                      <m:jc m:val="left"/>
                    </m:oMathParaPr>
                    <m:oMath xmlns:m="http://schemas.openxmlformats.org/officeDocument/2006/math">
                      <m:sSup>
                        <m:sSupPr>
                          <m:ctrlPr>
                            <a:rPr lang="vi-VN" sz="1800" b="0" i="1" smtClean="0">
                              <a:latin typeface="Cambria Math" panose="02040503050406030204" pitchFamily="18" charset="0"/>
                            </a:rPr>
                          </m:ctrlPr>
                        </m:sSupPr>
                        <m:e>
                          <m:r>
                            <a:rPr lang="el-GR" sz="1800" b="1" i="1">
                              <a:latin typeface="Cambria Math" panose="02040503050406030204" pitchFamily="18" charset="0"/>
                            </a:rPr>
                            <m:t>𝜽</m:t>
                          </m:r>
                        </m:e>
                        <m:sup>
                          <m:r>
                            <a:rPr lang="en-US" sz="1800" i="1">
                              <a:latin typeface="Cambria Math" panose="02040503050406030204" pitchFamily="18" charset="0"/>
                            </a:rPr>
                            <m:t>𝑡</m:t>
                          </m:r>
                          <m:r>
                            <a:rPr lang="vi-VN" sz="1800" b="0" i="1">
                              <a:latin typeface="Cambria Math" panose="02040503050406030204" pitchFamily="18" charset="0"/>
                            </a:rPr>
                            <m:t>+1</m:t>
                          </m:r>
                        </m:sup>
                      </m:sSup>
                      <m:r>
                        <a:rPr lang="en-US" sz="1800" i="1">
                          <a:latin typeface="Cambria Math" panose="02040503050406030204" pitchFamily="18" charset="0"/>
                        </a:rPr>
                        <m:t> ←</m:t>
                      </m:r>
                      <m:sSup>
                        <m:sSupPr>
                          <m:ctrlPr>
                            <a:rPr lang="vi-VN" i="1">
                              <a:latin typeface="Cambria Math" panose="02040503050406030204" pitchFamily="18" charset="0"/>
                            </a:rPr>
                          </m:ctrlPr>
                        </m:sSupPr>
                        <m:e>
                          <m:r>
                            <a:rPr lang="el-GR" b="1" i="1">
                              <a:latin typeface="Cambria Math" panose="02040503050406030204" pitchFamily="18" charset="0"/>
                            </a:rPr>
                            <m:t>𝜽</m:t>
                          </m:r>
                        </m:e>
                        <m:sup>
                          <m:r>
                            <a:rPr lang="en-US" i="1">
                              <a:latin typeface="Cambria Math" panose="02040503050406030204" pitchFamily="18" charset="0"/>
                            </a:rPr>
                            <m:t>𝑡</m:t>
                          </m:r>
                        </m:sup>
                      </m:sSup>
                      <m:r>
                        <a:rPr lang="en-US" b="0" i="0"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i="1">
                                  <a:latin typeface="Cambria Math" panose="02040503050406030204" pitchFamily="18" charset="0"/>
                                </a:rPr>
                              </m:ctrlPr>
                            </m:sSubPr>
                            <m:e>
                              <m:sSup>
                                <m:sSupPr>
                                  <m:ctrlPr>
                                    <a:rPr lang="en-US" b="0" i="1" smtClean="0">
                                      <a:latin typeface="Cambria Math" panose="02040503050406030204" pitchFamily="18" charset="0"/>
                                    </a:rPr>
                                  </m:ctrlPr>
                                </m:sSupPr>
                                <m:e>
                                  <m:r>
                                    <a:rPr lang="en-US" i="1">
                                      <a:latin typeface="Cambria Math" panose="02040503050406030204" pitchFamily="18" charset="0"/>
                                    </a:rPr>
                                    <m:t>𝐹</m:t>
                                  </m:r>
                                </m:e>
                                <m:sup>
                                  <m:r>
                                    <a:rPr lang="en-US" b="0" i="1" smtClean="0">
                                      <a:latin typeface="Cambria Math" panose="02040503050406030204" pitchFamily="18" charset="0"/>
                                    </a:rPr>
                                    <m:t>+</m:t>
                                  </m:r>
                                </m:sup>
                              </m:sSup>
                              <m:r>
                                <a:rPr lang="en-US" b="0" i="1" smtClean="0">
                                  <a:latin typeface="Cambria Math" panose="02040503050406030204" pitchFamily="18" charset="0"/>
                                </a:rPr>
                                <m:t>  </m:t>
                              </m:r>
                              <m:r>
                                <m:rPr>
                                  <m:sty m:val="p"/>
                                </m:rPr>
                                <a:rPr lang="en-US">
                                  <a:latin typeface="Cambria Math" panose="02040503050406030204" pitchFamily="18" charset="0"/>
                                </a:rPr>
                                <m:t>∇</m:t>
                              </m:r>
                            </m:e>
                            <m:sub>
                              <m:r>
                                <a:rPr lang="en-US" b="1" i="1">
                                  <a:latin typeface="Cambria Math" panose="02040503050406030204" pitchFamily="18" charset="0"/>
                                </a:rPr>
                                <m:t>𝜽</m:t>
                              </m:r>
                            </m:sub>
                          </m:sSub>
                          <m:r>
                            <a:rPr lang="en-US" i="1">
                              <a:latin typeface="Cambria Math" panose="02040503050406030204" pitchFamily="18" charset="0"/>
                            </a:rPr>
                            <m:t>𝐶</m:t>
                          </m:r>
                        </m:e>
                      </m:d>
                    </m:oMath>
                  </m:oMathPara>
                </a14:m>
                <a:endParaRPr lang="en-VN" sz="1800"/>
              </a:p>
            </p:txBody>
          </p:sp>
        </mc:Choice>
        <mc:Fallback xmlns="">
          <p:sp>
            <p:nvSpPr>
              <p:cNvPr id="17" name="TextBox 16">
                <a:extLst>
                  <a:ext uri="{FF2B5EF4-FFF2-40B4-BE49-F238E27FC236}">
                    <a16:creationId xmlns:a16="http://schemas.microsoft.com/office/drawing/2014/main" id="{636172D8-1A37-A48A-A4A6-0AAF478F49AD}"/>
                  </a:ext>
                </a:extLst>
              </p:cNvPr>
              <p:cNvSpPr txBox="1">
                <a:spLocks noRot="1" noChangeAspect="1" noMove="1" noResize="1" noEditPoints="1" noAdjustHandles="1" noChangeArrowheads="1" noChangeShapeType="1" noTextEdit="1"/>
              </p:cNvSpPr>
              <p:nvPr/>
            </p:nvSpPr>
            <p:spPr>
              <a:xfrm>
                <a:off x="2921000" y="4040037"/>
                <a:ext cx="3606799" cy="369332"/>
              </a:xfrm>
              <a:prstGeom prst="rect">
                <a:avLst/>
              </a:prstGeom>
              <a:blipFill>
                <a:blip r:embed="rId7"/>
                <a:stretch>
                  <a:fillRect/>
                </a:stretch>
              </a:blipFill>
              <a:ln>
                <a:solidFill>
                  <a:srgbClr val="FF0000"/>
                </a:solidFill>
              </a:ln>
            </p:spPr>
            <p:txBody>
              <a:bodyPr/>
              <a:lstStyle/>
              <a:p>
                <a:r>
                  <a:rPr lang="vi-VN">
                    <a:noFill/>
                  </a:rPr>
                  <a:t> </a:t>
                </a:r>
              </a:p>
            </p:txBody>
          </p:sp>
        </mc:Fallback>
      </mc:AlternateContent>
      <p:cxnSp>
        <p:nvCxnSpPr>
          <p:cNvPr id="19" name="Connector: Curved 18">
            <a:extLst>
              <a:ext uri="{FF2B5EF4-FFF2-40B4-BE49-F238E27FC236}">
                <a16:creationId xmlns:a16="http://schemas.microsoft.com/office/drawing/2014/main" id="{02A13761-AF76-B7CF-3F29-A513559EE142}"/>
              </a:ext>
            </a:extLst>
          </p:cNvPr>
          <p:cNvCxnSpPr>
            <a:cxnSpLocks/>
            <a:stCxn id="13" idx="2"/>
            <a:endCxn id="17" idx="1"/>
          </p:cNvCxnSpPr>
          <p:nvPr/>
        </p:nvCxnSpPr>
        <p:spPr>
          <a:xfrm rot="16200000" flipH="1">
            <a:off x="2267123" y="3570826"/>
            <a:ext cx="539404" cy="768350"/>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B9A800E-0E1A-68D5-41F0-918FE994083F}"/>
              </a:ext>
            </a:extLst>
          </p:cNvPr>
          <p:cNvSpPr txBox="1">
            <a:spLocks/>
          </p:cNvSpPr>
          <p:nvPr/>
        </p:nvSpPr>
        <p:spPr>
          <a:xfrm>
            <a:off x="7234766" y="696134"/>
            <a:ext cx="1655234" cy="541128"/>
          </a:xfrm>
          <a:prstGeom prst="rect">
            <a:avLst/>
          </a:prstGeom>
          <a:ln>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a:solidFill>
                  <a:srgbClr val="FF0000"/>
                </a:solidFill>
              </a:rPr>
              <a:t>The same idea as Hessian matrix</a:t>
            </a:r>
            <a:endParaRPr lang="vi-VN" sz="1600">
              <a:solidFill>
                <a:srgbClr val="FF0000"/>
              </a:solidFill>
            </a:endParaRPr>
          </a:p>
        </p:txBody>
      </p:sp>
      <p:sp>
        <p:nvSpPr>
          <p:cNvPr id="22" name="Rectangle 21">
            <a:extLst>
              <a:ext uri="{FF2B5EF4-FFF2-40B4-BE49-F238E27FC236}">
                <a16:creationId xmlns:a16="http://schemas.microsoft.com/office/drawing/2014/main" id="{BFBDCDAA-BCCC-5B7E-7DC9-59F1D73A2E4F}"/>
              </a:ext>
            </a:extLst>
          </p:cNvPr>
          <p:cNvSpPr/>
          <p:nvPr/>
        </p:nvSpPr>
        <p:spPr>
          <a:xfrm>
            <a:off x="5092701" y="3965704"/>
            <a:ext cx="359832" cy="5394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7EC78DA-4174-7872-CB45-44928C5AD333}"/>
                  </a:ext>
                </a:extLst>
              </p:cNvPr>
              <p:cNvSpPr txBox="1"/>
              <p:nvPr/>
            </p:nvSpPr>
            <p:spPr>
              <a:xfrm>
                <a:off x="4556124" y="3658598"/>
                <a:ext cx="2709333" cy="276999"/>
              </a:xfrm>
              <a:prstGeom prst="rect">
                <a:avLst/>
              </a:prstGeom>
              <a:noFill/>
            </p:spPr>
            <p:txBody>
              <a:bodyPr wrap="square" rtlCol="0">
                <a:spAutoFit/>
              </a:bodyPr>
              <a:lstStyle/>
              <a:p>
                <a:r>
                  <a:rPr lang="en-US" sz="1200"/>
                  <a:t>Pseudo-inverse of </a:t>
                </a:r>
                <a14:m>
                  <m:oMath xmlns:m="http://schemas.openxmlformats.org/officeDocument/2006/math">
                    <m:r>
                      <a:rPr lang="en-US" sz="1200" i="1" smtClean="0">
                        <a:latin typeface="Cambria Math" panose="02040503050406030204" pitchFamily="18" charset="0"/>
                      </a:rPr>
                      <m:t>𝐹</m:t>
                    </m:r>
                  </m:oMath>
                </a14:m>
                <a:endParaRPr lang="vi-VN" sz="1200"/>
              </a:p>
            </p:txBody>
          </p:sp>
        </mc:Choice>
        <mc:Fallback xmlns="">
          <p:sp>
            <p:nvSpPr>
              <p:cNvPr id="25" name="TextBox 24">
                <a:extLst>
                  <a:ext uri="{FF2B5EF4-FFF2-40B4-BE49-F238E27FC236}">
                    <a16:creationId xmlns:a16="http://schemas.microsoft.com/office/drawing/2014/main" id="{57EC78DA-4174-7872-CB45-44928C5AD333}"/>
                  </a:ext>
                </a:extLst>
              </p:cNvPr>
              <p:cNvSpPr txBox="1">
                <a:spLocks noRot="1" noChangeAspect="1" noMove="1" noResize="1" noEditPoints="1" noAdjustHandles="1" noChangeArrowheads="1" noChangeShapeType="1" noTextEdit="1"/>
              </p:cNvSpPr>
              <p:nvPr/>
            </p:nvSpPr>
            <p:spPr>
              <a:xfrm>
                <a:off x="4556124" y="3658598"/>
                <a:ext cx="2709333" cy="276999"/>
              </a:xfrm>
              <a:prstGeom prst="rect">
                <a:avLst/>
              </a:prstGeom>
              <a:blipFill>
                <a:blip r:embed="rId8"/>
                <a:stretch>
                  <a:fillRect b="-17391"/>
                </a:stretch>
              </a:blipFill>
            </p:spPr>
            <p:txBody>
              <a:bodyPr/>
              <a:lstStyle/>
              <a:p>
                <a:r>
                  <a:rPr lang="vi-VN">
                    <a:noFill/>
                  </a:rPr>
                  <a:t> </a:t>
                </a:r>
              </a:p>
            </p:txBody>
          </p:sp>
        </mc:Fallback>
      </mc:AlternateContent>
    </p:spTree>
    <p:extLst>
      <p:ext uri="{BB962C8B-B14F-4D97-AF65-F5344CB8AC3E}">
        <p14:creationId xmlns:p14="http://schemas.microsoft.com/office/powerpoint/2010/main" val="2487490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graph of a function&#10;&#10;Description automatically generated with medium confidence">
            <a:extLst>
              <a:ext uri="{FF2B5EF4-FFF2-40B4-BE49-F238E27FC236}">
                <a16:creationId xmlns:a16="http://schemas.microsoft.com/office/drawing/2014/main" id="{C417050E-24E0-279D-A14C-AD916A168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383" y="1385545"/>
            <a:ext cx="8874519" cy="3025588"/>
          </a:xfrm>
        </p:spPr>
      </p:pic>
      <p:sp>
        <p:nvSpPr>
          <p:cNvPr id="2" name="Title 1">
            <a:extLst>
              <a:ext uri="{FF2B5EF4-FFF2-40B4-BE49-F238E27FC236}">
                <a16:creationId xmlns:a16="http://schemas.microsoft.com/office/drawing/2014/main" id="{CF2E6BB8-3EFA-1458-0C81-66844F907ED8}"/>
              </a:ext>
            </a:extLst>
          </p:cNvPr>
          <p:cNvSpPr>
            <a:spLocks noGrp="1"/>
          </p:cNvSpPr>
          <p:nvPr>
            <p:ph type="title"/>
          </p:nvPr>
        </p:nvSpPr>
        <p:spPr/>
        <p:txBody>
          <a:bodyPr/>
          <a:lstStyle/>
          <a:p>
            <a:r>
              <a:rPr lang="en-US"/>
              <a:t>1.4. Optimizer</a:t>
            </a:r>
            <a:endParaRPr lang="vi-VN"/>
          </a:p>
        </p:txBody>
      </p:sp>
      <p:sp>
        <p:nvSpPr>
          <p:cNvPr id="4" name="Slide Number Placeholder 3">
            <a:extLst>
              <a:ext uri="{FF2B5EF4-FFF2-40B4-BE49-F238E27FC236}">
                <a16:creationId xmlns:a16="http://schemas.microsoft.com/office/drawing/2014/main" id="{51E1701B-3BED-EB49-8023-DFB26C8C6AE7}"/>
              </a:ext>
            </a:extLst>
          </p:cNvPr>
          <p:cNvSpPr>
            <a:spLocks noGrp="1"/>
          </p:cNvSpPr>
          <p:nvPr>
            <p:ph type="sldNum" sz="quarter" idx="12"/>
          </p:nvPr>
        </p:nvSpPr>
        <p:spPr/>
        <p:txBody>
          <a:bodyPr/>
          <a:lstStyle/>
          <a:p>
            <a:fld id="{6A45828D-F580-42DE-B77E-860980F07F32}" type="slidenum">
              <a:rPr lang="vi-VN" smtClean="0"/>
              <a:t>22</a:t>
            </a:fld>
            <a:endParaRPr lang="vi-VN"/>
          </a:p>
        </p:txBody>
      </p:sp>
      <p:sp>
        <p:nvSpPr>
          <p:cNvPr id="9" name="TextBox 8">
            <a:extLst>
              <a:ext uri="{FF2B5EF4-FFF2-40B4-BE49-F238E27FC236}">
                <a16:creationId xmlns:a16="http://schemas.microsoft.com/office/drawing/2014/main" id="{1E482B9A-D78C-B6D1-EB67-99D6C3AA427C}"/>
              </a:ext>
            </a:extLst>
          </p:cNvPr>
          <p:cNvSpPr txBox="1"/>
          <p:nvPr/>
        </p:nvSpPr>
        <p:spPr>
          <a:xfrm>
            <a:off x="628649" y="1016213"/>
            <a:ext cx="8367183" cy="369332"/>
          </a:xfrm>
          <a:prstGeom prst="rect">
            <a:avLst/>
          </a:prstGeom>
          <a:noFill/>
        </p:spPr>
        <p:txBody>
          <a:bodyPr wrap="square" rtlCol="0">
            <a:spAutoFit/>
          </a:bodyPr>
          <a:lstStyle/>
          <a:p>
            <a:r>
              <a:rPr lang="en-US"/>
              <a:t>We can use classical optimizers such as Adam in quantum optimization problems.</a:t>
            </a:r>
            <a:endParaRPr lang="vi-VN"/>
          </a:p>
        </p:txBody>
      </p:sp>
      <p:sp>
        <p:nvSpPr>
          <p:cNvPr id="10" name="TextBox 9">
            <a:extLst>
              <a:ext uri="{FF2B5EF4-FFF2-40B4-BE49-F238E27FC236}">
                <a16:creationId xmlns:a16="http://schemas.microsoft.com/office/drawing/2014/main" id="{5A1F6C5B-E802-F3E5-1332-95552D4924F4}"/>
              </a:ext>
            </a:extLst>
          </p:cNvPr>
          <p:cNvSpPr txBox="1"/>
          <p:nvPr/>
        </p:nvSpPr>
        <p:spPr>
          <a:xfrm>
            <a:off x="628649" y="4742393"/>
            <a:ext cx="7600951" cy="400110"/>
          </a:xfrm>
          <a:prstGeom prst="rect">
            <a:avLst/>
          </a:prstGeom>
          <a:noFill/>
        </p:spPr>
        <p:txBody>
          <a:bodyPr wrap="square">
            <a:spAutoFit/>
          </a:bodyPr>
          <a:lstStyle/>
          <a:p>
            <a:r>
              <a:rPr lang="en-US" sz="1000" b="1" i="0">
                <a:solidFill>
                  <a:srgbClr val="222222"/>
                </a:solidFill>
                <a:effectLst/>
              </a:rPr>
              <a:t>[1.22] </a:t>
            </a:r>
            <a:r>
              <a:rPr lang="vi-VN" sz="1000" b="0" i="0">
                <a:solidFill>
                  <a:srgbClr val="222222"/>
                </a:solidFill>
                <a:effectLst/>
              </a:rPr>
              <a:t>Hai, V. T., Luan, P. H., &amp; Nakashima, Y. (2024, November). Benchmarking Classical and Quantum Optimizers for Quantum Simulator. In </a:t>
            </a:r>
            <a:r>
              <a:rPr lang="vi-VN" sz="1000" b="0" i="1">
                <a:solidFill>
                  <a:srgbClr val="222222"/>
                </a:solidFill>
                <a:effectLst/>
              </a:rPr>
              <a:t>2024 Twelfth International Symposium on Computing and Networking (CANDAR)</a:t>
            </a:r>
            <a:r>
              <a:rPr lang="vi-VN" sz="1000" b="0" i="0">
                <a:solidFill>
                  <a:srgbClr val="222222"/>
                </a:solidFill>
                <a:effectLst/>
              </a:rPr>
              <a:t> (pp. 238-244). IEEE.</a:t>
            </a:r>
            <a:endParaRPr lang="vi-VN" sz="1000"/>
          </a:p>
        </p:txBody>
      </p:sp>
    </p:spTree>
    <p:extLst>
      <p:ext uri="{BB962C8B-B14F-4D97-AF65-F5344CB8AC3E}">
        <p14:creationId xmlns:p14="http://schemas.microsoft.com/office/powerpoint/2010/main" val="1747161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88E-095E-5EB4-8B3E-97E9C77CCE32}"/>
              </a:ext>
            </a:extLst>
          </p:cNvPr>
          <p:cNvSpPr>
            <a:spLocks noGrp="1"/>
          </p:cNvSpPr>
          <p:nvPr>
            <p:ph type="title"/>
          </p:nvPr>
        </p:nvSpPr>
        <p:spPr/>
        <p:txBody>
          <a:bodyPr/>
          <a:lstStyle/>
          <a:p>
            <a:r>
              <a:rPr lang="en-US"/>
              <a:t>1.4. Optimizer</a:t>
            </a:r>
            <a:endParaRPr lang="vi-VN"/>
          </a:p>
        </p:txBody>
      </p:sp>
      <p:sp>
        <p:nvSpPr>
          <p:cNvPr id="3" name="Content Placeholder 2">
            <a:extLst>
              <a:ext uri="{FF2B5EF4-FFF2-40B4-BE49-F238E27FC236}">
                <a16:creationId xmlns:a16="http://schemas.microsoft.com/office/drawing/2014/main" id="{62207082-6BCE-316C-1706-41411A9C89EB}"/>
              </a:ext>
            </a:extLst>
          </p:cNvPr>
          <p:cNvSpPr>
            <a:spLocks noGrp="1"/>
          </p:cNvSpPr>
          <p:nvPr>
            <p:ph idx="1"/>
          </p:nvPr>
        </p:nvSpPr>
        <p:spPr>
          <a:xfrm>
            <a:off x="628649" y="1054100"/>
            <a:ext cx="8368737" cy="347133"/>
          </a:xfrm>
        </p:spPr>
        <p:txBody>
          <a:bodyPr>
            <a:normAutofit fontScale="92500" lnSpcReduction="10000"/>
          </a:bodyPr>
          <a:lstStyle/>
          <a:p>
            <a:pPr marL="0" indent="0">
              <a:buNone/>
            </a:pPr>
            <a:r>
              <a:rPr lang="en-US"/>
              <a:t>Note that we can also use gradient-free optimizers: Nelder-Mead, COBYLA [</a:t>
            </a:r>
            <a:r>
              <a:rPr lang="en-US" b="1"/>
              <a:t>1.23</a:t>
            </a:r>
            <a:r>
              <a:rPr lang="en-US"/>
              <a:t>]</a:t>
            </a:r>
            <a:endParaRPr lang="vi-VN"/>
          </a:p>
        </p:txBody>
      </p:sp>
      <p:sp>
        <p:nvSpPr>
          <p:cNvPr id="4" name="Slide Number Placeholder 3">
            <a:extLst>
              <a:ext uri="{FF2B5EF4-FFF2-40B4-BE49-F238E27FC236}">
                <a16:creationId xmlns:a16="http://schemas.microsoft.com/office/drawing/2014/main" id="{31B41D85-71AB-D57E-8E4E-EC00968479E8}"/>
              </a:ext>
            </a:extLst>
          </p:cNvPr>
          <p:cNvSpPr>
            <a:spLocks noGrp="1"/>
          </p:cNvSpPr>
          <p:nvPr>
            <p:ph type="sldNum" sz="quarter" idx="12"/>
          </p:nvPr>
        </p:nvSpPr>
        <p:spPr/>
        <p:txBody>
          <a:bodyPr/>
          <a:lstStyle/>
          <a:p>
            <a:fld id="{6A45828D-F580-42DE-B77E-860980F07F32}" type="slidenum">
              <a:rPr lang="vi-VN" smtClean="0"/>
              <a:t>23</a:t>
            </a:fld>
            <a:endParaRPr lang="vi-VN"/>
          </a:p>
        </p:txBody>
      </p:sp>
      <p:pic>
        <p:nvPicPr>
          <p:cNvPr id="6" name="Picture 5">
            <a:extLst>
              <a:ext uri="{FF2B5EF4-FFF2-40B4-BE49-F238E27FC236}">
                <a16:creationId xmlns:a16="http://schemas.microsoft.com/office/drawing/2014/main" id="{B7E0AF55-19B0-2760-4763-E5B930EA7C74}"/>
              </a:ext>
            </a:extLst>
          </p:cNvPr>
          <p:cNvPicPr>
            <a:picLocks noChangeAspect="1"/>
          </p:cNvPicPr>
          <p:nvPr/>
        </p:nvPicPr>
        <p:blipFill>
          <a:blip r:embed="rId2"/>
          <a:stretch>
            <a:fillRect/>
          </a:stretch>
        </p:blipFill>
        <p:spPr>
          <a:xfrm>
            <a:off x="514351" y="1485541"/>
            <a:ext cx="8619611" cy="3217692"/>
          </a:xfrm>
          <a:prstGeom prst="rect">
            <a:avLst/>
          </a:prstGeom>
        </p:spPr>
      </p:pic>
      <p:sp>
        <p:nvSpPr>
          <p:cNvPr id="7" name="Rectangle 6">
            <a:extLst>
              <a:ext uri="{FF2B5EF4-FFF2-40B4-BE49-F238E27FC236}">
                <a16:creationId xmlns:a16="http://schemas.microsoft.com/office/drawing/2014/main" id="{659C2D24-4A61-0F9D-5109-C23C87576F7A}"/>
              </a:ext>
            </a:extLst>
          </p:cNvPr>
          <p:cNvSpPr/>
          <p:nvPr/>
        </p:nvSpPr>
        <p:spPr>
          <a:xfrm>
            <a:off x="2154767" y="1778570"/>
            <a:ext cx="1240366" cy="2110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90A0D98F-7A4A-B0D4-D04E-E43E37BF3099}"/>
              </a:ext>
            </a:extLst>
          </p:cNvPr>
          <p:cNvSpPr/>
          <p:nvPr/>
        </p:nvSpPr>
        <p:spPr>
          <a:xfrm>
            <a:off x="4123267" y="1584406"/>
            <a:ext cx="1049866" cy="2068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3AA05291-5304-BCAF-051C-360DD1CF08DD}"/>
              </a:ext>
            </a:extLst>
          </p:cNvPr>
          <p:cNvSpPr txBox="1"/>
          <p:nvPr/>
        </p:nvSpPr>
        <p:spPr>
          <a:xfrm>
            <a:off x="628650" y="4767263"/>
            <a:ext cx="8017933" cy="246221"/>
          </a:xfrm>
          <a:prstGeom prst="rect">
            <a:avLst/>
          </a:prstGeom>
          <a:noFill/>
        </p:spPr>
        <p:txBody>
          <a:bodyPr wrap="square">
            <a:spAutoFit/>
          </a:bodyPr>
          <a:lstStyle/>
          <a:p>
            <a:r>
              <a:rPr lang="en-US" sz="1000" b="1" i="0">
                <a:solidFill>
                  <a:srgbClr val="222222"/>
                </a:solidFill>
                <a:effectLst/>
                <a:ea typeface="Calibri" panose="020F0502020204030204" pitchFamily="34" charset="0"/>
                <a:cs typeface="Calibri" panose="020F0502020204030204" pitchFamily="34" charset="0"/>
              </a:rPr>
              <a:t>[1.23]</a:t>
            </a:r>
            <a:r>
              <a:rPr lang="en-US" sz="1000" b="0" i="0">
                <a:solidFill>
                  <a:srgbClr val="222222"/>
                </a:solidFill>
                <a:effectLst/>
                <a:ea typeface="Calibri" panose="020F0502020204030204" pitchFamily="34" charset="0"/>
                <a:cs typeface="Calibri" panose="020F0502020204030204" pitchFamily="34" charset="0"/>
              </a:rPr>
              <a:t> </a:t>
            </a:r>
            <a:r>
              <a:rPr lang="vi-VN" sz="1000" b="0" i="0">
                <a:solidFill>
                  <a:srgbClr val="222222"/>
                </a:solidFill>
                <a:effectLst/>
                <a:ea typeface="Calibri" panose="020F0502020204030204" pitchFamily="34" charset="0"/>
                <a:cs typeface="Calibri" panose="020F0502020204030204" pitchFamily="34" charset="0"/>
              </a:rPr>
              <a:t>Stokes, </a:t>
            </a:r>
            <a:r>
              <a:rPr lang="en-US" sz="1000" b="0" i="0">
                <a:solidFill>
                  <a:srgbClr val="222222"/>
                </a:solidFill>
                <a:effectLst/>
                <a:ea typeface="Calibri" panose="020F0502020204030204" pitchFamily="34" charset="0"/>
                <a:cs typeface="Calibri" panose="020F0502020204030204" pitchFamily="34" charset="0"/>
              </a:rPr>
              <a:t> </a:t>
            </a:r>
            <a:r>
              <a:rPr lang="vi-VN" sz="1000" b="0" i="0">
                <a:solidFill>
                  <a:srgbClr val="222222"/>
                </a:solidFill>
                <a:effectLst/>
                <a:ea typeface="Calibri" panose="020F0502020204030204" pitchFamily="34" charset="0"/>
                <a:cs typeface="Calibri" panose="020F0502020204030204" pitchFamily="34" charset="0"/>
              </a:rPr>
              <a:t>J., Izaac, J., Killoran, N., &amp; Carleo, G. (2020). Quantum natural gradient. </a:t>
            </a:r>
            <a:r>
              <a:rPr lang="vi-VN" sz="1000" b="0" i="1">
                <a:solidFill>
                  <a:srgbClr val="222222"/>
                </a:solidFill>
                <a:effectLst/>
                <a:ea typeface="Calibri" panose="020F0502020204030204" pitchFamily="34" charset="0"/>
                <a:cs typeface="Calibri" panose="020F0502020204030204" pitchFamily="34" charset="0"/>
              </a:rPr>
              <a:t>Quantum</a:t>
            </a:r>
            <a:r>
              <a:rPr lang="vi-VN" sz="1000" b="0" i="0">
                <a:solidFill>
                  <a:srgbClr val="222222"/>
                </a:solidFill>
                <a:effectLst/>
                <a:ea typeface="Calibri" panose="020F0502020204030204" pitchFamily="34" charset="0"/>
                <a:cs typeface="Calibri" panose="020F0502020204030204" pitchFamily="34" charset="0"/>
              </a:rPr>
              <a:t>, </a:t>
            </a:r>
            <a:r>
              <a:rPr lang="vi-VN" sz="1000" b="0" i="1">
                <a:solidFill>
                  <a:srgbClr val="222222"/>
                </a:solidFill>
                <a:effectLst/>
                <a:ea typeface="Calibri" panose="020F0502020204030204" pitchFamily="34" charset="0"/>
                <a:cs typeface="Calibri" panose="020F0502020204030204" pitchFamily="34" charset="0"/>
              </a:rPr>
              <a:t>4</a:t>
            </a:r>
            <a:r>
              <a:rPr lang="vi-VN" sz="1000" b="0" i="0">
                <a:solidFill>
                  <a:srgbClr val="222222"/>
                </a:solidFill>
                <a:effectLst/>
                <a:ea typeface="Calibri" panose="020F0502020204030204" pitchFamily="34" charset="0"/>
                <a:cs typeface="Calibri" panose="020F0502020204030204" pitchFamily="34" charset="0"/>
              </a:rPr>
              <a:t>, 269.</a:t>
            </a:r>
            <a:endParaRPr lang="vi-VN" sz="100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030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1558-5FAA-64EB-E37F-62FD12AF77BA}"/>
              </a:ext>
            </a:extLst>
          </p:cNvPr>
          <p:cNvSpPr>
            <a:spLocks noGrp="1"/>
          </p:cNvSpPr>
          <p:nvPr>
            <p:ph type="title"/>
          </p:nvPr>
        </p:nvSpPr>
        <p:spPr>
          <a:xfrm>
            <a:off x="628650" y="19845"/>
            <a:ext cx="6466417" cy="994172"/>
          </a:xfrm>
        </p:spPr>
        <p:txBody>
          <a:bodyPr>
            <a:normAutofit/>
          </a:bodyPr>
          <a:lstStyle/>
          <a:p>
            <a:r>
              <a:rPr lang="en-US"/>
              <a:t>1.5. Encoding</a:t>
            </a:r>
            <a:br>
              <a:rPr lang="en-US"/>
            </a:br>
            <a:r>
              <a:rPr lang="en-US" sz="2000"/>
              <a:t>Quantum state preparation</a:t>
            </a:r>
            <a:endParaRPr lang="vi-VN"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D2ABCF-4B6F-A4E1-66D1-56D3B85A048B}"/>
                  </a:ext>
                </a:extLst>
              </p:cNvPr>
              <p:cNvSpPr>
                <a:spLocks noGrp="1"/>
              </p:cNvSpPr>
              <p:nvPr>
                <p:ph idx="1"/>
              </p:nvPr>
            </p:nvSpPr>
            <p:spPr>
              <a:xfrm>
                <a:off x="4030273" y="1618913"/>
                <a:ext cx="4796366" cy="458626"/>
              </a:xfrm>
            </p:spPr>
            <p:txBody>
              <a:bodyPr>
                <a:normAutofit/>
              </a:bodyPr>
              <a:lstStyle/>
              <a:p>
                <a:pPr marL="0" indent="0">
                  <a:buNone/>
                </a:pPr>
                <a:r>
                  <a:rPr lang="en-US"/>
                  <a:t>with </a:t>
                </a: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𝜓</m:t>
                        </m:r>
                        <m:r>
                          <a:rPr lang="en-US" i="1" smtClean="0">
                            <a:solidFill>
                              <a:schemeClr val="tx1"/>
                            </a:solidFill>
                            <a:latin typeface="Cambria Math" panose="02040503050406030204" pitchFamily="18" charset="0"/>
                          </a:rPr>
                          <m:t>′</m:t>
                        </m:r>
                      </m:e>
                    </m:d>
                  </m:oMath>
                </a14:m>
                <a:r>
                  <a:rPr lang="en-US"/>
                  <a:t> is the prepared/embedded state </a:t>
                </a:r>
                <a:endParaRPr lang="vi-VN"/>
              </a:p>
            </p:txBody>
          </p:sp>
        </mc:Choice>
        <mc:Fallback xmlns="">
          <p:sp>
            <p:nvSpPr>
              <p:cNvPr id="3" name="Content Placeholder 2">
                <a:extLst>
                  <a:ext uri="{FF2B5EF4-FFF2-40B4-BE49-F238E27FC236}">
                    <a16:creationId xmlns:a16="http://schemas.microsoft.com/office/drawing/2014/main" id="{33D2ABCF-4B6F-A4E1-66D1-56D3B85A048B}"/>
                  </a:ext>
                </a:extLst>
              </p:cNvPr>
              <p:cNvSpPr>
                <a:spLocks noGrp="1" noRot="1" noChangeAspect="1" noMove="1" noResize="1" noEditPoints="1" noAdjustHandles="1" noChangeArrowheads="1" noChangeShapeType="1" noTextEdit="1"/>
              </p:cNvSpPr>
              <p:nvPr>
                <p:ph idx="1"/>
              </p:nvPr>
            </p:nvSpPr>
            <p:spPr>
              <a:xfrm>
                <a:off x="4030273" y="1618913"/>
                <a:ext cx="4796366" cy="458626"/>
              </a:xfrm>
              <a:blipFill>
                <a:blip r:embed="rId2"/>
                <a:stretch>
                  <a:fillRect l="-1525" t="-16000" r="-1652" b="-9333"/>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0E8938C9-1842-7666-9E6A-A84A2E46C04E}"/>
              </a:ext>
            </a:extLst>
          </p:cNvPr>
          <p:cNvSpPr>
            <a:spLocks noGrp="1"/>
          </p:cNvSpPr>
          <p:nvPr>
            <p:ph type="sldNum" sz="quarter" idx="12"/>
          </p:nvPr>
        </p:nvSpPr>
        <p:spPr/>
        <p:txBody>
          <a:bodyPr/>
          <a:lstStyle/>
          <a:p>
            <a:fld id="{6A45828D-F580-42DE-B77E-860980F07F32}" type="slidenum">
              <a:rPr lang="vi-VN" smtClean="0"/>
              <a:t>24</a:t>
            </a:fld>
            <a:endParaRPr lang="vi-VN"/>
          </a:p>
        </p:txBody>
      </p:sp>
      <p:cxnSp>
        <p:nvCxnSpPr>
          <p:cNvPr id="5" name="Straight Connector 4">
            <a:extLst>
              <a:ext uri="{FF2B5EF4-FFF2-40B4-BE49-F238E27FC236}">
                <a16:creationId xmlns:a16="http://schemas.microsoft.com/office/drawing/2014/main" id="{C0E1282E-ECE0-AA9C-65EF-BE0452C1C46E}"/>
              </a:ext>
            </a:extLst>
          </p:cNvPr>
          <p:cNvCxnSpPr>
            <a:cxnSpLocks/>
          </p:cNvCxnSpPr>
          <p:nvPr/>
        </p:nvCxnSpPr>
        <p:spPr>
          <a:xfrm>
            <a:off x="742317" y="1270738"/>
            <a:ext cx="3046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5D586C1-637B-BB92-039A-7F1DF8F9D0C3}"/>
                  </a:ext>
                </a:extLst>
              </p:cNvPr>
              <p:cNvSpPr/>
              <p:nvPr/>
            </p:nvSpPr>
            <p:spPr>
              <a:xfrm>
                <a:off x="1507807" y="941654"/>
                <a:ext cx="114215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𝜙</m:t>
                          </m:r>
                        </m:e>
                      </m:d>
                    </m:oMath>
                  </m:oMathPara>
                </a14:m>
                <a:endParaRPr lang="ar-AE">
                  <a:solidFill>
                    <a:schemeClr val="tx1"/>
                  </a:solidFill>
                </a:endParaRPr>
              </a:p>
            </p:txBody>
          </p:sp>
        </mc:Choice>
        <mc:Fallback xmlns="">
          <p:sp>
            <p:nvSpPr>
              <p:cNvPr id="6" name="Rectangle 5">
                <a:extLst>
                  <a:ext uri="{FF2B5EF4-FFF2-40B4-BE49-F238E27FC236}">
                    <a16:creationId xmlns:a16="http://schemas.microsoft.com/office/drawing/2014/main" id="{15D586C1-637B-BB92-039A-7F1DF8F9D0C3}"/>
                  </a:ext>
                </a:extLst>
              </p:cNvPr>
              <p:cNvSpPr>
                <a:spLocks noRot="1" noChangeAspect="1" noMove="1" noResize="1" noEditPoints="1" noAdjustHandles="1" noChangeArrowheads="1" noChangeShapeType="1" noTextEdit="1"/>
              </p:cNvSpPr>
              <p:nvPr/>
            </p:nvSpPr>
            <p:spPr>
              <a:xfrm>
                <a:off x="1507807" y="941654"/>
                <a:ext cx="1142155" cy="650789"/>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7" name="Straight Connector 6">
            <a:extLst>
              <a:ext uri="{FF2B5EF4-FFF2-40B4-BE49-F238E27FC236}">
                <a16:creationId xmlns:a16="http://schemas.microsoft.com/office/drawing/2014/main" id="{A0E1D5A3-A6E2-DADB-99FB-450B4CFA0C7F}"/>
              </a:ext>
            </a:extLst>
          </p:cNvPr>
          <p:cNvCxnSpPr>
            <a:cxnSpLocks/>
          </p:cNvCxnSpPr>
          <p:nvPr/>
        </p:nvCxnSpPr>
        <p:spPr>
          <a:xfrm flipV="1">
            <a:off x="930584" y="1165460"/>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FF1A9B-DE49-A125-C011-EA6FC1345682}"/>
                  </a:ext>
                </a:extLst>
              </p:cNvPr>
              <p:cNvSpPr txBox="1"/>
              <p:nvPr/>
            </p:nvSpPr>
            <p:spPr>
              <a:xfrm>
                <a:off x="619087" y="1598133"/>
                <a:ext cx="1620345"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𝜓</m:t>
                              </m:r>
                            </m:e>
                            <m:sub>
                              <m:r>
                                <a:rPr lang="en-US" b="0" i="1" smtClean="0">
                                  <a:solidFill>
                                    <a:schemeClr val="tx1"/>
                                  </a:solidFill>
                                  <a:latin typeface="Cambria Math" panose="02040503050406030204" pitchFamily="18" charset="0"/>
                                </a:rPr>
                                <m:t>0</m:t>
                              </m:r>
                            </m:sub>
                          </m:sSub>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sup>
                      </m:sSup>
                    </m:oMath>
                  </m:oMathPara>
                </a14:m>
                <a:endParaRPr lang="vi-VN" b="1">
                  <a:solidFill>
                    <a:schemeClr val="tx1"/>
                  </a:solidFill>
                </a:endParaRPr>
              </a:p>
            </p:txBody>
          </p:sp>
        </mc:Choice>
        <mc:Fallback xmlns="">
          <p:sp>
            <p:nvSpPr>
              <p:cNvPr id="8" name="TextBox 7">
                <a:extLst>
                  <a:ext uri="{FF2B5EF4-FFF2-40B4-BE49-F238E27FC236}">
                    <a16:creationId xmlns:a16="http://schemas.microsoft.com/office/drawing/2014/main" id="{56FF1A9B-DE49-A125-C011-EA6FC1345682}"/>
                  </a:ext>
                </a:extLst>
              </p:cNvPr>
              <p:cNvSpPr txBox="1">
                <a:spLocks noRot="1" noChangeAspect="1" noMove="1" noResize="1" noEditPoints="1" noAdjustHandles="1" noChangeArrowheads="1" noChangeShapeType="1" noTextEdit="1"/>
              </p:cNvSpPr>
              <p:nvPr/>
            </p:nvSpPr>
            <p:spPr>
              <a:xfrm>
                <a:off x="619087" y="1598133"/>
                <a:ext cx="1620345" cy="380810"/>
              </a:xfrm>
              <a:prstGeom prst="rect">
                <a:avLst/>
              </a:prstGeom>
              <a:blipFill>
                <a:blip r:embed="rId4"/>
                <a:stretch>
                  <a:fillRect b="-14286"/>
                </a:stretch>
              </a:blipFill>
            </p:spPr>
            <p:txBody>
              <a:bodyPr/>
              <a:lstStyle/>
              <a:p>
                <a:r>
                  <a:rPr lang="vi-VN">
                    <a:noFill/>
                  </a:rPr>
                  <a:t> </a:t>
                </a:r>
              </a:p>
            </p:txBody>
          </p:sp>
        </mc:Fallback>
      </mc:AlternateContent>
      <p:cxnSp>
        <p:nvCxnSpPr>
          <p:cNvPr id="9" name="Straight Arrow Connector 8">
            <a:extLst>
              <a:ext uri="{FF2B5EF4-FFF2-40B4-BE49-F238E27FC236}">
                <a16:creationId xmlns:a16="http://schemas.microsoft.com/office/drawing/2014/main" id="{DB90448E-F81D-F69A-4383-A99C6438B7EC}"/>
              </a:ext>
            </a:extLst>
          </p:cNvPr>
          <p:cNvCxnSpPr>
            <a:cxnSpLocks/>
          </p:cNvCxnSpPr>
          <p:nvPr/>
        </p:nvCxnSpPr>
        <p:spPr>
          <a:xfrm flipV="1">
            <a:off x="1230478" y="1284908"/>
            <a:ext cx="0" cy="366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BF3E86-148D-8511-8749-42FB7C570260}"/>
                  </a:ext>
                </a:extLst>
              </p:cNvPr>
              <p:cNvSpPr txBox="1"/>
              <p:nvPr/>
            </p:nvSpPr>
            <p:spPr>
              <a:xfrm>
                <a:off x="2323475" y="1598133"/>
                <a:ext cx="255756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𝜓</m:t>
                          </m:r>
                          <m:r>
                            <a:rPr lang="en-US" i="1" smtClean="0">
                              <a:solidFill>
                                <a:schemeClr val="tx1"/>
                              </a:solidFill>
                              <a:latin typeface="Cambria Math" panose="02040503050406030204" pitchFamily="18" charset="0"/>
                            </a:rPr>
                            <m:t>′</m:t>
                          </m:r>
                        </m:e>
                      </m:d>
                      <m:r>
                        <a:rPr lang="en-US" b="0" i="1" smtClean="0">
                          <a:solidFill>
                            <a:schemeClr val="tx1"/>
                          </a:solidFill>
                          <a:latin typeface="Cambria Math" panose="02040503050406030204" pitchFamily="18" charset="0"/>
                        </a:rPr>
                        <m:t>=</m:t>
                      </m:r>
                      <m:r>
                        <a:rPr lang="en-US" b="0" i="1">
                          <a:latin typeface="Cambria Math" panose="02040503050406030204" pitchFamily="18" charset="0"/>
                        </a:rPr>
                        <m:t>𝑈</m:t>
                      </m:r>
                      <m:d>
                        <m:dPr>
                          <m:ctrlPr>
                            <a:rPr lang="en-US" i="1">
                              <a:latin typeface="Cambria Math" panose="02040503050406030204" pitchFamily="18" charset="0"/>
                            </a:rPr>
                          </m:ctrlPr>
                        </m:dPr>
                        <m:e>
                          <m:r>
                            <a:rPr lang="en-US" b="0" i="1">
                              <a:latin typeface="Cambria Math" panose="02040503050406030204" pitchFamily="18" charset="0"/>
                            </a:rPr>
                            <m:t>𝜙</m:t>
                          </m:r>
                        </m:e>
                      </m:d>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ar-AE"/>
              </a:p>
            </p:txBody>
          </p:sp>
        </mc:Choice>
        <mc:Fallback xmlns="">
          <p:sp>
            <p:nvSpPr>
              <p:cNvPr id="12" name="TextBox 11">
                <a:extLst>
                  <a:ext uri="{FF2B5EF4-FFF2-40B4-BE49-F238E27FC236}">
                    <a16:creationId xmlns:a16="http://schemas.microsoft.com/office/drawing/2014/main" id="{96BF3E86-148D-8511-8749-42FB7C570260}"/>
                  </a:ext>
                </a:extLst>
              </p:cNvPr>
              <p:cNvSpPr txBox="1">
                <a:spLocks noRot="1" noChangeAspect="1" noMove="1" noResize="1" noEditPoints="1" noAdjustHandles="1" noChangeArrowheads="1" noChangeShapeType="1" noTextEdit="1"/>
              </p:cNvSpPr>
              <p:nvPr/>
            </p:nvSpPr>
            <p:spPr>
              <a:xfrm>
                <a:off x="2323475" y="1598133"/>
                <a:ext cx="2557560" cy="369332"/>
              </a:xfrm>
              <a:prstGeom prst="rect">
                <a:avLst/>
              </a:prstGeom>
              <a:blipFill>
                <a:blip r:embed="rId5"/>
                <a:stretch>
                  <a:fillRect b="-14754"/>
                </a:stretch>
              </a:blipFill>
            </p:spPr>
            <p:txBody>
              <a:bodyPr/>
              <a:lstStyle/>
              <a:p>
                <a:r>
                  <a:rPr lang="vi-VN">
                    <a:noFill/>
                  </a:rPr>
                  <a:t> </a:t>
                </a:r>
              </a:p>
            </p:txBody>
          </p:sp>
        </mc:Fallback>
      </mc:AlternateContent>
      <p:cxnSp>
        <p:nvCxnSpPr>
          <p:cNvPr id="13" name="Straight Arrow Connector 12">
            <a:extLst>
              <a:ext uri="{FF2B5EF4-FFF2-40B4-BE49-F238E27FC236}">
                <a16:creationId xmlns:a16="http://schemas.microsoft.com/office/drawing/2014/main" id="{ED86E370-72AE-6164-E10E-AF210A2553FF}"/>
              </a:ext>
            </a:extLst>
          </p:cNvPr>
          <p:cNvCxnSpPr>
            <a:cxnSpLocks/>
          </p:cNvCxnSpPr>
          <p:nvPr/>
        </p:nvCxnSpPr>
        <p:spPr>
          <a:xfrm flipV="1">
            <a:off x="2934866" y="1284908"/>
            <a:ext cx="0" cy="366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DF3C35F-48CD-BA56-BBC0-E7F3DBC51900}"/>
              </a:ext>
            </a:extLst>
          </p:cNvPr>
          <p:cNvCxnSpPr>
            <a:cxnSpLocks/>
          </p:cNvCxnSpPr>
          <p:nvPr/>
        </p:nvCxnSpPr>
        <p:spPr>
          <a:xfrm flipV="1">
            <a:off x="2239432" y="1592443"/>
            <a:ext cx="0" cy="48509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C59332C1-10F0-2696-6AC2-EC2FB81955EB}"/>
                  </a:ext>
                </a:extLst>
              </p:cNvPr>
              <p:cNvSpPr txBox="1">
                <a:spLocks/>
              </p:cNvSpPr>
              <p:nvPr/>
            </p:nvSpPr>
            <p:spPr>
              <a:xfrm>
                <a:off x="1425024" y="2032004"/>
                <a:ext cx="4040717" cy="380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solidFill>
                      <a:srgbClr val="FF0000"/>
                    </a:solidFill>
                  </a:rPr>
                  <a:t>How to prepare </a:t>
                </a:r>
                <a14:m>
                  <m:oMath xmlns:m="http://schemas.openxmlformats.org/officeDocument/2006/math">
                    <m:r>
                      <a:rPr lang="en-US" sz="1800" b="0" i="1" smtClean="0">
                        <a:solidFill>
                          <a:srgbClr val="FF0000"/>
                        </a:solidFill>
                        <a:latin typeface="Cambria Math" panose="02040503050406030204" pitchFamily="18" charset="0"/>
                      </a:rPr>
                      <m:t>𝑈</m:t>
                    </m:r>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𝜙</m:t>
                        </m:r>
                      </m:e>
                    </m:d>
                    <m:r>
                      <a:rPr lang="en-US" sz="1800" b="0" i="1" smtClean="0">
                        <a:solidFill>
                          <a:srgbClr val="FF0000"/>
                        </a:solidFill>
                        <a:latin typeface="Cambria Math" panose="02040503050406030204" pitchFamily="18" charset="0"/>
                      </a:rPr>
                      <m:t>?</m:t>
                    </m:r>
                  </m:oMath>
                </a14:m>
                <a:endParaRPr lang="vi-VN" sz="1800">
                  <a:solidFill>
                    <a:srgbClr val="FF0000"/>
                  </a:solidFill>
                </a:endParaRPr>
              </a:p>
            </p:txBody>
          </p:sp>
        </mc:Choice>
        <mc:Fallback xmlns="">
          <p:sp>
            <p:nvSpPr>
              <p:cNvPr id="16" name="Content Placeholder 2">
                <a:extLst>
                  <a:ext uri="{FF2B5EF4-FFF2-40B4-BE49-F238E27FC236}">
                    <a16:creationId xmlns:a16="http://schemas.microsoft.com/office/drawing/2014/main" id="{C59332C1-10F0-2696-6AC2-EC2FB81955EB}"/>
                  </a:ext>
                </a:extLst>
              </p:cNvPr>
              <p:cNvSpPr txBox="1">
                <a:spLocks noRot="1" noChangeAspect="1" noMove="1" noResize="1" noEditPoints="1" noAdjustHandles="1" noChangeArrowheads="1" noChangeShapeType="1" noTextEdit="1"/>
              </p:cNvSpPr>
              <p:nvPr/>
            </p:nvSpPr>
            <p:spPr>
              <a:xfrm>
                <a:off x="1425024" y="2032004"/>
                <a:ext cx="4040717" cy="380810"/>
              </a:xfrm>
              <a:prstGeom prst="rect">
                <a:avLst/>
              </a:prstGeom>
              <a:blipFill>
                <a:blip r:embed="rId6"/>
                <a:stretch>
                  <a:fillRect l="-1357" t="-14286" b="-14286"/>
                </a:stretch>
              </a:blipFill>
            </p:spPr>
            <p:txBody>
              <a:bodyPr/>
              <a:lstStyle/>
              <a:p>
                <a:r>
                  <a:rPr lang="vi-VN">
                    <a:noFill/>
                  </a:rPr>
                  <a:t> </a:t>
                </a:r>
              </a:p>
            </p:txBody>
          </p:sp>
        </mc:Fallback>
      </mc:AlternateContent>
      <p:cxnSp>
        <p:nvCxnSpPr>
          <p:cNvPr id="17" name="Straight Connector 16">
            <a:extLst>
              <a:ext uri="{FF2B5EF4-FFF2-40B4-BE49-F238E27FC236}">
                <a16:creationId xmlns:a16="http://schemas.microsoft.com/office/drawing/2014/main" id="{EA3AFE83-4A5F-6DEE-3427-2887B9B5EE5B}"/>
              </a:ext>
            </a:extLst>
          </p:cNvPr>
          <p:cNvCxnSpPr>
            <a:cxnSpLocks/>
          </p:cNvCxnSpPr>
          <p:nvPr/>
        </p:nvCxnSpPr>
        <p:spPr>
          <a:xfrm>
            <a:off x="931501" y="3421869"/>
            <a:ext cx="548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B33E20-582C-9B8C-AA90-D23CA25A2DE6}"/>
              </a:ext>
            </a:extLst>
          </p:cNvPr>
          <p:cNvCxnSpPr>
            <a:cxnSpLocks/>
          </p:cNvCxnSpPr>
          <p:nvPr/>
        </p:nvCxnSpPr>
        <p:spPr>
          <a:xfrm>
            <a:off x="931501" y="3646235"/>
            <a:ext cx="548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D86038-3CAC-C9DF-BC12-9C1B85E871E7}"/>
              </a:ext>
            </a:extLst>
          </p:cNvPr>
          <p:cNvCxnSpPr>
            <a:cxnSpLocks/>
          </p:cNvCxnSpPr>
          <p:nvPr/>
        </p:nvCxnSpPr>
        <p:spPr>
          <a:xfrm>
            <a:off x="931501" y="3869018"/>
            <a:ext cx="548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C90A47-6695-1E24-50B9-14C36C2C1D6D}"/>
              </a:ext>
            </a:extLst>
          </p:cNvPr>
          <p:cNvCxnSpPr>
            <a:cxnSpLocks/>
          </p:cNvCxnSpPr>
          <p:nvPr/>
        </p:nvCxnSpPr>
        <p:spPr>
          <a:xfrm>
            <a:off x="931501" y="4107914"/>
            <a:ext cx="548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216B4590-271B-BED3-4FFD-ECE30711DD02}"/>
                  </a:ext>
                </a:extLst>
              </p:cNvPr>
              <p:cNvSpPr txBox="1">
                <a:spLocks/>
              </p:cNvSpPr>
              <p:nvPr/>
            </p:nvSpPr>
            <p:spPr>
              <a:xfrm>
                <a:off x="800269" y="2349861"/>
                <a:ext cx="4040717" cy="380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a:t>For example: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𝜓</m:t>
                        </m:r>
                        <m:r>
                          <a:rPr lang="en-US" sz="1800" b="0" i="1" smtClean="0">
                            <a:latin typeface="Cambria Math" panose="02040503050406030204" pitchFamily="18" charset="0"/>
                          </a:rPr>
                          <m:t>′</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1</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5</m:t>
                                  </m:r>
                                </m:e>
                              </m:rad>
                            </m:e>
                            <m:e>
                              <m:r>
                                <a:rPr lang="en-US" sz="1800" b="0" i="1" smtClean="0">
                                  <a:latin typeface="Cambria Math" panose="02040503050406030204" pitchFamily="18" charset="0"/>
                                </a:rPr>
                                <m:t>2</m:t>
                              </m:r>
                              <m:r>
                                <m:rPr>
                                  <m:brk m:alnAt="7"/>
                                </m:rP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b="0" i="1" smtClean="0">
                                      <a:latin typeface="Cambria Math" panose="02040503050406030204" pitchFamily="18" charset="0"/>
                                    </a:rPr>
                                    <m:t>5</m:t>
                                  </m:r>
                                </m:e>
                              </m:rad>
                            </m:e>
                          </m:mr>
                        </m:m>
                      </m:e>
                    </m:d>
                  </m:oMath>
                </a14:m>
                <a:endParaRPr lang="vi-VN" sz="1800"/>
              </a:p>
            </p:txBody>
          </p:sp>
        </mc:Choice>
        <mc:Fallback xmlns="">
          <p:sp>
            <p:nvSpPr>
              <p:cNvPr id="22" name="Content Placeholder 2">
                <a:extLst>
                  <a:ext uri="{FF2B5EF4-FFF2-40B4-BE49-F238E27FC236}">
                    <a16:creationId xmlns:a16="http://schemas.microsoft.com/office/drawing/2014/main" id="{216B4590-271B-BED3-4FFD-ECE30711DD02}"/>
                  </a:ext>
                </a:extLst>
              </p:cNvPr>
              <p:cNvSpPr txBox="1">
                <a:spLocks noRot="1" noChangeAspect="1" noMove="1" noResize="1" noEditPoints="1" noAdjustHandles="1" noChangeArrowheads="1" noChangeShapeType="1" noTextEdit="1"/>
              </p:cNvSpPr>
              <p:nvPr/>
            </p:nvSpPr>
            <p:spPr>
              <a:xfrm>
                <a:off x="800269" y="2349861"/>
                <a:ext cx="4040717" cy="380810"/>
              </a:xfrm>
              <a:prstGeom prst="rect">
                <a:avLst/>
              </a:prstGeom>
              <a:blipFill>
                <a:blip r:embed="rId7"/>
                <a:stretch>
                  <a:fillRect l="-1207" t="-9524" b="-1904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A6B85C2-77B6-DF62-FE7B-FEB4ECC83178}"/>
                  </a:ext>
                </a:extLst>
              </p:cNvPr>
              <p:cNvSpPr txBox="1"/>
              <p:nvPr/>
            </p:nvSpPr>
            <p:spPr>
              <a:xfrm>
                <a:off x="800269" y="2747800"/>
                <a:ext cx="228600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0.447</m:t>
                          </m:r>
                        </m:e>
                        <m:sub>
                          <m:r>
                            <a:rPr lang="en-US" b="0" i="1" smtClean="0">
                              <a:latin typeface="Cambria Math" panose="02040503050406030204" pitchFamily="18" charset="0"/>
                            </a:rPr>
                            <m:t>10</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0.0111</m:t>
                          </m:r>
                        </m:e>
                        <m:sub>
                          <m:r>
                            <a:rPr lang="en-US" b="0" i="1" smtClean="0">
                              <a:latin typeface="Cambria Math" panose="02040503050406030204" pitchFamily="18" charset="0"/>
                            </a:rPr>
                            <m:t>2</m:t>
                          </m:r>
                        </m:sub>
                      </m:sSub>
                    </m:oMath>
                  </m:oMathPara>
                </a14:m>
                <a:endParaRPr lang="en-US"/>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vi-VN" i="1" smtClean="0">
                              <a:latin typeface="Cambria Math" panose="02040503050406030204" pitchFamily="18" charset="0"/>
                            </a:rPr>
                            <m:t>0.8944</m:t>
                          </m:r>
                        </m:e>
                        <m:sub>
                          <m:r>
                            <a:rPr lang="en-US" b="0" i="1" smtClean="0">
                              <a:latin typeface="Cambria Math" panose="02040503050406030204" pitchFamily="18" charset="0"/>
                            </a:rPr>
                            <m:t>10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0.1110</m:t>
                          </m:r>
                        </m:e>
                        <m:sub>
                          <m:r>
                            <a:rPr lang="en-US" b="0" i="1" smtClean="0">
                              <a:latin typeface="Cambria Math" panose="02040503050406030204" pitchFamily="18" charset="0"/>
                            </a:rPr>
                            <m:t>2</m:t>
                          </m:r>
                        </m:sub>
                      </m:sSub>
                    </m:oMath>
                  </m:oMathPara>
                </a14:m>
                <a:endParaRPr lang="vi-VN"/>
              </a:p>
            </p:txBody>
          </p:sp>
        </mc:Choice>
        <mc:Fallback xmlns="">
          <p:sp>
            <p:nvSpPr>
              <p:cNvPr id="23" name="TextBox 22">
                <a:extLst>
                  <a:ext uri="{FF2B5EF4-FFF2-40B4-BE49-F238E27FC236}">
                    <a16:creationId xmlns:a16="http://schemas.microsoft.com/office/drawing/2014/main" id="{0A6B85C2-77B6-DF62-FE7B-FEB4ECC83178}"/>
                  </a:ext>
                </a:extLst>
              </p:cNvPr>
              <p:cNvSpPr txBox="1">
                <a:spLocks noRot="1" noChangeAspect="1" noMove="1" noResize="1" noEditPoints="1" noAdjustHandles="1" noChangeArrowheads="1" noChangeShapeType="1" noTextEdit="1"/>
              </p:cNvSpPr>
              <p:nvPr/>
            </p:nvSpPr>
            <p:spPr>
              <a:xfrm>
                <a:off x="800269" y="2747800"/>
                <a:ext cx="2286000" cy="646331"/>
              </a:xfrm>
              <a:prstGeom prst="rect">
                <a:avLst/>
              </a:prstGeom>
              <a:blipFill>
                <a:blip r:embed="rId8"/>
                <a:stretch>
                  <a:fillRect/>
                </a:stretch>
              </a:blipFill>
            </p:spPr>
            <p:txBody>
              <a:bodyPr/>
              <a:lstStyle/>
              <a:p>
                <a:r>
                  <a:rPr lang="vi-VN">
                    <a:noFill/>
                  </a:rPr>
                  <a:t> </a:t>
                </a:r>
              </a:p>
            </p:txBody>
          </p:sp>
        </mc:Fallback>
      </mc:AlternateContent>
      <p:cxnSp>
        <p:nvCxnSpPr>
          <p:cNvPr id="26" name="Straight Connector 25">
            <a:extLst>
              <a:ext uri="{FF2B5EF4-FFF2-40B4-BE49-F238E27FC236}">
                <a16:creationId xmlns:a16="http://schemas.microsoft.com/office/drawing/2014/main" id="{22BA2717-8314-7A49-B4B5-D559D206141C}"/>
              </a:ext>
            </a:extLst>
          </p:cNvPr>
          <p:cNvCxnSpPr>
            <a:cxnSpLocks/>
          </p:cNvCxnSpPr>
          <p:nvPr/>
        </p:nvCxnSpPr>
        <p:spPr>
          <a:xfrm>
            <a:off x="931501" y="3536167"/>
            <a:ext cx="548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702D83-C040-641A-5961-59455ADC111C}"/>
              </a:ext>
            </a:extLst>
          </p:cNvPr>
          <p:cNvCxnSpPr>
            <a:cxnSpLocks/>
          </p:cNvCxnSpPr>
          <p:nvPr/>
        </p:nvCxnSpPr>
        <p:spPr>
          <a:xfrm>
            <a:off x="931501" y="3760533"/>
            <a:ext cx="548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284D74-39B1-82CA-A56B-B8B46BAFD783}"/>
              </a:ext>
            </a:extLst>
          </p:cNvPr>
          <p:cNvCxnSpPr>
            <a:cxnSpLocks/>
          </p:cNvCxnSpPr>
          <p:nvPr/>
        </p:nvCxnSpPr>
        <p:spPr>
          <a:xfrm>
            <a:off x="931501" y="3983316"/>
            <a:ext cx="548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08892C-4FFA-465F-488C-FB2B894F0580}"/>
              </a:ext>
            </a:extLst>
          </p:cNvPr>
          <p:cNvCxnSpPr>
            <a:cxnSpLocks/>
          </p:cNvCxnSpPr>
          <p:nvPr/>
        </p:nvCxnSpPr>
        <p:spPr>
          <a:xfrm>
            <a:off x="931501" y="4222212"/>
            <a:ext cx="548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63772B3E-A71D-3B16-284D-9FD0ADB71D7E}"/>
                  </a:ext>
                </a:extLst>
              </p:cNvPr>
              <p:cNvSpPr/>
              <p:nvPr/>
            </p:nvSpPr>
            <p:spPr>
              <a:xfrm>
                <a:off x="1161529" y="3481440"/>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0" name="Rectangle 29">
                <a:extLst>
                  <a:ext uri="{FF2B5EF4-FFF2-40B4-BE49-F238E27FC236}">
                    <a16:creationId xmlns:a16="http://schemas.microsoft.com/office/drawing/2014/main" id="{63772B3E-A71D-3B16-284D-9FD0ADB71D7E}"/>
                  </a:ext>
                </a:extLst>
              </p:cNvPr>
              <p:cNvSpPr>
                <a:spLocks noRot="1" noChangeAspect="1" noMove="1" noResize="1" noEditPoints="1" noAdjustHandles="1" noChangeArrowheads="1" noChangeShapeType="1" noTextEdit="1"/>
              </p:cNvSpPr>
              <p:nvPr/>
            </p:nvSpPr>
            <p:spPr>
              <a:xfrm>
                <a:off x="1161529" y="3481440"/>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04726F6-D2CF-9B34-80EB-D9E2D9F39266}"/>
                  </a:ext>
                </a:extLst>
              </p:cNvPr>
              <p:cNvSpPr/>
              <p:nvPr/>
            </p:nvSpPr>
            <p:spPr>
              <a:xfrm>
                <a:off x="1161529" y="3598903"/>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3" name="Rectangle 32">
                <a:extLst>
                  <a:ext uri="{FF2B5EF4-FFF2-40B4-BE49-F238E27FC236}">
                    <a16:creationId xmlns:a16="http://schemas.microsoft.com/office/drawing/2014/main" id="{604726F6-D2CF-9B34-80EB-D9E2D9F39266}"/>
                  </a:ext>
                </a:extLst>
              </p:cNvPr>
              <p:cNvSpPr>
                <a:spLocks noRot="1" noChangeAspect="1" noMove="1" noResize="1" noEditPoints="1" noAdjustHandles="1" noChangeArrowheads="1" noChangeShapeType="1" noTextEdit="1"/>
              </p:cNvSpPr>
              <p:nvPr/>
            </p:nvSpPr>
            <p:spPr>
              <a:xfrm>
                <a:off x="1161529" y="3598903"/>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3E16C9-A7E7-827F-6F3D-2FA24CA995EB}"/>
                  </a:ext>
                </a:extLst>
              </p:cNvPr>
              <p:cNvSpPr/>
              <p:nvPr/>
            </p:nvSpPr>
            <p:spPr>
              <a:xfrm>
                <a:off x="1161529" y="3710764"/>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4" name="Rectangle 33">
                <a:extLst>
                  <a:ext uri="{FF2B5EF4-FFF2-40B4-BE49-F238E27FC236}">
                    <a16:creationId xmlns:a16="http://schemas.microsoft.com/office/drawing/2014/main" id="{253E16C9-A7E7-827F-6F3D-2FA24CA995EB}"/>
                  </a:ext>
                </a:extLst>
              </p:cNvPr>
              <p:cNvSpPr>
                <a:spLocks noRot="1" noChangeAspect="1" noMove="1" noResize="1" noEditPoints="1" noAdjustHandles="1" noChangeArrowheads="1" noChangeShapeType="1" noTextEdit="1"/>
              </p:cNvSpPr>
              <p:nvPr/>
            </p:nvSpPr>
            <p:spPr>
              <a:xfrm>
                <a:off x="1161529" y="3710764"/>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5E7A378-3642-CB73-885C-EC2DC31194B0}"/>
                  </a:ext>
                </a:extLst>
              </p:cNvPr>
              <p:cNvSpPr/>
              <p:nvPr/>
            </p:nvSpPr>
            <p:spPr>
              <a:xfrm>
                <a:off x="1161529" y="3820706"/>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5" name="Rectangle 34">
                <a:extLst>
                  <a:ext uri="{FF2B5EF4-FFF2-40B4-BE49-F238E27FC236}">
                    <a16:creationId xmlns:a16="http://schemas.microsoft.com/office/drawing/2014/main" id="{F5E7A378-3642-CB73-885C-EC2DC31194B0}"/>
                  </a:ext>
                </a:extLst>
              </p:cNvPr>
              <p:cNvSpPr>
                <a:spLocks noRot="1" noChangeAspect="1" noMove="1" noResize="1" noEditPoints="1" noAdjustHandles="1" noChangeArrowheads="1" noChangeShapeType="1" noTextEdit="1"/>
              </p:cNvSpPr>
              <p:nvPr/>
            </p:nvSpPr>
            <p:spPr>
              <a:xfrm>
                <a:off x="1161529" y="3820706"/>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5F315F3-6172-F103-989D-8B1D3DBB9E2F}"/>
                  </a:ext>
                </a:extLst>
              </p:cNvPr>
              <p:cNvSpPr/>
              <p:nvPr/>
            </p:nvSpPr>
            <p:spPr>
              <a:xfrm>
                <a:off x="1161529" y="3938169"/>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6" name="Rectangle 35">
                <a:extLst>
                  <a:ext uri="{FF2B5EF4-FFF2-40B4-BE49-F238E27FC236}">
                    <a16:creationId xmlns:a16="http://schemas.microsoft.com/office/drawing/2014/main" id="{75F315F3-6172-F103-989D-8B1D3DBB9E2F}"/>
                  </a:ext>
                </a:extLst>
              </p:cNvPr>
              <p:cNvSpPr>
                <a:spLocks noRot="1" noChangeAspect="1" noMove="1" noResize="1" noEditPoints="1" noAdjustHandles="1" noChangeArrowheads="1" noChangeShapeType="1" noTextEdit="1"/>
              </p:cNvSpPr>
              <p:nvPr/>
            </p:nvSpPr>
            <p:spPr>
              <a:xfrm>
                <a:off x="1161529" y="3938169"/>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98E84FB-8C46-6717-2A51-C10986B6E4D6}"/>
                  </a:ext>
                </a:extLst>
              </p:cNvPr>
              <p:cNvSpPr/>
              <p:nvPr/>
            </p:nvSpPr>
            <p:spPr>
              <a:xfrm>
                <a:off x="1161529" y="4050030"/>
                <a:ext cx="175978" cy="9149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b="0" i="1" smtClean="0">
                          <a:solidFill>
                            <a:schemeClr val="tx1"/>
                          </a:solidFill>
                          <a:latin typeface="Cambria Math" panose="02040503050406030204" pitchFamily="18" charset="0"/>
                        </a:rPr>
                        <m:t> </m:t>
                      </m:r>
                      <m:r>
                        <a:rPr lang="en-US" sz="600" b="0" i="1" smtClean="0">
                          <a:solidFill>
                            <a:schemeClr val="tx1"/>
                          </a:solidFill>
                          <a:latin typeface="Cambria Math" panose="02040503050406030204" pitchFamily="18" charset="0"/>
                        </a:rPr>
                        <m:t>𝑋</m:t>
                      </m:r>
                    </m:oMath>
                  </m:oMathPara>
                </a14:m>
                <a:endParaRPr lang="ar-AE" sz="600">
                  <a:solidFill>
                    <a:schemeClr val="tx1"/>
                  </a:solidFill>
                </a:endParaRPr>
              </a:p>
            </p:txBody>
          </p:sp>
        </mc:Choice>
        <mc:Fallback xmlns="">
          <p:sp>
            <p:nvSpPr>
              <p:cNvPr id="37" name="Rectangle 36">
                <a:extLst>
                  <a:ext uri="{FF2B5EF4-FFF2-40B4-BE49-F238E27FC236}">
                    <a16:creationId xmlns:a16="http://schemas.microsoft.com/office/drawing/2014/main" id="{498E84FB-8C46-6717-2A51-C10986B6E4D6}"/>
                  </a:ext>
                </a:extLst>
              </p:cNvPr>
              <p:cNvSpPr>
                <a:spLocks noRot="1" noChangeAspect="1" noMove="1" noResize="1" noEditPoints="1" noAdjustHandles="1" noChangeArrowheads="1" noChangeShapeType="1" noTextEdit="1"/>
              </p:cNvSpPr>
              <p:nvPr/>
            </p:nvSpPr>
            <p:spPr>
              <a:xfrm>
                <a:off x="1161529" y="4050030"/>
                <a:ext cx="175978" cy="91497"/>
              </a:xfrm>
              <a:prstGeom prst="rect">
                <a:avLst/>
              </a:prstGeom>
              <a:blipFill>
                <a:blip r:embed="rId9"/>
                <a:stretch>
                  <a:fillRect b="-5882"/>
                </a:stretch>
              </a:blipFill>
              <a:ln>
                <a:solidFill>
                  <a:schemeClr val="tx1"/>
                </a:solidFill>
              </a:ln>
            </p:spPr>
            <p:txBody>
              <a:bodyPr/>
              <a:lstStyle/>
              <a:p>
                <a:r>
                  <a:rPr lang="vi-VN">
                    <a:noFill/>
                  </a:rPr>
                  <a:t> </a:t>
                </a:r>
              </a:p>
            </p:txBody>
          </p:sp>
        </mc:Fallback>
      </mc:AlternateContent>
      <p:sp>
        <p:nvSpPr>
          <p:cNvPr id="38" name="Left Brace 37">
            <a:extLst>
              <a:ext uri="{FF2B5EF4-FFF2-40B4-BE49-F238E27FC236}">
                <a16:creationId xmlns:a16="http://schemas.microsoft.com/office/drawing/2014/main" id="{67B8BF12-8E65-61AD-B3C9-79F6F85B6EDC}"/>
              </a:ext>
            </a:extLst>
          </p:cNvPr>
          <p:cNvSpPr/>
          <p:nvPr/>
        </p:nvSpPr>
        <p:spPr>
          <a:xfrm rot="10800000">
            <a:off x="1518585" y="3408524"/>
            <a:ext cx="191583" cy="369329"/>
          </a:xfrm>
          <a:prstGeom prst="leftBrace">
            <a:avLst>
              <a:gd name="adj1" fmla="val 1836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AFC929-D8FE-3790-139C-3864496962B7}"/>
                  </a:ext>
                </a:extLst>
              </p:cNvPr>
              <p:cNvSpPr txBox="1"/>
              <p:nvPr/>
            </p:nvSpPr>
            <p:spPr>
              <a:xfrm>
                <a:off x="1621809" y="3374230"/>
                <a:ext cx="768350" cy="40754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1/</m:t>
                      </m:r>
                      <m:rad>
                        <m:radPr>
                          <m:degHide m:val="on"/>
                          <m:ctrlPr>
                            <a:rPr lang="en-US" b="0"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5</m:t>
                          </m:r>
                        </m:e>
                      </m:rad>
                    </m:oMath>
                  </m:oMathPara>
                </a14:m>
                <a:endParaRPr lang="vi-VN">
                  <a:solidFill>
                    <a:srgbClr val="FF0000"/>
                  </a:solidFill>
                </a:endParaRPr>
              </a:p>
            </p:txBody>
          </p:sp>
        </mc:Choice>
        <mc:Fallback xmlns="">
          <p:sp>
            <p:nvSpPr>
              <p:cNvPr id="40" name="TextBox 39">
                <a:extLst>
                  <a:ext uri="{FF2B5EF4-FFF2-40B4-BE49-F238E27FC236}">
                    <a16:creationId xmlns:a16="http://schemas.microsoft.com/office/drawing/2014/main" id="{60AFC929-D8FE-3790-139C-3864496962B7}"/>
                  </a:ext>
                </a:extLst>
              </p:cNvPr>
              <p:cNvSpPr txBox="1">
                <a:spLocks noRot="1" noChangeAspect="1" noMove="1" noResize="1" noEditPoints="1" noAdjustHandles="1" noChangeArrowheads="1" noChangeShapeType="1" noTextEdit="1"/>
              </p:cNvSpPr>
              <p:nvPr/>
            </p:nvSpPr>
            <p:spPr>
              <a:xfrm>
                <a:off x="1621809" y="3374230"/>
                <a:ext cx="768350" cy="407547"/>
              </a:xfrm>
              <a:prstGeom prst="rect">
                <a:avLst/>
              </a:prstGeom>
              <a:blipFill>
                <a:blip r:embed="rId10"/>
                <a:stretch>
                  <a:fillRect b="-15152"/>
                </a:stretch>
              </a:blipFill>
              <a:ln>
                <a:noFill/>
              </a:ln>
            </p:spPr>
            <p:txBody>
              <a:bodyPr/>
              <a:lstStyle/>
              <a:p>
                <a:r>
                  <a:rPr lang="vi-VN">
                    <a:noFill/>
                  </a:rPr>
                  <a:t> </a:t>
                </a:r>
              </a:p>
            </p:txBody>
          </p:sp>
        </mc:Fallback>
      </mc:AlternateContent>
      <p:sp>
        <p:nvSpPr>
          <p:cNvPr id="41" name="Left Brace 40">
            <a:extLst>
              <a:ext uri="{FF2B5EF4-FFF2-40B4-BE49-F238E27FC236}">
                <a16:creationId xmlns:a16="http://schemas.microsoft.com/office/drawing/2014/main" id="{C4A13A9D-87F5-505E-66DA-FF1A347B9E28}"/>
              </a:ext>
            </a:extLst>
          </p:cNvPr>
          <p:cNvSpPr/>
          <p:nvPr/>
        </p:nvSpPr>
        <p:spPr>
          <a:xfrm rot="10800000">
            <a:off x="1533402" y="3866748"/>
            <a:ext cx="191583" cy="369329"/>
          </a:xfrm>
          <a:prstGeom prst="leftBrace">
            <a:avLst>
              <a:gd name="adj1" fmla="val 1836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6A8350A-9AD9-7233-2C6D-CADA74120F9C}"/>
                  </a:ext>
                </a:extLst>
              </p:cNvPr>
              <p:cNvSpPr txBox="1"/>
              <p:nvPr/>
            </p:nvSpPr>
            <p:spPr>
              <a:xfrm>
                <a:off x="1636626" y="3832454"/>
                <a:ext cx="768350" cy="407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e>
                      </m:rad>
                    </m:oMath>
                  </m:oMathPara>
                </a14:m>
                <a:endParaRPr lang="vi-VN"/>
              </a:p>
            </p:txBody>
          </p:sp>
        </mc:Choice>
        <mc:Fallback xmlns="">
          <p:sp>
            <p:nvSpPr>
              <p:cNvPr id="42" name="TextBox 41">
                <a:extLst>
                  <a:ext uri="{FF2B5EF4-FFF2-40B4-BE49-F238E27FC236}">
                    <a16:creationId xmlns:a16="http://schemas.microsoft.com/office/drawing/2014/main" id="{76A8350A-9AD9-7233-2C6D-CADA74120F9C}"/>
                  </a:ext>
                </a:extLst>
              </p:cNvPr>
              <p:cNvSpPr txBox="1">
                <a:spLocks noRot="1" noChangeAspect="1" noMove="1" noResize="1" noEditPoints="1" noAdjustHandles="1" noChangeArrowheads="1" noChangeShapeType="1" noTextEdit="1"/>
              </p:cNvSpPr>
              <p:nvPr/>
            </p:nvSpPr>
            <p:spPr>
              <a:xfrm>
                <a:off x="1636626" y="3832454"/>
                <a:ext cx="768350" cy="407547"/>
              </a:xfrm>
              <a:prstGeom prst="rect">
                <a:avLst/>
              </a:prstGeom>
              <a:blipFill>
                <a:blip r:embed="rId11"/>
                <a:stretch>
                  <a:fillRect b="-13433"/>
                </a:stretch>
              </a:blipFill>
            </p:spPr>
            <p:txBody>
              <a:bodyPr/>
              <a:lstStyle/>
              <a:p>
                <a:r>
                  <a:rPr lang="vi-VN">
                    <a:noFill/>
                  </a:rPr>
                  <a:t> </a:t>
                </a:r>
              </a:p>
            </p:txBody>
          </p:sp>
        </mc:Fallback>
      </mc:AlternateContent>
      <p:cxnSp>
        <p:nvCxnSpPr>
          <p:cNvPr id="43" name="Straight Arrow Connector 42">
            <a:extLst>
              <a:ext uri="{FF2B5EF4-FFF2-40B4-BE49-F238E27FC236}">
                <a16:creationId xmlns:a16="http://schemas.microsoft.com/office/drawing/2014/main" id="{9DED8119-3EE8-5E3D-B88D-2A8D0E00B76B}"/>
              </a:ext>
            </a:extLst>
          </p:cNvPr>
          <p:cNvCxnSpPr>
            <a:cxnSpLocks/>
          </p:cNvCxnSpPr>
          <p:nvPr/>
        </p:nvCxnSpPr>
        <p:spPr>
          <a:xfrm>
            <a:off x="2247898" y="3812240"/>
            <a:ext cx="4915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444E6799-F292-28D7-CAA8-E7F1914CB490}"/>
                  </a:ext>
                </a:extLst>
              </p:cNvPr>
              <p:cNvSpPr txBox="1">
                <a:spLocks/>
              </p:cNvSpPr>
              <p:nvPr/>
            </p:nvSpPr>
            <p:spPr>
              <a:xfrm>
                <a:off x="2716796" y="3676049"/>
                <a:ext cx="1217084" cy="380810"/>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14:m>
                  <m:oMath xmlns:m="http://schemas.openxmlformats.org/officeDocument/2006/math">
                    <m:sSup>
                      <m:sSupPr>
                        <m:ctrlPr>
                          <a:rPr lang="en-US" sz="1800" b="0" i="1" smtClean="0">
                            <a:latin typeface="Cambria Math" panose="02040503050406030204" pitchFamily="18" charset="0"/>
                          </a:rPr>
                        </m:ctrlPr>
                      </m:sSupPr>
                      <m:e>
                        <m:r>
                          <a:rPr lang="en-US" sz="1800" i="1">
                            <a:latin typeface="Cambria Math" panose="02040503050406030204" pitchFamily="18" charset="0"/>
                          </a:rPr>
                          <m:t>𝑀</m:t>
                        </m:r>
                        <m:r>
                          <a:rPr lang="en-US" sz="1800" b="0" i="1" smtClean="0">
                            <a:latin typeface="Cambria Math" panose="02040503050406030204" pitchFamily="18" charset="0"/>
                          </a:rPr>
                          <m:t>2</m:t>
                        </m:r>
                      </m:e>
                      <m:sup>
                        <m:r>
                          <a:rPr lang="en-US" sz="1800" b="0" i="1" smtClean="0">
                            <a:latin typeface="Cambria Math" panose="02040503050406030204" pitchFamily="18" charset="0"/>
                          </a:rPr>
                          <m:t>𝑛</m:t>
                        </m:r>
                      </m:sup>
                    </m:sSup>
                    <m:r>
                      <a:rPr lang="en-US" sz="1800" b="0" i="1" smtClean="0">
                        <a:latin typeface="Cambria Math" panose="02040503050406030204" pitchFamily="18" charset="0"/>
                      </a:rPr>
                      <m:t> </m:t>
                    </m:r>
                  </m:oMath>
                </a14:m>
                <a:r>
                  <a:rPr lang="en-US" sz="1800"/>
                  <a:t>qubits</a:t>
                </a:r>
                <a:endParaRPr lang="vi-VN" sz="1800"/>
              </a:p>
            </p:txBody>
          </p:sp>
        </mc:Choice>
        <mc:Fallback xmlns="">
          <p:sp>
            <p:nvSpPr>
              <p:cNvPr id="45" name="Content Placeholder 2">
                <a:extLst>
                  <a:ext uri="{FF2B5EF4-FFF2-40B4-BE49-F238E27FC236}">
                    <a16:creationId xmlns:a16="http://schemas.microsoft.com/office/drawing/2014/main" id="{444E6799-F292-28D7-CAA8-E7F1914CB490}"/>
                  </a:ext>
                </a:extLst>
              </p:cNvPr>
              <p:cNvSpPr txBox="1">
                <a:spLocks noRot="1" noChangeAspect="1" noMove="1" noResize="1" noEditPoints="1" noAdjustHandles="1" noChangeArrowheads="1" noChangeShapeType="1" noTextEdit="1"/>
              </p:cNvSpPr>
              <p:nvPr/>
            </p:nvSpPr>
            <p:spPr>
              <a:xfrm>
                <a:off x="2716796" y="3676049"/>
                <a:ext cx="1217084" cy="380810"/>
              </a:xfrm>
              <a:prstGeom prst="rect">
                <a:avLst/>
              </a:prstGeom>
              <a:blipFill>
                <a:blip r:embed="rId12"/>
                <a:stretch>
                  <a:fillRect t="-11290" r="-503" b="-806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D90B47C-20EC-4730-5D8E-F484568E6EA0}"/>
                  </a:ext>
                </a:extLst>
              </p:cNvPr>
              <p:cNvSpPr txBox="1"/>
              <p:nvPr/>
            </p:nvSpPr>
            <p:spPr>
              <a:xfrm>
                <a:off x="773795" y="3345876"/>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49" name="TextBox 48">
                <a:extLst>
                  <a:ext uri="{FF2B5EF4-FFF2-40B4-BE49-F238E27FC236}">
                    <a16:creationId xmlns:a16="http://schemas.microsoft.com/office/drawing/2014/main" id="{0D90B47C-20EC-4730-5D8E-F484568E6EA0}"/>
                  </a:ext>
                </a:extLst>
              </p:cNvPr>
              <p:cNvSpPr txBox="1">
                <a:spLocks noRot="1" noChangeAspect="1" noMove="1" noResize="1" noEditPoints="1" noAdjustHandles="1" noChangeArrowheads="1" noChangeShapeType="1" noTextEdit="1"/>
              </p:cNvSpPr>
              <p:nvPr/>
            </p:nvSpPr>
            <p:spPr>
              <a:xfrm>
                <a:off x="773795" y="3345876"/>
                <a:ext cx="153888" cy="123111"/>
              </a:xfrm>
              <a:prstGeom prst="rect">
                <a:avLst/>
              </a:prstGeom>
              <a:blipFill>
                <a:blip r:embed="rId13"/>
                <a:stretch>
                  <a:fillRect l="-28000" t="-5000" r="-24000" b="-4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E1DA43A-8991-A1F6-62E4-A9F82CFC603D}"/>
                  </a:ext>
                </a:extLst>
              </p:cNvPr>
              <p:cNvSpPr txBox="1"/>
              <p:nvPr/>
            </p:nvSpPr>
            <p:spPr>
              <a:xfrm>
                <a:off x="773117" y="3463914"/>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0" name="TextBox 49">
                <a:extLst>
                  <a:ext uri="{FF2B5EF4-FFF2-40B4-BE49-F238E27FC236}">
                    <a16:creationId xmlns:a16="http://schemas.microsoft.com/office/drawing/2014/main" id="{3E1DA43A-8991-A1F6-62E4-A9F82CFC603D}"/>
                  </a:ext>
                </a:extLst>
              </p:cNvPr>
              <p:cNvSpPr txBox="1">
                <a:spLocks noRot="1" noChangeAspect="1" noMove="1" noResize="1" noEditPoints="1" noAdjustHandles="1" noChangeArrowheads="1" noChangeShapeType="1" noTextEdit="1"/>
              </p:cNvSpPr>
              <p:nvPr/>
            </p:nvSpPr>
            <p:spPr>
              <a:xfrm>
                <a:off x="773117" y="3463914"/>
                <a:ext cx="153888" cy="123111"/>
              </a:xfrm>
              <a:prstGeom prst="rect">
                <a:avLst/>
              </a:prstGeom>
              <a:blipFill>
                <a:blip r:embed="rId14"/>
                <a:stretch>
                  <a:fillRect l="-28000" r="-24000" b="-4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6AA4A1-9638-4567-C463-90290F4F9EC2}"/>
                  </a:ext>
                </a:extLst>
              </p:cNvPr>
              <p:cNvSpPr txBox="1"/>
              <p:nvPr/>
            </p:nvSpPr>
            <p:spPr>
              <a:xfrm>
                <a:off x="773117" y="3573963"/>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1" name="TextBox 50">
                <a:extLst>
                  <a:ext uri="{FF2B5EF4-FFF2-40B4-BE49-F238E27FC236}">
                    <a16:creationId xmlns:a16="http://schemas.microsoft.com/office/drawing/2014/main" id="{076AA4A1-9638-4567-C463-90290F4F9EC2}"/>
                  </a:ext>
                </a:extLst>
              </p:cNvPr>
              <p:cNvSpPr txBox="1">
                <a:spLocks noRot="1" noChangeAspect="1" noMove="1" noResize="1" noEditPoints="1" noAdjustHandles="1" noChangeArrowheads="1" noChangeShapeType="1" noTextEdit="1"/>
              </p:cNvSpPr>
              <p:nvPr/>
            </p:nvSpPr>
            <p:spPr>
              <a:xfrm>
                <a:off x="773117" y="3573963"/>
                <a:ext cx="153888" cy="123111"/>
              </a:xfrm>
              <a:prstGeom prst="rect">
                <a:avLst/>
              </a:prstGeom>
              <a:blipFill>
                <a:blip r:embed="rId14"/>
                <a:stretch>
                  <a:fillRect l="-28000" r="-24000" b="-4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7E3BFF1-DEF6-C927-D659-E8688878B865}"/>
                  </a:ext>
                </a:extLst>
              </p:cNvPr>
              <p:cNvSpPr txBox="1"/>
              <p:nvPr/>
            </p:nvSpPr>
            <p:spPr>
              <a:xfrm>
                <a:off x="772439" y="3692001"/>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2" name="TextBox 51">
                <a:extLst>
                  <a:ext uri="{FF2B5EF4-FFF2-40B4-BE49-F238E27FC236}">
                    <a16:creationId xmlns:a16="http://schemas.microsoft.com/office/drawing/2014/main" id="{E7E3BFF1-DEF6-C927-D659-E8688878B865}"/>
                  </a:ext>
                </a:extLst>
              </p:cNvPr>
              <p:cNvSpPr txBox="1">
                <a:spLocks noRot="1" noChangeAspect="1" noMove="1" noResize="1" noEditPoints="1" noAdjustHandles="1" noChangeArrowheads="1" noChangeShapeType="1" noTextEdit="1"/>
              </p:cNvSpPr>
              <p:nvPr/>
            </p:nvSpPr>
            <p:spPr>
              <a:xfrm>
                <a:off x="772439" y="3692001"/>
                <a:ext cx="153888" cy="123111"/>
              </a:xfrm>
              <a:prstGeom prst="rect">
                <a:avLst/>
              </a:prstGeom>
              <a:blipFill>
                <a:blip r:embed="rId13"/>
                <a:stretch>
                  <a:fillRect l="-28000" t="-5000" r="-24000" b="-4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1C5509A-A9D1-37A1-E210-0BE5B9DBE972}"/>
                  </a:ext>
                </a:extLst>
              </p:cNvPr>
              <p:cNvSpPr txBox="1"/>
              <p:nvPr/>
            </p:nvSpPr>
            <p:spPr>
              <a:xfrm>
                <a:off x="770345" y="3795402"/>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3" name="TextBox 52">
                <a:extLst>
                  <a:ext uri="{FF2B5EF4-FFF2-40B4-BE49-F238E27FC236}">
                    <a16:creationId xmlns:a16="http://schemas.microsoft.com/office/drawing/2014/main" id="{91C5509A-A9D1-37A1-E210-0BE5B9DBE972}"/>
                  </a:ext>
                </a:extLst>
              </p:cNvPr>
              <p:cNvSpPr txBox="1">
                <a:spLocks noRot="1" noChangeAspect="1" noMove="1" noResize="1" noEditPoints="1" noAdjustHandles="1" noChangeArrowheads="1" noChangeShapeType="1" noTextEdit="1"/>
              </p:cNvSpPr>
              <p:nvPr/>
            </p:nvSpPr>
            <p:spPr>
              <a:xfrm>
                <a:off x="770345" y="3795402"/>
                <a:ext cx="153888" cy="123111"/>
              </a:xfrm>
              <a:prstGeom prst="rect">
                <a:avLst/>
              </a:prstGeom>
              <a:blipFill>
                <a:blip r:embed="rId15"/>
                <a:stretch>
                  <a:fillRect l="-23077" t="-5000" r="-23077" b="-4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1C0C340-4381-EE46-91EB-8C18FEAF500D}"/>
                  </a:ext>
                </a:extLst>
              </p:cNvPr>
              <p:cNvSpPr txBox="1"/>
              <p:nvPr/>
            </p:nvSpPr>
            <p:spPr>
              <a:xfrm>
                <a:off x="769667" y="3913440"/>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4" name="TextBox 53">
                <a:extLst>
                  <a:ext uri="{FF2B5EF4-FFF2-40B4-BE49-F238E27FC236}">
                    <a16:creationId xmlns:a16="http://schemas.microsoft.com/office/drawing/2014/main" id="{B1C0C340-4381-EE46-91EB-8C18FEAF500D}"/>
                  </a:ext>
                </a:extLst>
              </p:cNvPr>
              <p:cNvSpPr txBox="1">
                <a:spLocks noRot="1" noChangeAspect="1" noMove="1" noResize="1" noEditPoints="1" noAdjustHandles="1" noChangeArrowheads="1" noChangeShapeType="1" noTextEdit="1"/>
              </p:cNvSpPr>
              <p:nvPr/>
            </p:nvSpPr>
            <p:spPr>
              <a:xfrm>
                <a:off x="769667" y="3913440"/>
                <a:ext cx="153888" cy="123111"/>
              </a:xfrm>
              <a:prstGeom prst="rect">
                <a:avLst/>
              </a:prstGeom>
              <a:blipFill>
                <a:blip r:embed="rId15"/>
                <a:stretch>
                  <a:fillRect l="-23077" t="-5000" r="-23077" b="-4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A67FE19-1B70-5B9E-2EC4-576DDA0E3391}"/>
                  </a:ext>
                </a:extLst>
              </p:cNvPr>
              <p:cNvSpPr txBox="1"/>
              <p:nvPr/>
            </p:nvSpPr>
            <p:spPr>
              <a:xfrm>
                <a:off x="769667" y="4023489"/>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5" name="TextBox 54">
                <a:extLst>
                  <a:ext uri="{FF2B5EF4-FFF2-40B4-BE49-F238E27FC236}">
                    <a16:creationId xmlns:a16="http://schemas.microsoft.com/office/drawing/2014/main" id="{DA67FE19-1B70-5B9E-2EC4-576DDA0E3391}"/>
                  </a:ext>
                </a:extLst>
              </p:cNvPr>
              <p:cNvSpPr txBox="1">
                <a:spLocks noRot="1" noChangeAspect="1" noMove="1" noResize="1" noEditPoints="1" noAdjustHandles="1" noChangeArrowheads="1" noChangeShapeType="1" noTextEdit="1"/>
              </p:cNvSpPr>
              <p:nvPr/>
            </p:nvSpPr>
            <p:spPr>
              <a:xfrm>
                <a:off x="769667" y="4023489"/>
                <a:ext cx="153888" cy="123111"/>
              </a:xfrm>
              <a:prstGeom prst="rect">
                <a:avLst/>
              </a:prstGeom>
              <a:blipFill>
                <a:blip r:embed="rId16"/>
                <a:stretch>
                  <a:fillRect l="-23077" r="-23077" b="-4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AD879E-2D27-757F-99C5-F5F8414A3E58}"/>
                  </a:ext>
                </a:extLst>
              </p:cNvPr>
              <p:cNvSpPr txBox="1"/>
              <p:nvPr/>
            </p:nvSpPr>
            <p:spPr>
              <a:xfrm>
                <a:off x="768989" y="4141527"/>
                <a:ext cx="153888"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|0⟩</m:t>
                      </m:r>
                    </m:oMath>
                  </m:oMathPara>
                </a14:m>
                <a:endParaRPr lang="vi-VN" sz="800"/>
              </a:p>
            </p:txBody>
          </p:sp>
        </mc:Choice>
        <mc:Fallback xmlns="">
          <p:sp>
            <p:nvSpPr>
              <p:cNvPr id="56" name="TextBox 55">
                <a:extLst>
                  <a:ext uri="{FF2B5EF4-FFF2-40B4-BE49-F238E27FC236}">
                    <a16:creationId xmlns:a16="http://schemas.microsoft.com/office/drawing/2014/main" id="{52AD879E-2D27-757F-99C5-F5F8414A3E58}"/>
                  </a:ext>
                </a:extLst>
              </p:cNvPr>
              <p:cNvSpPr txBox="1">
                <a:spLocks noRot="1" noChangeAspect="1" noMove="1" noResize="1" noEditPoints="1" noAdjustHandles="1" noChangeArrowheads="1" noChangeShapeType="1" noTextEdit="1"/>
              </p:cNvSpPr>
              <p:nvPr/>
            </p:nvSpPr>
            <p:spPr>
              <a:xfrm>
                <a:off x="768989" y="4141527"/>
                <a:ext cx="153888" cy="123111"/>
              </a:xfrm>
              <a:prstGeom prst="rect">
                <a:avLst/>
              </a:prstGeom>
              <a:blipFill>
                <a:blip r:embed="rId16"/>
                <a:stretch>
                  <a:fillRect l="-24000" r="-28000" b="-38095"/>
                </a:stretch>
              </a:blipFill>
            </p:spPr>
            <p:txBody>
              <a:bodyPr/>
              <a:lstStyle/>
              <a:p>
                <a:r>
                  <a:rPr lang="vi-VN">
                    <a:noFill/>
                  </a:rPr>
                  <a:t> </a:t>
                </a:r>
              </a:p>
            </p:txBody>
          </p:sp>
        </mc:Fallback>
      </mc:AlternateContent>
      <p:cxnSp>
        <p:nvCxnSpPr>
          <p:cNvPr id="57" name="Straight Connector 56">
            <a:extLst>
              <a:ext uri="{FF2B5EF4-FFF2-40B4-BE49-F238E27FC236}">
                <a16:creationId xmlns:a16="http://schemas.microsoft.com/office/drawing/2014/main" id="{DB1A5CF8-A949-8FF0-B749-38D6AB5B71E0}"/>
              </a:ext>
            </a:extLst>
          </p:cNvPr>
          <p:cNvCxnSpPr>
            <a:cxnSpLocks/>
          </p:cNvCxnSpPr>
          <p:nvPr/>
        </p:nvCxnSpPr>
        <p:spPr>
          <a:xfrm>
            <a:off x="4408727" y="2960963"/>
            <a:ext cx="22646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F0E03C4-9044-332F-8BB4-5F3E29A50F8F}"/>
                  </a:ext>
                </a:extLst>
              </p:cNvPr>
              <p:cNvSpPr txBox="1"/>
              <p:nvPr/>
            </p:nvSpPr>
            <p:spPr>
              <a:xfrm>
                <a:off x="4036400" y="2795729"/>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vi-VN"/>
              </a:p>
            </p:txBody>
          </p:sp>
        </mc:Choice>
        <mc:Fallback xmlns="">
          <p:sp>
            <p:nvSpPr>
              <p:cNvPr id="58" name="TextBox 57">
                <a:extLst>
                  <a:ext uri="{FF2B5EF4-FFF2-40B4-BE49-F238E27FC236}">
                    <a16:creationId xmlns:a16="http://schemas.microsoft.com/office/drawing/2014/main" id="{2F0E03C4-9044-332F-8BB4-5F3E29A50F8F}"/>
                  </a:ext>
                </a:extLst>
              </p:cNvPr>
              <p:cNvSpPr txBox="1">
                <a:spLocks noRot="1" noChangeAspect="1" noMove="1" noResize="1" noEditPoints="1" noAdjustHandles="1" noChangeArrowheads="1" noChangeShapeType="1" noTextEdit="1"/>
              </p:cNvSpPr>
              <p:nvPr/>
            </p:nvSpPr>
            <p:spPr>
              <a:xfrm>
                <a:off x="4036400" y="2795729"/>
                <a:ext cx="349455" cy="276999"/>
              </a:xfrm>
              <a:prstGeom prst="rect">
                <a:avLst/>
              </a:prstGeom>
              <a:blipFill>
                <a:blip r:embed="rId17"/>
                <a:stretch>
                  <a:fillRect l="-22807" t="-2222" r="-22807" b="-3777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D9823389-AD4F-0880-4B8C-9137C899F2F5}"/>
                  </a:ext>
                </a:extLst>
              </p:cNvPr>
              <p:cNvSpPr/>
              <p:nvPr/>
            </p:nvSpPr>
            <p:spPr>
              <a:xfrm>
                <a:off x="4532988" y="2773000"/>
                <a:ext cx="1303127" cy="37999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𝑌</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2.2143</m:t>
                          </m:r>
                        </m:e>
                      </m:d>
                    </m:oMath>
                  </m:oMathPara>
                </a14:m>
                <a:endParaRPr lang="ar-AE">
                  <a:solidFill>
                    <a:schemeClr val="tx1"/>
                  </a:solidFill>
                </a:endParaRPr>
              </a:p>
            </p:txBody>
          </p:sp>
        </mc:Choice>
        <mc:Fallback xmlns="">
          <p:sp>
            <p:nvSpPr>
              <p:cNvPr id="60" name="Rectangle 59">
                <a:extLst>
                  <a:ext uri="{FF2B5EF4-FFF2-40B4-BE49-F238E27FC236}">
                    <a16:creationId xmlns:a16="http://schemas.microsoft.com/office/drawing/2014/main" id="{D9823389-AD4F-0880-4B8C-9137C899F2F5}"/>
                  </a:ext>
                </a:extLst>
              </p:cNvPr>
              <p:cNvSpPr>
                <a:spLocks noRot="1" noChangeAspect="1" noMove="1" noResize="1" noEditPoints="1" noAdjustHandles="1" noChangeArrowheads="1" noChangeShapeType="1" noTextEdit="1"/>
              </p:cNvSpPr>
              <p:nvPr/>
            </p:nvSpPr>
            <p:spPr>
              <a:xfrm>
                <a:off x="4532988" y="2773000"/>
                <a:ext cx="1303127" cy="379996"/>
              </a:xfrm>
              <a:prstGeom prst="rect">
                <a:avLst/>
              </a:prstGeom>
              <a:blipFill>
                <a:blip r:embed="rId18"/>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5E946F-CC73-31B9-9EC4-29889D790CB1}"/>
                  </a:ext>
                </a:extLst>
              </p:cNvPr>
              <p:cNvSpPr txBox="1"/>
              <p:nvPr/>
            </p:nvSpPr>
            <p:spPr>
              <a:xfrm>
                <a:off x="5923397" y="3134529"/>
                <a:ext cx="1500026"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r>
                            <a:rPr lang="en-US" b="0" i="1" smtClean="0">
                              <a:latin typeface="Cambria Math" panose="02040503050406030204" pitchFamily="18" charset="0"/>
                            </a:rPr>
                            <m:t>′</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e>
                                </m:rad>
                              </m:e>
                            </m:mr>
                            <m:mr>
                              <m:e>
                                <m:r>
                                  <a:rPr lang="en-US" b="0" i="1" smtClean="0">
                                    <a:latin typeface="Cambria Math" panose="02040503050406030204" pitchFamily="18" charset="0"/>
                                  </a:rPr>
                                  <m:t>2</m:t>
                                </m:r>
                                <m:r>
                                  <m:rPr>
                                    <m:brk m:alnAt="7"/>
                                  </m:rP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5</m:t>
                                    </m:r>
                                  </m:e>
                                </m:rad>
                              </m:e>
                            </m:mr>
                          </m:m>
                        </m:e>
                      </m:d>
                      <m:r>
                        <a:rPr lang="en-US" b="0" i="1" smtClean="0">
                          <a:latin typeface="Cambria Math" panose="02040503050406030204" pitchFamily="18" charset="0"/>
                        </a:rPr>
                        <m:t> </m:t>
                      </m:r>
                    </m:oMath>
                  </m:oMathPara>
                </a14:m>
                <a:endParaRPr lang="vi-VN"/>
              </a:p>
            </p:txBody>
          </p:sp>
        </mc:Choice>
        <mc:Fallback xmlns="">
          <p:sp>
            <p:nvSpPr>
              <p:cNvPr id="62" name="TextBox 61">
                <a:extLst>
                  <a:ext uri="{FF2B5EF4-FFF2-40B4-BE49-F238E27FC236}">
                    <a16:creationId xmlns:a16="http://schemas.microsoft.com/office/drawing/2014/main" id="{E45E946F-CC73-31B9-9EC4-29889D790CB1}"/>
                  </a:ext>
                </a:extLst>
              </p:cNvPr>
              <p:cNvSpPr txBox="1">
                <a:spLocks noRot="1" noChangeAspect="1" noMove="1" noResize="1" noEditPoints="1" noAdjustHandles="1" noChangeArrowheads="1" noChangeShapeType="1" noTextEdit="1"/>
              </p:cNvSpPr>
              <p:nvPr/>
            </p:nvSpPr>
            <p:spPr>
              <a:xfrm>
                <a:off x="5923397" y="3134529"/>
                <a:ext cx="1500026" cy="718402"/>
              </a:xfrm>
              <a:prstGeom prst="rect">
                <a:avLst/>
              </a:prstGeom>
              <a:blipFill>
                <a:blip r:embed="rId19"/>
                <a:stretch>
                  <a:fillRect/>
                </a:stretch>
              </a:blipFill>
            </p:spPr>
            <p:txBody>
              <a:bodyPr/>
              <a:lstStyle/>
              <a:p>
                <a:r>
                  <a:rPr lang="vi-VN">
                    <a:noFill/>
                  </a:rPr>
                  <a:t> </a:t>
                </a:r>
              </a:p>
            </p:txBody>
          </p:sp>
        </mc:Fallback>
      </mc:AlternateContent>
      <p:cxnSp>
        <p:nvCxnSpPr>
          <p:cNvPr id="64" name="Straight Arrow Connector 63">
            <a:extLst>
              <a:ext uri="{FF2B5EF4-FFF2-40B4-BE49-F238E27FC236}">
                <a16:creationId xmlns:a16="http://schemas.microsoft.com/office/drawing/2014/main" id="{12803414-AAE4-B4DE-ECD1-392044CAB67D}"/>
              </a:ext>
            </a:extLst>
          </p:cNvPr>
          <p:cNvCxnSpPr>
            <a:cxnSpLocks/>
          </p:cNvCxnSpPr>
          <p:nvPr/>
        </p:nvCxnSpPr>
        <p:spPr>
          <a:xfrm flipV="1">
            <a:off x="6083622" y="3011693"/>
            <a:ext cx="0" cy="35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20F3974-C5E5-02EB-2148-0837096B6262}"/>
              </a:ext>
            </a:extLst>
          </p:cNvPr>
          <p:cNvCxnSpPr>
            <a:cxnSpLocks/>
          </p:cNvCxnSpPr>
          <p:nvPr/>
        </p:nvCxnSpPr>
        <p:spPr>
          <a:xfrm flipV="1">
            <a:off x="5287435" y="3162399"/>
            <a:ext cx="0" cy="84595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51B5FC4-6623-6A8E-77E5-52F105D3A30F}"/>
                  </a:ext>
                </a:extLst>
              </p:cNvPr>
              <p:cNvSpPr txBox="1">
                <a:spLocks/>
              </p:cNvSpPr>
              <p:nvPr/>
            </p:nvSpPr>
            <p:spPr>
              <a:xfrm>
                <a:off x="4532989" y="4033980"/>
                <a:ext cx="1648262" cy="380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solidFill>
                      <a:srgbClr val="FF0000"/>
                    </a:solidFill>
                  </a:rPr>
                  <a:t>How to find </a:t>
                </a:r>
                <a14:m>
                  <m:oMath xmlns:m="http://schemas.openxmlformats.org/officeDocument/2006/math">
                    <m:r>
                      <a:rPr lang="en-US" sz="1800" b="0" i="1" smtClean="0">
                        <a:solidFill>
                          <a:srgbClr val="FF0000"/>
                        </a:solidFill>
                        <a:latin typeface="Cambria Math" panose="02040503050406030204" pitchFamily="18" charset="0"/>
                      </a:rPr>
                      <m:t>𝜙</m:t>
                    </m:r>
                    <m:r>
                      <a:rPr lang="en-US" sz="1800" b="0" i="1" smtClean="0">
                        <a:solidFill>
                          <a:srgbClr val="FF0000"/>
                        </a:solidFill>
                        <a:latin typeface="Cambria Math" panose="02040503050406030204" pitchFamily="18" charset="0"/>
                      </a:rPr>
                      <m:t>?</m:t>
                    </m:r>
                  </m:oMath>
                </a14:m>
                <a:endParaRPr lang="vi-VN" sz="1800">
                  <a:solidFill>
                    <a:srgbClr val="FF0000"/>
                  </a:solidFill>
                </a:endParaRPr>
              </a:p>
            </p:txBody>
          </p:sp>
        </mc:Choice>
        <mc:Fallback xmlns="">
          <p:sp>
            <p:nvSpPr>
              <p:cNvPr id="67" name="Content Placeholder 2">
                <a:extLst>
                  <a:ext uri="{FF2B5EF4-FFF2-40B4-BE49-F238E27FC236}">
                    <a16:creationId xmlns:a16="http://schemas.microsoft.com/office/drawing/2014/main" id="{851B5FC4-6623-6A8E-77E5-52F105D3A30F}"/>
                  </a:ext>
                </a:extLst>
              </p:cNvPr>
              <p:cNvSpPr txBox="1">
                <a:spLocks noRot="1" noChangeAspect="1" noMove="1" noResize="1" noEditPoints="1" noAdjustHandles="1" noChangeArrowheads="1" noChangeShapeType="1" noTextEdit="1"/>
              </p:cNvSpPr>
              <p:nvPr/>
            </p:nvSpPr>
            <p:spPr>
              <a:xfrm>
                <a:off x="4532989" y="4033980"/>
                <a:ext cx="1648262" cy="380810"/>
              </a:xfrm>
              <a:prstGeom prst="rect">
                <a:avLst/>
              </a:prstGeom>
              <a:blipFill>
                <a:blip r:embed="rId20"/>
                <a:stretch>
                  <a:fillRect l="-3333" t="-16129" b="-16129"/>
                </a:stretch>
              </a:blipFill>
            </p:spPr>
            <p:txBody>
              <a:bodyPr/>
              <a:lstStyle/>
              <a:p>
                <a:r>
                  <a:rPr lang="vi-VN">
                    <a:noFill/>
                  </a:rPr>
                  <a:t> </a:t>
                </a:r>
              </a:p>
            </p:txBody>
          </p:sp>
        </mc:Fallback>
      </mc:AlternateContent>
      <p:sp>
        <p:nvSpPr>
          <p:cNvPr id="69" name="Content Placeholder 2">
            <a:extLst>
              <a:ext uri="{FF2B5EF4-FFF2-40B4-BE49-F238E27FC236}">
                <a16:creationId xmlns:a16="http://schemas.microsoft.com/office/drawing/2014/main" id="{A63CD7F2-59A0-CCD9-5FEB-55E5594506A7}"/>
              </a:ext>
            </a:extLst>
          </p:cNvPr>
          <p:cNvSpPr txBox="1">
            <a:spLocks/>
          </p:cNvSpPr>
          <p:nvPr/>
        </p:nvSpPr>
        <p:spPr>
          <a:xfrm>
            <a:off x="705739" y="4357575"/>
            <a:ext cx="3256661" cy="29062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200"/>
              <a:t>Basic encoding</a:t>
            </a:r>
            <a:endParaRPr lang="vi-VN" sz="1200"/>
          </a:p>
        </p:txBody>
      </p:sp>
      <p:sp>
        <p:nvSpPr>
          <p:cNvPr id="70" name="Content Placeholder 2">
            <a:extLst>
              <a:ext uri="{FF2B5EF4-FFF2-40B4-BE49-F238E27FC236}">
                <a16:creationId xmlns:a16="http://schemas.microsoft.com/office/drawing/2014/main" id="{FB92F090-0728-4F4A-8FCF-78EF86BA12B1}"/>
              </a:ext>
            </a:extLst>
          </p:cNvPr>
          <p:cNvSpPr txBox="1">
            <a:spLocks/>
          </p:cNvSpPr>
          <p:nvPr/>
        </p:nvSpPr>
        <p:spPr>
          <a:xfrm>
            <a:off x="4030273" y="4357575"/>
            <a:ext cx="4796366" cy="29062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200"/>
              <a:t>Amplitude encoding</a:t>
            </a:r>
            <a:endParaRPr lang="vi-VN" sz="1200"/>
          </a:p>
        </p:txBody>
      </p:sp>
      <p:sp>
        <p:nvSpPr>
          <p:cNvPr id="71" name="Rectangle 70">
            <a:extLst>
              <a:ext uri="{FF2B5EF4-FFF2-40B4-BE49-F238E27FC236}">
                <a16:creationId xmlns:a16="http://schemas.microsoft.com/office/drawing/2014/main" id="{FC4AE028-FAFE-9FE6-CD5B-ADD4DFF54560}"/>
              </a:ext>
            </a:extLst>
          </p:cNvPr>
          <p:cNvSpPr/>
          <p:nvPr/>
        </p:nvSpPr>
        <p:spPr>
          <a:xfrm>
            <a:off x="705739" y="2733407"/>
            <a:ext cx="3228141" cy="1609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68905BD4-5B12-B86C-9678-F336C4E1FC4C}"/>
              </a:ext>
            </a:extLst>
          </p:cNvPr>
          <p:cNvSpPr/>
          <p:nvPr/>
        </p:nvSpPr>
        <p:spPr>
          <a:xfrm>
            <a:off x="4030273" y="2731308"/>
            <a:ext cx="4796366" cy="1609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3" name="Straight Arrow Connector 72">
            <a:extLst>
              <a:ext uri="{FF2B5EF4-FFF2-40B4-BE49-F238E27FC236}">
                <a16:creationId xmlns:a16="http://schemas.microsoft.com/office/drawing/2014/main" id="{802876DD-11CA-F3F5-9D5B-AE3B4CC9BE12}"/>
              </a:ext>
            </a:extLst>
          </p:cNvPr>
          <p:cNvCxnSpPr>
            <a:cxnSpLocks/>
          </p:cNvCxnSpPr>
          <p:nvPr/>
        </p:nvCxnSpPr>
        <p:spPr>
          <a:xfrm>
            <a:off x="7404098" y="3511999"/>
            <a:ext cx="4915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AABF885A-6543-2385-06C0-EE1DB282C2B0}"/>
                  </a:ext>
                </a:extLst>
              </p:cNvPr>
              <p:cNvSpPr txBox="1">
                <a:spLocks/>
              </p:cNvSpPr>
              <p:nvPr/>
            </p:nvSpPr>
            <p:spPr>
              <a:xfrm>
                <a:off x="7872996" y="3333477"/>
                <a:ext cx="1217084" cy="380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 </m:t>
                    </m:r>
                  </m:oMath>
                </a14:m>
                <a:r>
                  <a:rPr lang="en-US" sz="1800"/>
                  <a:t>qubits</a:t>
                </a:r>
                <a:endParaRPr lang="vi-VN" sz="1800"/>
              </a:p>
            </p:txBody>
          </p:sp>
        </mc:Choice>
        <mc:Fallback xmlns="">
          <p:sp>
            <p:nvSpPr>
              <p:cNvPr id="74" name="Content Placeholder 2">
                <a:extLst>
                  <a:ext uri="{FF2B5EF4-FFF2-40B4-BE49-F238E27FC236}">
                    <a16:creationId xmlns:a16="http://schemas.microsoft.com/office/drawing/2014/main" id="{AABF885A-6543-2385-06C0-EE1DB282C2B0}"/>
                  </a:ext>
                </a:extLst>
              </p:cNvPr>
              <p:cNvSpPr txBox="1">
                <a:spLocks noRot="1" noChangeAspect="1" noMove="1" noResize="1" noEditPoints="1" noAdjustHandles="1" noChangeArrowheads="1" noChangeShapeType="1" noTextEdit="1"/>
              </p:cNvSpPr>
              <p:nvPr/>
            </p:nvSpPr>
            <p:spPr>
              <a:xfrm>
                <a:off x="7872996" y="3333477"/>
                <a:ext cx="1217084" cy="380810"/>
              </a:xfrm>
              <a:prstGeom prst="rect">
                <a:avLst/>
              </a:prstGeom>
              <a:blipFill>
                <a:blip r:embed="rId21"/>
                <a:stretch>
                  <a:fillRect t="-16129" b="-16129"/>
                </a:stretch>
              </a:blipFill>
            </p:spPr>
            <p:txBody>
              <a:bodyPr/>
              <a:lstStyle/>
              <a:p>
                <a:r>
                  <a:rPr lang="vi-VN">
                    <a:noFill/>
                  </a:rPr>
                  <a:t> </a:t>
                </a:r>
              </a:p>
            </p:txBody>
          </p:sp>
        </mc:Fallback>
      </mc:AlternateContent>
      <p:sp>
        <p:nvSpPr>
          <p:cNvPr id="79" name="TextBox 78">
            <a:extLst>
              <a:ext uri="{FF2B5EF4-FFF2-40B4-BE49-F238E27FC236}">
                <a16:creationId xmlns:a16="http://schemas.microsoft.com/office/drawing/2014/main" id="{6D0BF38F-3695-3F8A-F79C-8638ACE1220C}"/>
              </a:ext>
            </a:extLst>
          </p:cNvPr>
          <p:cNvSpPr txBox="1"/>
          <p:nvPr/>
        </p:nvSpPr>
        <p:spPr>
          <a:xfrm>
            <a:off x="628651" y="4787303"/>
            <a:ext cx="7244346" cy="246221"/>
          </a:xfrm>
          <a:prstGeom prst="rect">
            <a:avLst/>
          </a:prstGeom>
          <a:noFill/>
        </p:spPr>
        <p:txBody>
          <a:bodyPr wrap="square">
            <a:spAutoFit/>
          </a:bodyPr>
          <a:lstStyle/>
          <a:p>
            <a:r>
              <a:rPr lang="en-US" sz="1000" b="1" i="0">
                <a:solidFill>
                  <a:srgbClr val="222222"/>
                </a:solidFill>
                <a:effectLst/>
              </a:rPr>
              <a:t>[1.24] </a:t>
            </a:r>
            <a:r>
              <a:rPr lang="en-US" sz="1000" b="0" i="0">
                <a:solidFill>
                  <a:srgbClr val="222222"/>
                </a:solidFill>
                <a:effectLst/>
              </a:rPr>
              <a:t>Schuld, M., &amp; Petruccione, F. (2018). Supervised learning with quantum computers. </a:t>
            </a:r>
            <a:r>
              <a:rPr lang="en-US" sz="1000" b="0" i="1">
                <a:solidFill>
                  <a:srgbClr val="222222"/>
                </a:solidFill>
                <a:effectLst/>
              </a:rPr>
              <a:t>Quantum science and technology</a:t>
            </a:r>
            <a:r>
              <a:rPr lang="en-US" sz="1000" b="0" i="0">
                <a:solidFill>
                  <a:srgbClr val="222222"/>
                </a:solidFill>
                <a:effectLst/>
              </a:rPr>
              <a:t>, </a:t>
            </a:r>
            <a:r>
              <a:rPr lang="en-US" sz="1000" b="0" i="1">
                <a:solidFill>
                  <a:srgbClr val="222222"/>
                </a:solidFill>
                <a:effectLst/>
              </a:rPr>
              <a:t>17</a:t>
            </a:r>
            <a:r>
              <a:rPr lang="en-US" sz="1000" b="0" i="0">
                <a:solidFill>
                  <a:srgbClr val="222222"/>
                </a:solidFill>
                <a:effectLst/>
              </a:rPr>
              <a:t>.</a:t>
            </a:r>
            <a:endParaRPr lang="vi-VN" sz="1000"/>
          </a:p>
        </p:txBody>
      </p:sp>
    </p:spTree>
    <p:extLst>
      <p:ext uri="{BB962C8B-B14F-4D97-AF65-F5344CB8AC3E}">
        <p14:creationId xmlns:p14="http://schemas.microsoft.com/office/powerpoint/2010/main" val="420143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4C3DD22D-A768-5652-F362-7E7F23F587C4}"/>
                  </a:ext>
                </a:extLst>
              </p:cNvPr>
              <p:cNvGraphicFramePr>
                <a:graphicFrameLocks noGrp="1"/>
              </p:cNvGraphicFramePr>
              <p:nvPr>
                <p:ph idx="1"/>
                <p:extLst>
                  <p:ext uri="{D42A27DB-BD31-4B8C-83A1-F6EECF244321}">
                    <p14:modId xmlns:p14="http://schemas.microsoft.com/office/powerpoint/2010/main" val="2139191382"/>
                  </p:ext>
                </p:extLst>
              </p:nvPr>
            </p:nvGraphicFramePr>
            <p:xfrm>
              <a:off x="628651" y="1061471"/>
              <a:ext cx="8337552" cy="2294046"/>
            </p:xfrm>
            <a:graphic>
              <a:graphicData uri="http://schemas.openxmlformats.org/drawingml/2006/table">
                <a:tbl>
                  <a:tblPr firstRow="1" bandRow="1">
                    <a:tableStyleId>{5C22544A-7EE6-4342-B048-85BDC9FD1C3A}</a:tableStyleId>
                  </a:tblPr>
                  <a:tblGrid>
                    <a:gridCol w="1106627">
                      <a:extLst>
                        <a:ext uri="{9D8B030D-6E8A-4147-A177-3AD203B41FA5}">
                          <a16:colId xmlns:a16="http://schemas.microsoft.com/office/drawing/2014/main" val="3837862959"/>
                        </a:ext>
                      </a:extLst>
                    </a:gridCol>
                    <a:gridCol w="877794">
                      <a:extLst>
                        <a:ext uri="{9D8B030D-6E8A-4147-A177-3AD203B41FA5}">
                          <a16:colId xmlns:a16="http://schemas.microsoft.com/office/drawing/2014/main" val="4225924437"/>
                        </a:ext>
                      </a:extLst>
                    </a:gridCol>
                    <a:gridCol w="1063081">
                      <a:extLst>
                        <a:ext uri="{9D8B030D-6E8A-4147-A177-3AD203B41FA5}">
                          <a16:colId xmlns:a16="http://schemas.microsoft.com/office/drawing/2014/main" val="3136394921"/>
                        </a:ext>
                      </a:extLst>
                    </a:gridCol>
                    <a:gridCol w="927781">
                      <a:extLst>
                        <a:ext uri="{9D8B030D-6E8A-4147-A177-3AD203B41FA5}">
                          <a16:colId xmlns:a16="http://schemas.microsoft.com/office/drawing/2014/main" val="75451648"/>
                        </a:ext>
                      </a:extLst>
                    </a:gridCol>
                    <a:gridCol w="1357310">
                      <a:extLst>
                        <a:ext uri="{9D8B030D-6E8A-4147-A177-3AD203B41FA5}">
                          <a16:colId xmlns:a16="http://schemas.microsoft.com/office/drawing/2014/main" val="2396834512"/>
                        </a:ext>
                      </a:extLst>
                    </a:gridCol>
                    <a:gridCol w="1030867">
                      <a:extLst>
                        <a:ext uri="{9D8B030D-6E8A-4147-A177-3AD203B41FA5}">
                          <a16:colId xmlns:a16="http://schemas.microsoft.com/office/drawing/2014/main" val="2629910099"/>
                        </a:ext>
                      </a:extLst>
                    </a:gridCol>
                    <a:gridCol w="1974092">
                      <a:extLst>
                        <a:ext uri="{9D8B030D-6E8A-4147-A177-3AD203B41FA5}">
                          <a16:colId xmlns:a16="http://schemas.microsoft.com/office/drawing/2014/main" val="2261585604"/>
                        </a:ext>
                      </a:extLst>
                    </a:gridCol>
                  </a:tblGrid>
                  <a:tr h="970531">
                    <a:tc>
                      <a:txBody>
                        <a:bodyPr/>
                        <a:lstStyle/>
                        <a:p>
                          <a:endParaRPr lang="en-VN" sz="1000" b="1" i="0">
                            <a:solidFill>
                              <a:schemeClr val="accent1"/>
                            </a:solidFill>
                          </a:endParaRPr>
                        </a:p>
                        <a:p>
                          <a:endParaRPr lang="en-VN" sz="1000" b="1" i="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VN" sz="1400" b="0" i="0">
                              <a:solidFill>
                                <a:schemeClr val="tx1"/>
                              </a:solidFill>
                            </a:rPr>
                            <a:t>Threshold Encoding </a:t>
                          </a:r>
                          <a:r>
                            <a:rPr lang="en-VN" sz="1400" b="1" i="0">
                              <a:solidFill>
                                <a:schemeClr val="tx1"/>
                              </a:solidFill>
                            </a:rPr>
                            <a:t>- 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Flexible Representation</a:t>
                          </a:r>
                          <a:r>
                            <a:rPr lang="en-US" sz="1400" b="1" i="0">
                              <a:solidFill>
                                <a:schemeClr val="tx1"/>
                              </a:solidFill>
                            </a:rPr>
                            <a:t> - FRQI</a:t>
                          </a:r>
                          <a:endParaRPr lang="en-VN" sz="1400" b="1" i="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Novel enhanced quantum </a:t>
                          </a:r>
                          <a:r>
                            <a:rPr lang="en-US" sz="1400" b="1" i="0">
                              <a:solidFill>
                                <a:schemeClr val="tx1"/>
                              </a:solidFill>
                            </a:rPr>
                            <a:t>- NEQR </a:t>
                          </a:r>
                          <a:r>
                            <a:rPr lang="en-US" sz="1400" b="1" i="0">
                              <a:solidFill>
                                <a:srgbClr val="FF0000"/>
                              </a:solidFill>
                            </a:rPr>
                            <a:t>[1.25]</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Amplitude Encoding </a:t>
                          </a:r>
                          <a:r>
                            <a:rPr lang="en-US" sz="1400" b="1" i="0">
                              <a:solidFill>
                                <a:schemeClr val="tx1"/>
                              </a:solidFill>
                            </a:rPr>
                            <a:t>- AE </a:t>
                          </a:r>
                          <a:r>
                            <a:rPr lang="en-US" sz="1400" b="1" i="0">
                              <a:solidFill>
                                <a:srgbClr val="FF0000"/>
                              </a:solidFill>
                            </a:rPr>
                            <a:t>[1.26] </a:t>
                          </a:r>
                          <a:r>
                            <a:rPr lang="en-US" sz="1400" b="1" i="0">
                              <a:solidFill>
                                <a:schemeClr val="tx1"/>
                              </a:solidFill>
                            </a:rPr>
                            <a:t>&amp; Quantum RAM </a:t>
                          </a:r>
                          <a:r>
                            <a:rPr lang="en-US" sz="1400" b="1" i="0">
                              <a:solidFill>
                                <a:srgbClr val="FF0000"/>
                              </a:solidFill>
                            </a:rPr>
                            <a:t>[1.27]</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Divide – and - Conquer Encoder - </a:t>
                          </a:r>
                          <a:r>
                            <a:rPr lang="en-US" sz="1400" b="1" i="0">
                              <a:solidFill>
                                <a:schemeClr val="tx1"/>
                              </a:solidFill>
                            </a:rPr>
                            <a:t>DCE </a:t>
                          </a:r>
                          <a:r>
                            <a:rPr lang="en-US" sz="1400" b="1" i="0">
                              <a:solidFill>
                                <a:srgbClr val="FF0000"/>
                              </a:solidFill>
                            </a:rPr>
                            <a:t>[1.28]</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rgbClr val="FF0000"/>
                              </a:solidFill>
                            </a:rPr>
                            <a:t>Universal Compilation – based variational quantum- </a:t>
                          </a:r>
                          <a:r>
                            <a:rPr lang="en-US" sz="1400" b="1" i="0">
                              <a:solidFill>
                                <a:srgbClr val="FF0000"/>
                              </a:solidFill>
                            </a:rPr>
                            <a:t>U</a:t>
                          </a:r>
                          <a:r>
                            <a:rPr lang="en-VN" sz="1400" b="1" i="0">
                              <a:solidFill>
                                <a:srgbClr val="FF0000"/>
                              </a:solidFill>
                            </a:rPr>
                            <a:t>C – VQA [1</a:t>
                          </a:r>
                          <a:r>
                            <a:rPr lang="en-US" sz="1400" b="1" i="0">
                              <a:solidFill>
                                <a:srgbClr val="FF0000"/>
                              </a:solidFill>
                            </a:rPr>
                            <a:t>.29</a:t>
                          </a:r>
                          <a:r>
                            <a:rPr lang="en-VN" sz="1400" b="1" i="0">
                              <a:solidFill>
                                <a:srgbClr val="FF0000"/>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4215602"/>
                      </a:ext>
                    </a:extLst>
                  </a:tr>
                  <a:tr h="526315">
                    <a:tc>
                      <a:txBody>
                        <a:bodyPr/>
                        <a:lstStyle/>
                        <a:p>
                          <a:r>
                            <a:rPr lang="en-US" sz="1000" b="1" i="0">
                              <a:solidFill>
                                <a:schemeClr val="accent1"/>
                              </a:solidFill>
                            </a:rPr>
                            <a:t>#</a:t>
                          </a:r>
                          <a:r>
                            <a:rPr lang="en-VN" sz="1000" b="1" i="0">
                              <a:solidFill>
                                <a:schemeClr val="accent1"/>
                              </a:solidFill>
                            </a:rPr>
                            <a:t>qubit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m:t>
                              </m:r>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en-US" sz="1400" i="1" kern="1200">
                                      <a:solidFill>
                                        <a:schemeClr val="dk1"/>
                                      </a:solidFill>
                                      <a:effectLst/>
                                      <a:latin typeface="Cambria Math" panose="02040503050406030204" pitchFamily="18" charset="0"/>
                                      <a:ea typeface="+mn-ea"/>
                                      <a:cs typeface="+mn-cs"/>
                                    </a:rPr>
                                    <m:t>2</m:t>
                                  </m:r>
                                  <m:r>
                                    <a:rPr lang="en-US" sz="1400" i="1" kern="1200">
                                      <a:solidFill>
                                        <a:schemeClr val="dk1"/>
                                      </a:solidFill>
                                      <a:effectLst/>
                                      <a:latin typeface="Cambria Math" panose="02040503050406030204" pitchFamily="18" charset="0"/>
                                      <a:ea typeface="+mn-ea"/>
                                      <a:cs typeface="+mn-cs"/>
                                    </a:rPr>
                                    <m:t>𝑛</m:t>
                                  </m:r>
                                </m:sup>
                              </m:sSup>
                              <m:r>
                                <a:rPr lang="en-US" sz="1400" i="1" kern="1200">
                                  <a:solidFill>
                                    <a:schemeClr val="dk1"/>
                                  </a:solidFill>
                                  <a:effectLst/>
                                  <a:latin typeface="Cambria Math" panose="02040503050406030204" pitchFamily="18" charset="0"/>
                                  <a:ea typeface="+mn-ea"/>
                                  <a:cs typeface="+mn-cs"/>
                                </a:rPr>
                                <m:t>)</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(2</m:t>
                              </m:r>
                              <m:r>
                                <a:rPr lang="vi-VN" sz="1400" b="0" i="1" kern="1200">
                                  <a:solidFill>
                                    <a:schemeClr val="dk1"/>
                                  </a:solidFill>
                                  <a:effectLst/>
                                  <a:latin typeface="Cambria Math" panose="02040503050406030204" pitchFamily="18" charset="0"/>
                                  <a:ea typeface="+mn-ea"/>
                                  <a:cs typeface="+mn-cs"/>
                                </a:rPr>
                                <m:t>𝑛</m:t>
                              </m:r>
                              <m:r>
                                <a:rPr lang="vi-VN" sz="1400" b="0" i="1" kern="1200">
                                  <a:solidFill>
                                    <a:schemeClr val="dk1"/>
                                  </a:solidFill>
                                  <a:effectLst/>
                                  <a:latin typeface="Cambria Math" panose="02040503050406030204" pitchFamily="18" charset="0"/>
                                  <a:ea typeface="+mn-ea"/>
                                  <a:cs typeface="+mn-cs"/>
                                </a:rPr>
                                <m:t>+1)</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(2</m:t>
                              </m:r>
                              <m:r>
                                <a:rPr lang="vi-VN" sz="1400" b="0" i="1" kern="1200">
                                  <a:solidFill>
                                    <a:schemeClr val="dk1"/>
                                  </a:solidFill>
                                  <a:effectLst/>
                                  <a:latin typeface="Cambria Math" panose="02040503050406030204" pitchFamily="18" charset="0"/>
                                  <a:ea typeface="+mn-ea"/>
                                  <a:cs typeface="+mn-cs"/>
                                </a:rPr>
                                <m:t>𝑛</m:t>
                              </m:r>
                              <m:r>
                                <a:rPr lang="vi-VN" sz="1400" b="0" i="1" kern="1200">
                                  <a:solidFill>
                                    <a:schemeClr val="dk1"/>
                                  </a:solidFill>
                                  <a:effectLst/>
                                  <a:latin typeface="Cambria Math" panose="02040503050406030204" pitchFamily="18" charset="0"/>
                                  <a:ea typeface="+mn-ea"/>
                                  <a:cs typeface="+mn-cs"/>
                                </a:rPr>
                                <m:t>+1)</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d>
                                <m:dPr>
                                  <m:ctrlPr>
                                    <a:rPr lang="en-VN" sz="1400" i="1" kern="1200">
                                      <a:solidFill>
                                        <a:schemeClr val="dk1"/>
                                      </a:solidFill>
                                      <a:effectLst/>
                                      <a:latin typeface="Cambria Math" panose="02040503050406030204" pitchFamily="18" charset="0"/>
                                      <a:ea typeface="+mn-ea"/>
                                      <a:cs typeface="+mn-cs"/>
                                    </a:rPr>
                                  </m:ctrlPr>
                                </m:dPr>
                                <m:e>
                                  <m:r>
                                    <a:rPr lang="en-US" sz="1400" i="1" kern="1200">
                                      <a:solidFill>
                                        <a:schemeClr val="dk1"/>
                                      </a:solidFill>
                                      <a:effectLst/>
                                      <a:latin typeface="Cambria Math" panose="02040503050406030204" pitchFamily="18" charset="0"/>
                                      <a:ea typeface="+mn-ea"/>
                                      <a:cs typeface="+mn-cs"/>
                                    </a:rPr>
                                    <m:t>𝑛</m:t>
                                  </m:r>
                                </m:e>
                              </m:d>
                            </m:oMath>
                          </a14:m>
                          <a:r>
                            <a:rPr lang="en-VN" sz="1000" b="0">
                              <a:solidFill>
                                <a:schemeClr val="tx1"/>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d>
                                <m:dPr>
                                  <m:ctrlPr>
                                    <a:rPr lang="en-VN" sz="1400" i="1" kern="1200">
                                      <a:solidFill>
                                        <a:schemeClr val="dk1"/>
                                      </a:solidFill>
                                      <a:effectLst/>
                                      <a:latin typeface="Cambria Math" panose="02040503050406030204" pitchFamily="18" charset="0"/>
                                      <a:ea typeface="+mn-ea"/>
                                      <a:cs typeface="+mn-cs"/>
                                    </a:rPr>
                                  </m:ctrlPr>
                                </m:dPr>
                                <m:e>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en-US" sz="1400" i="1" kern="1200">
                                          <a:solidFill>
                                            <a:schemeClr val="dk1"/>
                                          </a:solidFill>
                                          <a:effectLst/>
                                          <a:latin typeface="Cambria Math" panose="02040503050406030204" pitchFamily="18" charset="0"/>
                                          <a:ea typeface="+mn-ea"/>
                                          <a:cs typeface="+mn-cs"/>
                                        </a:rPr>
                                        <m:t>2</m:t>
                                      </m:r>
                                      <m:r>
                                        <a:rPr lang="en-US" sz="1400" i="1" kern="1200">
                                          <a:solidFill>
                                            <a:schemeClr val="dk1"/>
                                          </a:solidFill>
                                          <a:effectLst/>
                                          <a:latin typeface="Cambria Math" panose="02040503050406030204" pitchFamily="18" charset="0"/>
                                          <a:ea typeface="+mn-ea"/>
                                          <a:cs typeface="+mn-cs"/>
                                        </a:rPr>
                                        <m:t>𝑛</m:t>
                                      </m:r>
                                    </m:sup>
                                  </m:sSup>
                                </m:e>
                              </m:d>
                            </m:oMath>
                          </a14:m>
                          <a:r>
                            <a:rPr lang="en-VN" sz="1000" b="0">
                              <a:solidFill>
                                <a:schemeClr val="tx1"/>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b="1" i="1" kern="1200">
                                  <a:solidFill>
                                    <a:srgbClr val="FF0000"/>
                                  </a:solidFill>
                                  <a:effectLst/>
                                  <a:latin typeface="Cambria Math" panose="02040503050406030204" pitchFamily="18" charset="0"/>
                                  <a:ea typeface="+mn-ea"/>
                                  <a:cs typeface="+mn-cs"/>
                                </a:rPr>
                                <m:t>𝓞</m:t>
                              </m:r>
                              <m:d>
                                <m:dPr>
                                  <m:ctrlPr>
                                    <a:rPr lang="en-VN" sz="1400" b="1" i="1" kern="1200">
                                      <a:solidFill>
                                        <a:srgbClr val="FF0000"/>
                                      </a:solidFill>
                                      <a:effectLst/>
                                      <a:latin typeface="Cambria Math" panose="02040503050406030204" pitchFamily="18" charset="0"/>
                                      <a:ea typeface="+mn-ea"/>
                                      <a:cs typeface="+mn-cs"/>
                                    </a:rPr>
                                  </m:ctrlPr>
                                </m:dPr>
                                <m:e>
                                  <m:r>
                                    <a:rPr lang="en-US" sz="1400" b="1" i="1" kern="1200">
                                      <a:solidFill>
                                        <a:srgbClr val="FF0000"/>
                                      </a:solidFill>
                                      <a:effectLst/>
                                      <a:latin typeface="Cambria Math" panose="02040503050406030204" pitchFamily="18" charset="0"/>
                                      <a:ea typeface="+mn-ea"/>
                                      <a:cs typeface="+mn-cs"/>
                                    </a:rPr>
                                    <m:t>𝒏</m:t>
                                  </m:r>
                                </m:e>
                              </m:d>
                            </m:oMath>
                          </a14:m>
                          <a:r>
                            <a:rPr lang="en-VN" sz="1000" b="1">
                              <a:solidFill>
                                <a:srgbClr val="FF0000"/>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7499625"/>
                      </a:ext>
                    </a:extLst>
                  </a:tr>
                  <a:tr h="632351">
                    <a:tc>
                      <a:txBody>
                        <a:bodyPr/>
                        <a:lstStyle/>
                        <a:p>
                          <a:r>
                            <a:rPr lang="en-VN" sz="1000" b="1" i="0">
                              <a:solidFill>
                                <a:schemeClr val="accent1"/>
                              </a:solidFill>
                            </a:rPr>
                            <a:t>Circuit depth</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m:t>
                              </m:r>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en-US" sz="1400" i="1" kern="1200">
                                      <a:solidFill>
                                        <a:schemeClr val="dk1"/>
                                      </a:solidFill>
                                      <a:effectLst/>
                                      <a:latin typeface="Cambria Math" panose="02040503050406030204" pitchFamily="18" charset="0"/>
                                      <a:ea typeface="+mn-ea"/>
                                      <a:cs typeface="+mn-cs"/>
                                    </a:rPr>
                                    <m:t>2</m:t>
                                  </m:r>
                                  <m:r>
                                    <a:rPr lang="en-US" sz="1400" i="1" kern="1200">
                                      <a:solidFill>
                                        <a:schemeClr val="dk1"/>
                                      </a:solidFill>
                                      <a:effectLst/>
                                      <a:latin typeface="Cambria Math" panose="02040503050406030204" pitchFamily="18" charset="0"/>
                                      <a:ea typeface="+mn-ea"/>
                                      <a:cs typeface="+mn-cs"/>
                                    </a:rPr>
                                    <m:t>𝑛</m:t>
                                  </m:r>
                                </m:sup>
                              </m:sSup>
                              <m:r>
                                <a:rPr lang="en-US" sz="1400" i="1" kern="1200">
                                  <a:solidFill>
                                    <a:schemeClr val="dk1"/>
                                  </a:solidFill>
                                  <a:effectLst/>
                                  <a:latin typeface="Cambria Math" panose="02040503050406030204" pitchFamily="18" charset="0"/>
                                  <a:ea typeface="+mn-ea"/>
                                  <a:cs typeface="+mn-cs"/>
                                </a:rPr>
                                <m:t>)</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m:t>
                              </m:r>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vi-VN" sz="1400" b="0" i="1" kern="1200">
                                      <a:solidFill>
                                        <a:schemeClr val="dk1"/>
                                      </a:solidFill>
                                      <a:effectLst/>
                                      <a:latin typeface="Cambria Math" panose="02040503050406030204" pitchFamily="18" charset="0"/>
                                      <a:ea typeface="+mn-ea"/>
                                      <a:cs typeface="+mn-cs"/>
                                    </a:rPr>
                                    <m:t>4</m:t>
                                  </m:r>
                                  <m:r>
                                    <a:rPr lang="en-US" sz="1400" i="1" kern="1200">
                                      <a:solidFill>
                                        <a:schemeClr val="dk1"/>
                                      </a:solidFill>
                                      <a:effectLst/>
                                      <a:latin typeface="Cambria Math" panose="02040503050406030204" pitchFamily="18" charset="0"/>
                                      <a:ea typeface="+mn-ea"/>
                                      <a:cs typeface="+mn-cs"/>
                                    </a:rPr>
                                    <m:t>𝑛</m:t>
                                  </m:r>
                                </m:sup>
                              </m:sSup>
                              <m:r>
                                <a:rPr lang="en-US" sz="1400" i="1" kern="1200">
                                  <a:solidFill>
                                    <a:schemeClr val="dk1"/>
                                  </a:solidFill>
                                  <a:effectLst/>
                                  <a:latin typeface="Cambria Math" panose="02040503050406030204" pitchFamily="18" charset="0"/>
                                  <a:ea typeface="+mn-ea"/>
                                  <a:cs typeface="+mn-cs"/>
                                </a:rPr>
                                <m:t>)</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r>
                                <a:rPr lang="en-US" sz="1400" i="1" kern="1200">
                                  <a:solidFill>
                                    <a:schemeClr val="dk1"/>
                                  </a:solidFill>
                                  <a:effectLst/>
                                  <a:latin typeface="Cambria Math" panose="02040503050406030204" pitchFamily="18" charset="0"/>
                                  <a:ea typeface="+mn-ea"/>
                                  <a:cs typeface="+mn-cs"/>
                                </a:rPr>
                                <m:t>(</m:t>
                              </m:r>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vi-VN" sz="1400" b="0" i="1" kern="1200">
                                      <a:solidFill>
                                        <a:schemeClr val="dk1"/>
                                      </a:solidFill>
                                      <a:effectLst/>
                                      <a:latin typeface="Cambria Math" panose="02040503050406030204" pitchFamily="18" charset="0"/>
                                      <a:ea typeface="+mn-ea"/>
                                      <a:cs typeface="+mn-cs"/>
                                    </a:rPr>
                                    <m:t>2</m:t>
                                  </m:r>
                                  <m:r>
                                    <a:rPr lang="en-US" sz="1400" i="1" kern="1200">
                                      <a:solidFill>
                                        <a:schemeClr val="dk1"/>
                                      </a:solidFill>
                                      <a:effectLst/>
                                      <a:latin typeface="Cambria Math" panose="02040503050406030204" pitchFamily="18" charset="0"/>
                                      <a:ea typeface="+mn-ea"/>
                                      <a:cs typeface="+mn-cs"/>
                                    </a:rPr>
                                    <m:t>𝑛</m:t>
                                  </m:r>
                                </m:sup>
                              </m:sSup>
                              <m:r>
                                <a:rPr lang="en-US" sz="1400" i="1" kern="1200">
                                  <a:solidFill>
                                    <a:schemeClr val="dk1"/>
                                  </a:solidFill>
                                  <a:effectLst/>
                                  <a:latin typeface="Cambria Math" panose="02040503050406030204" pitchFamily="18" charset="0"/>
                                  <a:ea typeface="+mn-ea"/>
                                  <a:cs typeface="+mn-cs"/>
                                </a:rPr>
                                <m:t>)</m:t>
                              </m:r>
                            </m:oMath>
                          </a14:m>
                          <a:r>
                            <a:rPr lang="en-VN" sz="1000" i="1">
                              <a:effectLst/>
                            </a:rPr>
                            <a:t> </a:t>
                          </a:r>
                          <a:endParaRPr lang="en-VN" sz="1000" b="0" i="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d>
                                <m:dPr>
                                  <m:ctrlPr>
                                    <a:rPr lang="en-VN" sz="1400" i="1" kern="1200">
                                      <a:solidFill>
                                        <a:schemeClr val="dk1"/>
                                      </a:solidFill>
                                      <a:effectLst/>
                                      <a:latin typeface="Cambria Math" panose="02040503050406030204" pitchFamily="18" charset="0"/>
                                      <a:ea typeface="+mn-ea"/>
                                      <a:cs typeface="+mn-cs"/>
                                    </a:rPr>
                                  </m:ctrlPr>
                                </m:dPr>
                                <m:e>
                                  <m:sSup>
                                    <m:sSupPr>
                                      <m:ctrlPr>
                                        <a:rPr lang="en-VN" sz="1400" i="1" kern="1200">
                                          <a:solidFill>
                                            <a:schemeClr val="dk1"/>
                                          </a:solidFill>
                                          <a:effectLst/>
                                          <a:latin typeface="Cambria Math" panose="02040503050406030204" pitchFamily="18" charset="0"/>
                                          <a:ea typeface="+mn-ea"/>
                                          <a:cs typeface="+mn-cs"/>
                                        </a:rPr>
                                      </m:ctrlPr>
                                    </m:sSupPr>
                                    <m:e>
                                      <m:r>
                                        <a:rPr lang="en-US" sz="1400" i="1" kern="1200">
                                          <a:solidFill>
                                            <a:schemeClr val="dk1"/>
                                          </a:solidFill>
                                          <a:effectLst/>
                                          <a:latin typeface="Cambria Math" panose="02040503050406030204" pitchFamily="18" charset="0"/>
                                          <a:ea typeface="+mn-ea"/>
                                          <a:cs typeface="+mn-cs"/>
                                        </a:rPr>
                                        <m:t>2</m:t>
                                      </m:r>
                                    </m:e>
                                    <m:sup>
                                      <m:r>
                                        <a:rPr lang="vi-VN" sz="1400" b="0" i="1" kern="1200">
                                          <a:solidFill>
                                            <a:schemeClr val="dk1"/>
                                          </a:solidFill>
                                          <a:effectLst/>
                                          <a:latin typeface="Cambria Math" panose="02040503050406030204" pitchFamily="18" charset="0"/>
                                          <a:ea typeface="+mn-ea"/>
                                          <a:cs typeface="+mn-cs"/>
                                        </a:rPr>
                                        <m:t>2</m:t>
                                      </m:r>
                                      <m:r>
                                        <a:rPr lang="en-US" sz="1400" i="1" kern="1200">
                                          <a:solidFill>
                                            <a:schemeClr val="dk1"/>
                                          </a:solidFill>
                                          <a:effectLst/>
                                          <a:latin typeface="Cambria Math" panose="02040503050406030204" pitchFamily="18" charset="0"/>
                                          <a:ea typeface="+mn-ea"/>
                                          <a:cs typeface="+mn-cs"/>
                                        </a:rPr>
                                        <m:t>𝑛</m:t>
                                      </m:r>
                                    </m:sup>
                                  </m:sSup>
                                </m:e>
                              </m:d>
                            </m:oMath>
                          </a14:m>
                          <a:r>
                            <a:rPr lang="en-VN" sz="1000" b="0" i="1">
                              <a:solidFill>
                                <a:schemeClr val="tx1"/>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r>
                                <a:rPr lang="en-US" sz="1400" i="1" kern="1200">
                                  <a:solidFill>
                                    <a:schemeClr val="dk1"/>
                                  </a:solidFill>
                                  <a:effectLst/>
                                  <a:latin typeface="Cambria Math" panose="02040503050406030204" pitchFamily="18" charset="0"/>
                                  <a:ea typeface="+mn-ea"/>
                                  <a:cs typeface="+mn-cs"/>
                                </a:rPr>
                                <m:t>𝒪</m:t>
                              </m:r>
                              <m:d>
                                <m:dPr>
                                  <m:ctrlPr>
                                    <a:rPr lang="en-VN" sz="1400" i="1" kern="1200">
                                      <a:solidFill>
                                        <a:schemeClr val="dk1"/>
                                      </a:solidFill>
                                      <a:effectLst/>
                                      <a:latin typeface="Cambria Math" panose="02040503050406030204" pitchFamily="18" charset="0"/>
                                      <a:ea typeface="+mn-ea"/>
                                      <a:cs typeface="+mn-cs"/>
                                    </a:rPr>
                                  </m:ctrlPr>
                                </m:dPr>
                                <m:e>
                                  <m:r>
                                    <a:rPr lang="en-VN" sz="1400" i="1" kern="1200">
                                      <a:solidFill>
                                        <a:schemeClr val="dk1"/>
                                      </a:solidFill>
                                      <a:effectLst/>
                                      <a:latin typeface="Cambria Math" panose="02040503050406030204" pitchFamily="18" charset="0"/>
                                      <a:ea typeface="+mn-ea"/>
                                      <a:cs typeface="+mn-cs"/>
                                    </a:rPr>
                                    <m:t>𝑘</m:t>
                                  </m:r>
                                </m:e>
                              </m:d>
                            </m:oMath>
                          </a14:m>
                          <a:r>
                            <a:rPr lang="en-VN" sz="1000" b="0" i="1">
                              <a:solidFill>
                                <a:schemeClr val="tx1"/>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kern="1200">
                                  <a:solidFill>
                                    <a:srgbClr val="FF0000"/>
                                  </a:solidFill>
                                  <a:effectLst/>
                                  <a:latin typeface="Cambria Math" panose="02040503050406030204" pitchFamily="18" charset="0"/>
                                  <a:ea typeface="+mn-ea"/>
                                  <a:cs typeface="+mn-cs"/>
                                </a:rPr>
                                <m:t>𝓞</m:t>
                              </m:r>
                              <m:d>
                                <m:dPr>
                                  <m:ctrlPr>
                                    <a:rPr lang="en-VN" sz="1200" b="1" i="1" kern="1200">
                                      <a:solidFill>
                                        <a:srgbClr val="FF0000"/>
                                      </a:solidFill>
                                      <a:effectLst/>
                                      <a:latin typeface="Cambria Math" panose="02040503050406030204" pitchFamily="18" charset="0"/>
                                      <a:ea typeface="+mn-ea"/>
                                      <a:cs typeface="+mn-cs"/>
                                    </a:rPr>
                                  </m:ctrlPr>
                                </m:dPr>
                                <m:e>
                                  <m:r>
                                    <a:rPr lang="en-VN" sz="1200" b="1" i="0" kern="1200">
                                      <a:solidFill>
                                        <a:srgbClr val="FF0000"/>
                                      </a:solidFill>
                                      <a:effectLst/>
                                      <a:latin typeface="Cambria Math" panose="02040503050406030204" pitchFamily="18" charset="0"/>
                                      <a:ea typeface="+mn-ea"/>
                                      <a:cs typeface="+mn-cs"/>
                                    </a:rPr>
                                    <m:t>𝐩𝐨𝐥𝐲</m:t>
                                  </m:r>
                                  <m:d>
                                    <m:dPr>
                                      <m:ctrlPr>
                                        <a:rPr lang="vi-VN" sz="1200" b="1" i="1" kern="1200">
                                          <a:solidFill>
                                            <a:srgbClr val="FF0000"/>
                                          </a:solidFill>
                                          <a:effectLst/>
                                          <a:latin typeface="Cambria Math" panose="02040503050406030204" pitchFamily="18" charset="0"/>
                                          <a:ea typeface="+mn-ea"/>
                                          <a:cs typeface="+mn-cs"/>
                                        </a:rPr>
                                      </m:ctrlPr>
                                    </m:dPr>
                                    <m:e>
                                      <m:r>
                                        <a:rPr lang="vi-VN" sz="1200" b="1" i="1" kern="1200">
                                          <a:solidFill>
                                            <a:srgbClr val="FF0000"/>
                                          </a:solidFill>
                                          <a:effectLst/>
                                          <a:latin typeface="Cambria Math" panose="02040503050406030204" pitchFamily="18" charset="0"/>
                                          <a:ea typeface="+mn-ea"/>
                                          <a:cs typeface="+mn-cs"/>
                                        </a:rPr>
                                        <m:t>𝒏</m:t>
                                      </m:r>
                                    </m:e>
                                  </m:d>
                                </m:e>
                              </m:d>
                              <m:r>
                                <a:rPr lang="vi-VN" sz="1200" b="1" i="1" kern="1200">
                                  <a:solidFill>
                                    <a:srgbClr val="FF0000"/>
                                  </a:solidFill>
                                  <a:effectLst/>
                                  <a:latin typeface="Cambria Math" panose="02040503050406030204" pitchFamily="18" charset="0"/>
                                  <a:ea typeface="+mn-ea"/>
                                  <a:cs typeface="+mn-cs"/>
                                </a:rPr>
                                <m:t>+</m:t>
                              </m:r>
                              <m:r>
                                <a:rPr lang="en-US" sz="1200" b="1" i="1" kern="1200">
                                  <a:solidFill>
                                    <a:srgbClr val="FF0000"/>
                                  </a:solidFill>
                                  <a:effectLst/>
                                  <a:latin typeface="Cambria Math" panose="02040503050406030204" pitchFamily="18" charset="0"/>
                                  <a:ea typeface="+mn-ea"/>
                                  <a:cs typeface="+mn-cs"/>
                                </a:rPr>
                                <m:t>𝓞</m:t>
                              </m:r>
                              <m:d>
                                <m:dPr>
                                  <m:ctrlPr>
                                    <a:rPr lang="en-VN" sz="1200" b="1" i="1" kern="1200">
                                      <a:solidFill>
                                        <a:srgbClr val="FF0000"/>
                                      </a:solidFill>
                                      <a:effectLst/>
                                      <a:latin typeface="Cambria Math" panose="02040503050406030204" pitchFamily="18" charset="0"/>
                                      <a:ea typeface="+mn-ea"/>
                                      <a:cs typeface="+mn-cs"/>
                                    </a:rPr>
                                  </m:ctrlPr>
                                </m:dPr>
                                <m:e>
                                  <m:r>
                                    <a:rPr lang="en-VN" sz="1200" b="1" i="0" kern="1200">
                                      <a:solidFill>
                                        <a:srgbClr val="FF0000"/>
                                      </a:solidFill>
                                      <a:effectLst/>
                                      <a:latin typeface="Cambria Math" panose="02040503050406030204" pitchFamily="18" charset="0"/>
                                      <a:ea typeface="+mn-ea"/>
                                      <a:cs typeface="+mn-cs"/>
                                    </a:rPr>
                                    <m:t>𝐩𝐨𝐥𝐲</m:t>
                                  </m:r>
                                  <m:d>
                                    <m:dPr>
                                      <m:ctrlPr>
                                        <a:rPr lang="vi-VN" sz="1200" b="1" i="1" kern="1200">
                                          <a:solidFill>
                                            <a:srgbClr val="FF0000"/>
                                          </a:solidFill>
                                          <a:effectLst/>
                                          <a:latin typeface="Cambria Math" panose="02040503050406030204" pitchFamily="18" charset="0"/>
                                          <a:ea typeface="+mn-ea"/>
                                          <a:cs typeface="+mn-cs"/>
                                        </a:rPr>
                                      </m:ctrlPr>
                                    </m:dPr>
                                    <m:e>
                                      <m:r>
                                        <a:rPr lang="vi-VN" sz="1200" b="1" i="1" kern="1200">
                                          <a:solidFill>
                                            <a:srgbClr val="FF0000"/>
                                          </a:solidFill>
                                          <a:effectLst/>
                                          <a:latin typeface="Cambria Math" panose="02040503050406030204" pitchFamily="18" charset="0"/>
                                          <a:ea typeface="+mn-ea"/>
                                          <a:cs typeface="+mn-cs"/>
                                        </a:rPr>
                                        <m:t>𝒏</m:t>
                                      </m:r>
                                    </m:e>
                                  </m:d>
                                </m:e>
                              </m:d>
                            </m:oMath>
                          </a14:m>
                          <a:r>
                            <a:rPr lang="en-VN" sz="1200" b="1">
                              <a:solidFill>
                                <a:srgbClr val="FF0000"/>
                              </a:solidFill>
                            </a:rPr>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2459893"/>
                      </a:ext>
                    </a:extLst>
                  </a:tr>
                </a:tbl>
              </a:graphicData>
            </a:graphic>
          </p:graphicFrame>
        </mc:Choice>
        <mc:Fallback xmlns="">
          <p:graphicFrame>
            <p:nvGraphicFramePr>
              <p:cNvPr id="5" name="Table 5">
                <a:extLst>
                  <a:ext uri="{FF2B5EF4-FFF2-40B4-BE49-F238E27FC236}">
                    <a16:creationId xmlns:a16="http://schemas.microsoft.com/office/drawing/2014/main" id="{4C3DD22D-A768-5652-F362-7E7F23F587C4}"/>
                  </a:ext>
                </a:extLst>
              </p:cNvPr>
              <p:cNvGraphicFramePr>
                <a:graphicFrameLocks noGrp="1"/>
              </p:cNvGraphicFramePr>
              <p:nvPr>
                <p:ph idx="1"/>
                <p:extLst>
                  <p:ext uri="{D42A27DB-BD31-4B8C-83A1-F6EECF244321}">
                    <p14:modId xmlns:p14="http://schemas.microsoft.com/office/powerpoint/2010/main" val="2139191382"/>
                  </p:ext>
                </p:extLst>
              </p:nvPr>
            </p:nvGraphicFramePr>
            <p:xfrm>
              <a:off x="628651" y="1061471"/>
              <a:ext cx="8337552" cy="2294046"/>
            </p:xfrm>
            <a:graphic>
              <a:graphicData uri="http://schemas.openxmlformats.org/drawingml/2006/table">
                <a:tbl>
                  <a:tblPr firstRow="1" bandRow="1">
                    <a:tableStyleId>{5C22544A-7EE6-4342-B048-85BDC9FD1C3A}</a:tableStyleId>
                  </a:tblPr>
                  <a:tblGrid>
                    <a:gridCol w="1106627">
                      <a:extLst>
                        <a:ext uri="{9D8B030D-6E8A-4147-A177-3AD203B41FA5}">
                          <a16:colId xmlns:a16="http://schemas.microsoft.com/office/drawing/2014/main" val="3837862959"/>
                        </a:ext>
                      </a:extLst>
                    </a:gridCol>
                    <a:gridCol w="877794">
                      <a:extLst>
                        <a:ext uri="{9D8B030D-6E8A-4147-A177-3AD203B41FA5}">
                          <a16:colId xmlns:a16="http://schemas.microsoft.com/office/drawing/2014/main" val="4225924437"/>
                        </a:ext>
                      </a:extLst>
                    </a:gridCol>
                    <a:gridCol w="1063081">
                      <a:extLst>
                        <a:ext uri="{9D8B030D-6E8A-4147-A177-3AD203B41FA5}">
                          <a16:colId xmlns:a16="http://schemas.microsoft.com/office/drawing/2014/main" val="3136394921"/>
                        </a:ext>
                      </a:extLst>
                    </a:gridCol>
                    <a:gridCol w="927781">
                      <a:extLst>
                        <a:ext uri="{9D8B030D-6E8A-4147-A177-3AD203B41FA5}">
                          <a16:colId xmlns:a16="http://schemas.microsoft.com/office/drawing/2014/main" val="75451648"/>
                        </a:ext>
                      </a:extLst>
                    </a:gridCol>
                    <a:gridCol w="1357310">
                      <a:extLst>
                        <a:ext uri="{9D8B030D-6E8A-4147-A177-3AD203B41FA5}">
                          <a16:colId xmlns:a16="http://schemas.microsoft.com/office/drawing/2014/main" val="2396834512"/>
                        </a:ext>
                      </a:extLst>
                    </a:gridCol>
                    <a:gridCol w="1030867">
                      <a:extLst>
                        <a:ext uri="{9D8B030D-6E8A-4147-A177-3AD203B41FA5}">
                          <a16:colId xmlns:a16="http://schemas.microsoft.com/office/drawing/2014/main" val="2629910099"/>
                        </a:ext>
                      </a:extLst>
                    </a:gridCol>
                    <a:gridCol w="1974092">
                      <a:extLst>
                        <a:ext uri="{9D8B030D-6E8A-4147-A177-3AD203B41FA5}">
                          <a16:colId xmlns:a16="http://schemas.microsoft.com/office/drawing/2014/main" val="2261585604"/>
                        </a:ext>
                      </a:extLst>
                    </a:gridCol>
                  </a:tblGrid>
                  <a:tr h="1135380">
                    <a:tc>
                      <a:txBody>
                        <a:bodyPr/>
                        <a:lstStyle/>
                        <a:p>
                          <a:endParaRPr lang="en-VN" sz="1000" b="1" i="0">
                            <a:solidFill>
                              <a:schemeClr val="accent1"/>
                            </a:solidFill>
                          </a:endParaRPr>
                        </a:p>
                        <a:p>
                          <a:endParaRPr lang="en-VN" sz="1000" b="1" i="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VN" sz="1400" b="0" i="0">
                              <a:solidFill>
                                <a:schemeClr val="tx1"/>
                              </a:solidFill>
                            </a:rPr>
                            <a:t>Threshold Encoding </a:t>
                          </a:r>
                          <a:r>
                            <a:rPr lang="en-VN" sz="1400" b="1" i="0">
                              <a:solidFill>
                                <a:schemeClr val="tx1"/>
                              </a:solidFill>
                            </a:rPr>
                            <a:t>- 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Flexible Representation</a:t>
                          </a:r>
                          <a:r>
                            <a:rPr lang="en-US" sz="1400" b="1" i="0">
                              <a:solidFill>
                                <a:schemeClr val="tx1"/>
                              </a:solidFill>
                            </a:rPr>
                            <a:t> - FRQI</a:t>
                          </a:r>
                          <a:endParaRPr lang="en-VN" sz="1400" b="1" i="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Novel enhanced quantum </a:t>
                          </a:r>
                          <a:r>
                            <a:rPr lang="en-US" sz="1400" b="1" i="0">
                              <a:solidFill>
                                <a:schemeClr val="tx1"/>
                              </a:solidFill>
                            </a:rPr>
                            <a:t>- NEQR </a:t>
                          </a:r>
                          <a:r>
                            <a:rPr lang="en-US" sz="1400" b="1" i="0">
                              <a:solidFill>
                                <a:srgbClr val="FF0000"/>
                              </a:solidFill>
                            </a:rPr>
                            <a:t>[1.25]</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Amplitude Encoding </a:t>
                          </a:r>
                          <a:r>
                            <a:rPr lang="en-US" sz="1400" b="1" i="0">
                              <a:solidFill>
                                <a:schemeClr val="tx1"/>
                              </a:solidFill>
                            </a:rPr>
                            <a:t>- AE </a:t>
                          </a:r>
                          <a:r>
                            <a:rPr lang="en-US" sz="1400" b="1" i="0">
                              <a:solidFill>
                                <a:srgbClr val="FF0000"/>
                              </a:solidFill>
                            </a:rPr>
                            <a:t>[1.26] </a:t>
                          </a:r>
                          <a:r>
                            <a:rPr lang="en-US" sz="1400" b="1" i="0">
                              <a:solidFill>
                                <a:schemeClr val="tx1"/>
                              </a:solidFill>
                            </a:rPr>
                            <a:t>&amp; Quantum RAM </a:t>
                          </a:r>
                          <a:r>
                            <a:rPr lang="en-US" sz="1400" b="1" i="0">
                              <a:solidFill>
                                <a:srgbClr val="FF0000"/>
                              </a:solidFill>
                            </a:rPr>
                            <a:t>[1.27]</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chemeClr val="tx1"/>
                              </a:solidFill>
                            </a:rPr>
                            <a:t>Divide – and - Conquer Encoder - </a:t>
                          </a:r>
                          <a:r>
                            <a:rPr lang="en-US" sz="1400" b="1" i="0">
                              <a:solidFill>
                                <a:schemeClr val="tx1"/>
                              </a:solidFill>
                            </a:rPr>
                            <a:t>DCE </a:t>
                          </a:r>
                          <a:r>
                            <a:rPr lang="en-US" sz="1400" b="1" i="0">
                              <a:solidFill>
                                <a:srgbClr val="FF0000"/>
                              </a:solidFill>
                            </a:rPr>
                            <a:t>[1.28]</a:t>
                          </a:r>
                          <a:endParaRPr lang="en-VN" sz="1400" b="1" i="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a:solidFill>
                                <a:srgbClr val="FF0000"/>
                              </a:solidFill>
                            </a:rPr>
                            <a:t>Universal Compilation – based variational quantum- </a:t>
                          </a:r>
                          <a:r>
                            <a:rPr lang="en-US" sz="1400" b="1" i="0">
                              <a:solidFill>
                                <a:srgbClr val="FF0000"/>
                              </a:solidFill>
                            </a:rPr>
                            <a:t>U</a:t>
                          </a:r>
                          <a:r>
                            <a:rPr lang="en-VN" sz="1400" b="1" i="0">
                              <a:solidFill>
                                <a:srgbClr val="FF0000"/>
                              </a:solidFill>
                            </a:rPr>
                            <a:t>C – VQA [1</a:t>
                          </a:r>
                          <a:r>
                            <a:rPr lang="en-US" sz="1400" b="1" i="0">
                              <a:solidFill>
                                <a:srgbClr val="FF0000"/>
                              </a:solidFill>
                            </a:rPr>
                            <a:t>.29</a:t>
                          </a:r>
                          <a:r>
                            <a:rPr lang="en-VN" sz="1400" b="1" i="0">
                              <a:solidFill>
                                <a:srgbClr val="FF0000"/>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4215602"/>
                      </a:ext>
                    </a:extLst>
                  </a:tr>
                  <a:tr h="526315">
                    <a:tc>
                      <a:txBody>
                        <a:bodyPr/>
                        <a:lstStyle/>
                        <a:p>
                          <a:r>
                            <a:rPr lang="en-US" sz="1000" b="1" i="0">
                              <a:solidFill>
                                <a:schemeClr val="accent1"/>
                              </a:solidFill>
                            </a:rPr>
                            <a:t>#</a:t>
                          </a:r>
                          <a:r>
                            <a:rPr lang="en-VN" sz="1000" b="1" i="0">
                              <a:solidFill>
                                <a:schemeClr val="accent1"/>
                              </a:solidFill>
                            </a:rPr>
                            <a:t>qubit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7083" t="-220930" r="-725000" b="-123256"/>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7931" t="-220930" r="-500000" b="-123256"/>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9605" t="-220930" r="-472368" b="-123256"/>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2825" t="-220930" r="-221973" b="-123256"/>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18343" t="-220930" r="-192899" b="-123256"/>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2531" t="-220930" r="-617" b="-123256"/>
                          </a:stretch>
                        </a:blipFill>
                      </a:tcPr>
                    </a:tc>
                    <a:extLst>
                      <a:ext uri="{0D108BD9-81ED-4DB2-BD59-A6C34878D82A}">
                        <a16:rowId xmlns:a16="http://schemas.microsoft.com/office/drawing/2014/main" val="1657499625"/>
                      </a:ext>
                    </a:extLst>
                  </a:tr>
                  <a:tr h="632351">
                    <a:tc>
                      <a:txBody>
                        <a:bodyPr/>
                        <a:lstStyle/>
                        <a:p>
                          <a:r>
                            <a:rPr lang="en-VN" sz="1000" b="1" i="0">
                              <a:solidFill>
                                <a:schemeClr val="accent1"/>
                              </a:solidFill>
                            </a:rPr>
                            <a:t>Circuit depth</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7083" t="-265385" r="-725000" b="-1923"/>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7931" t="-265385" r="-500000" b="-1923"/>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9605" t="-265385" r="-472368" b="-1923"/>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2825" t="-265385" r="-221973" b="-1923"/>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18343" t="-265385" r="-192899" b="-1923"/>
                          </a:stretch>
                        </a:blipFill>
                      </a:tcPr>
                    </a:tc>
                    <a:tc>
                      <a:txBody>
                        <a:bodyPr/>
                        <a:lstStyle/>
                        <a:p>
                          <a:endParaRPr lang="vi-VN"/>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2531" t="-265385" r="-617" b="-1923"/>
                          </a:stretch>
                        </a:blipFill>
                      </a:tcPr>
                    </a:tc>
                    <a:extLst>
                      <a:ext uri="{0D108BD9-81ED-4DB2-BD59-A6C34878D82A}">
                        <a16:rowId xmlns:a16="http://schemas.microsoft.com/office/drawing/2014/main" val="592459893"/>
                      </a:ext>
                    </a:extLst>
                  </a:tr>
                </a:tbl>
              </a:graphicData>
            </a:graphic>
          </p:graphicFrame>
        </mc:Fallback>
      </mc:AlternateContent>
      <p:sp>
        <p:nvSpPr>
          <p:cNvPr id="4" name="TextBox 3">
            <a:extLst>
              <a:ext uri="{FF2B5EF4-FFF2-40B4-BE49-F238E27FC236}">
                <a16:creationId xmlns:a16="http://schemas.microsoft.com/office/drawing/2014/main" id="{F759354A-10B6-3D4C-886F-919DB082D420}"/>
              </a:ext>
            </a:extLst>
          </p:cNvPr>
          <p:cNvSpPr txBox="1"/>
          <p:nvPr/>
        </p:nvSpPr>
        <p:spPr>
          <a:xfrm>
            <a:off x="538326" y="3879448"/>
            <a:ext cx="7158083" cy="1169551"/>
          </a:xfrm>
          <a:prstGeom prst="rect">
            <a:avLst/>
          </a:prstGeom>
          <a:noFill/>
        </p:spPr>
        <p:txBody>
          <a:bodyPr wrap="square" rtlCol="0">
            <a:spAutoFit/>
          </a:bodyPr>
          <a:lstStyle/>
          <a:p>
            <a:pPr algn="just"/>
            <a:r>
              <a:rPr lang="en-VN" sz="1000" b="1">
                <a:latin typeface="Calibri" panose="020F0502020204030204" pitchFamily="34" charset="0"/>
                <a:cs typeface="Calibri" panose="020F0502020204030204" pitchFamily="34" charset="0"/>
              </a:rPr>
              <a:t>[1</a:t>
            </a:r>
            <a:r>
              <a:rPr lang="en-US" sz="1000" b="1">
                <a:latin typeface="Calibri" panose="020F0502020204030204" pitchFamily="34" charset="0"/>
                <a:cs typeface="Calibri" panose="020F0502020204030204" pitchFamily="34" charset="0"/>
              </a:rPr>
              <a:t>.25</a:t>
            </a:r>
            <a:r>
              <a:rPr lang="en-VN" sz="1000" b="1">
                <a:latin typeface="Calibri" panose="020F0502020204030204" pitchFamily="34" charset="0"/>
                <a:cs typeface="Calibri" panose="020F0502020204030204" pitchFamily="34" charset="0"/>
              </a:rPr>
              <a:t>]</a:t>
            </a:r>
            <a:r>
              <a:rPr lang="en-VN" sz="1000">
                <a:latin typeface="Calibri" panose="020F0502020204030204" pitchFamily="34" charset="0"/>
                <a:cs typeface="Calibri" panose="020F0502020204030204" pitchFamily="34" charset="0"/>
              </a:rPr>
              <a:t> </a:t>
            </a:r>
            <a:r>
              <a:rPr lang="en-US" sz="1000">
                <a:latin typeface="Calibri" panose="020F0502020204030204" pitchFamily="34" charset="0"/>
                <a:cs typeface="Calibri" panose="020F0502020204030204" pitchFamily="34" charset="0"/>
              </a:rPr>
              <a:t>Zhang, Y., Lu, K., Gao, Y., &amp; Wang, M, NEQR: a novel enhanced quantum representation of digital images. Quantum information processing, 12, 2833-2860 (2013).</a:t>
            </a:r>
          </a:p>
          <a:p>
            <a:pPr algn="just"/>
            <a:r>
              <a:rPr lang="en-US" sz="1000" b="1">
                <a:latin typeface="Calibri" panose="020F0502020204030204" pitchFamily="34" charset="0"/>
                <a:cs typeface="Calibri" panose="020F0502020204030204" pitchFamily="34" charset="0"/>
              </a:rPr>
              <a:t>[1.26]</a:t>
            </a:r>
            <a:r>
              <a:rPr lang="en-US" sz="1000">
                <a:latin typeface="Calibri" panose="020F0502020204030204" pitchFamily="34" charset="0"/>
                <a:cs typeface="Calibri" panose="020F0502020204030204" pitchFamily="34" charset="0"/>
              </a:rPr>
              <a:t> M. Weigold et al, Data encoding patterns for quantum computing, in Proceedings of the 27th Conference on Pattern Languages of Programs PLoP ’20, (The Hillside Group, USA, 2022).</a:t>
            </a:r>
          </a:p>
          <a:p>
            <a:pPr algn="just"/>
            <a:r>
              <a:rPr lang="en-US" sz="1000" b="1">
                <a:latin typeface="Calibri" panose="020F0502020204030204" pitchFamily="34" charset="0"/>
                <a:cs typeface="Calibri" panose="020F0502020204030204" pitchFamily="34" charset="0"/>
              </a:rPr>
              <a:t>[1.27]</a:t>
            </a:r>
            <a:r>
              <a:rPr lang="en-US" sz="1000">
                <a:latin typeface="Calibri" panose="020F0502020204030204" pitchFamily="34" charset="0"/>
                <a:cs typeface="Calibri" panose="020F0502020204030204" pitchFamily="34" charset="0"/>
              </a:rPr>
              <a:t> V. Giovannetti et al, Quantum random access memory, Phys. Rev. Lett. 100 (Apr 2008) p. 160501.</a:t>
            </a:r>
          </a:p>
          <a:p>
            <a:pPr algn="just"/>
            <a:r>
              <a:rPr lang="en-US" sz="1000" b="1">
                <a:latin typeface="Calibri" panose="020F0502020204030204" pitchFamily="34" charset="0"/>
                <a:cs typeface="Calibri" panose="020F0502020204030204" pitchFamily="34" charset="0"/>
              </a:rPr>
              <a:t>[1.28]</a:t>
            </a:r>
            <a:r>
              <a:rPr lang="en-US" sz="1000">
                <a:latin typeface="Calibri" panose="020F0502020204030204" pitchFamily="34" charset="0"/>
                <a:cs typeface="Calibri" panose="020F0502020204030204" pitchFamily="34" charset="0"/>
              </a:rPr>
              <a:t> I. F. Araujo et al, A divide-and-conquer algorithm for quantum state preparation, Scientific Reports 11 (Mar 2021) p. 6329.</a:t>
            </a:r>
          </a:p>
          <a:p>
            <a:pPr algn="just"/>
            <a:r>
              <a:rPr lang="en-US" sz="1000" b="1">
                <a:latin typeface="Calibri" panose="020F0502020204030204" pitchFamily="34" charset="0"/>
                <a:cs typeface="Calibri" panose="020F0502020204030204" pitchFamily="34" charset="0"/>
              </a:rPr>
              <a:t>[1.29]</a:t>
            </a:r>
            <a:r>
              <a:rPr lang="en-US" sz="1000">
                <a:latin typeface="Calibri" panose="020F0502020204030204" pitchFamily="34" charset="0"/>
                <a:cs typeface="Calibri" panose="020F0502020204030204" pitchFamily="34" charset="0"/>
              </a:rPr>
              <a:t> Hai, V. T., &amp; Ho, L. B. (2023). Universal compilation for quantum state tomography. Scientific Reports, 13(1), 3750</a:t>
            </a:r>
          </a:p>
        </p:txBody>
      </p:sp>
      <p:cxnSp>
        <p:nvCxnSpPr>
          <p:cNvPr id="7" name="Straight Connector 6">
            <a:extLst>
              <a:ext uri="{FF2B5EF4-FFF2-40B4-BE49-F238E27FC236}">
                <a16:creationId xmlns:a16="http://schemas.microsoft.com/office/drawing/2014/main" id="{BCC1EF66-80A1-E11E-34E1-E785C10275EC}"/>
              </a:ext>
            </a:extLst>
          </p:cNvPr>
          <p:cNvCxnSpPr>
            <a:cxnSpLocks/>
          </p:cNvCxnSpPr>
          <p:nvPr/>
        </p:nvCxnSpPr>
        <p:spPr>
          <a:xfrm>
            <a:off x="628651" y="1061471"/>
            <a:ext cx="1092202" cy="970531"/>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8517813-D178-7347-47AD-DF20A84E494A}"/>
              </a:ext>
            </a:extLst>
          </p:cNvPr>
          <p:cNvSpPr txBox="1"/>
          <p:nvPr/>
        </p:nvSpPr>
        <p:spPr>
          <a:xfrm>
            <a:off x="929541" y="1035539"/>
            <a:ext cx="852374" cy="300082"/>
          </a:xfrm>
          <a:prstGeom prst="rect">
            <a:avLst/>
          </a:prstGeom>
          <a:noFill/>
        </p:spPr>
        <p:txBody>
          <a:bodyPr wrap="square">
            <a:spAutoFit/>
          </a:bodyPr>
          <a:lstStyle/>
          <a:p>
            <a:r>
              <a:rPr lang="en-VN" sz="1350" b="1">
                <a:solidFill>
                  <a:schemeClr val="accent1"/>
                </a:solidFill>
              </a:rPr>
              <a:t>Encoder</a:t>
            </a:r>
            <a:endParaRPr lang="en-VN" sz="1350"/>
          </a:p>
        </p:txBody>
      </p:sp>
      <p:sp>
        <p:nvSpPr>
          <p:cNvPr id="12" name="TextBox 11">
            <a:extLst>
              <a:ext uri="{FF2B5EF4-FFF2-40B4-BE49-F238E27FC236}">
                <a16:creationId xmlns:a16="http://schemas.microsoft.com/office/drawing/2014/main" id="{DD3410FE-A1AF-00E6-FA61-1EF2703AF6EC}"/>
              </a:ext>
            </a:extLst>
          </p:cNvPr>
          <p:cNvSpPr txBox="1"/>
          <p:nvPr/>
        </p:nvSpPr>
        <p:spPr>
          <a:xfrm>
            <a:off x="625478" y="1708419"/>
            <a:ext cx="730250" cy="300082"/>
          </a:xfrm>
          <a:prstGeom prst="rect">
            <a:avLst/>
          </a:prstGeom>
          <a:noFill/>
        </p:spPr>
        <p:txBody>
          <a:bodyPr wrap="square">
            <a:spAutoFit/>
          </a:bodyPr>
          <a:lstStyle/>
          <a:p>
            <a:r>
              <a:rPr lang="en-VN" sz="1350" b="1">
                <a:solidFill>
                  <a:schemeClr val="accent1"/>
                </a:solidFill>
              </a:rPr>
              <a:t>Feature</a:t>
            </a:r>
            <a:endParaRPr lang="en-VN" sz="1350"/>
          </a:p>
        </p:txBody>
      </p:sp>
      <p:sp>
        <p:nvSpPr>
          <p:cNvPr id="13" name="TextBox 12">
            <a:extLst>
              <a:ext uri="{FF2B5EF4-FFF2-40B4-BE49-F238E27FC236}">
                <a16:creationId xmlns:a16="http://schemas.microsoft.com/office/drawing/2014/main" id="{0E5B2108-5C79-F46A-564B-29C8CBA60676}"/>
              </a:ext>
            </a:extLst>
          </p:cNvPr>
          <p:cNvSpPr txBox="1"/>
          <p:nvPr/>
        </p:nvSpPr>
        <p:spPr>
          <a:xfrm>
            <a:off x="538325" y="3359783"/>
            <a:ext cx="3562760" cy="300082"/>
          </a:xfrm>
          <a:prstGeom prst="rect">
            <a:avLst/>
          </a:prstGeom>
          <a:noFill/>
        </p:spPr>
        <p:txBody>
          <a:bodyPr wrap="square">
            <a:spAutoFit/>
          </a:bodyPr>
          <a:lstStyle/>
          <a:p>
            <a:r>
              <a:rPr lang="en-US" sz="1350"/>
              <a:t>List of e</a:t>
            </a:r>
            <a:r>
              <a:rPr lang="en-VN" sz="1350"/>
              <a:t>ncoders</a:t>
            </a:r>
          </a:p>
        </p:txBody>
      </p:sp>
      <p:cxnSp>
        <p:nvCxnSpPr>
          <p:cNvPr id="9" name="Straight Arrow Connector 8">
            <a:extLst>
              <a:ext uri="{FF2B5EF4-FFF2-40B4-BE49-F238E27FC236}">
                <a16:creationId xmlns:a16="http://schemas.microsoft.com/office/drawing/2014/main" id="{1824E574-80B9-73A6-B222-76CE86D3F5C4}"/>
              </a:ext>
            </a:extLst>
          </p:cNvPr>
          <p:cNvCxnSpPr>
            <a:cxnSpLocks/>
            <a:stCxn id="10" idx="0"/>
          </p:cNvCxnSpPr>
          <p:nvPr/>
        </p:nvCxnSpPr>
        <p:spPr>
          <a:xfrm flipV="1">
            <a:off x="7604567" y="3168125"/>
            <a:ext cx="0" cy="2538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13A6B3-2473-7DF3-4A1E-9FC941481069}"/>
              </a:ext>
            </a:extLst>
          </p:cNvPr>
          <p:cNvSpPr txBox="1"/>
          <p:nvPr/>
        </p:nvSpPr>
        <p:spPr>
          <a:xfrm>
            <a:off x="7011727" y="3421947"/>
            <a:ext cx="1185680" cy="300082"/>
          </a:xfrm>
          <a:prstGeom prst="rect">
            <a:avLst/>
          </a:prstGeom>
          <a:noFill/>
        </p:spPr>
        <p:txBody>
          <a:bodyPr wrap="square" rtlCol="0">
            <a:spAutoFit/>
          </a:bodyPr>
          <a:lstStyle/>
          <a:p>
            <a:r>
              <a:rPr lang="en-VN" sz="1350">
                <a:solidFill>
                  <a:schemeClr val="accent1"/>
                </a:solidFill>
              </a:rPr>
              <a:t>Circuit depth</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59DC2-CA30-322B-BBA4-6F282CA2C74D}"/>
                  </a:ext>
                </a:extLst>
              </p:cNvPr>
              <p:cNvSpPr txBox="1"/>
              <p:nvPr/>
            </p:nvSpPr>
            <p:spPr>
              <a:xfrm>
                <a:off x="7696409" y="3692598"/>
                <a:ext cx="1363479" cy="318677"/>
              </a:xfrm>
              <a:prstGeom prst="rect">
                <a:avLst/>
              </a:prstGeom>
              <a:noFill/>
            </p:spPr>
            <p:txBody>
              <a:bodyPr wrap="square" rtlCol="0">
                <a:spAutoFit/>
              </a:bodyPr>
              <a:lstStyle/>
              <a:p>
                <a:r>
                  <a:rPr lang="en-VN" sz="1350">
                    <a:solidFill>
                      <a:schemeClr val="accent1"/>
                    </a:solidFill>
                  </a:rPr>
                  <a:t>Resource for </a:t>
                </a:r>
                <a14:m>
                  <m:oMath xmlns:m="http://schemas.openxmlformats.org/officeDocument/2006/math">
                    <m:sSub>
                      <m:sSubPr>
                        <m:ctrlPr>
                          <a:rPr lang="vi-VN" sz="1350" b="1" i="1">
                            <a:solidFill>
                              <a:schemeClr val="accent1"/>
                            </a:solidFill>
                            <a:latin typeface="Cambria Math" panose="02040503050406030204" pitchFamily="18" charset="0"/>
                          </a:rPr>
                        </m:ctrlPr>
                      </m:sSubPr>
                      <m:e>
                        <m:r>
                          <a:rPr lang="vi-VN" sz="1350" b="1" i="1">
                            <a:solidFill>
                              <a:schemeClr val="accent1"/>
                            </a:solidFill>
                            <a:latin typeface="Cambria Math" panose="02040503050406030204" pitchFamily="18" charset="0"/>
                          </a:rPr>
                          <m:t>𝜽</m:t>
                        </m:r>
                      </m:e>
                      <m:sub>
                        <m:r>
                          <a:rPr lang="vi-VN" sz="1350" b="1" i="1">
                            <a:solidFill>
                              <a:schemeClr val="accent1"/>
                            </a:solidFill>
                            <a:latin typeface="Cambria Math" panose="02040503050406030204" pitchFamily="18" charset="0"/>
                          </a:rPr>
                          <m:t>𝝓</m:t>
                        </m:r>
                      </m:sub>
                    </m:sSub>
                  </m:oMath>
                </a14:m>
                <a:endParaRPr lang="en-VN" sz="1350" b="1">
                  <a:solidFill>
                    <a:schemeClr val="accent1"/>
                  </a:solidFill>
                </a:endParaRPr>
              </a:p>
            </p:txBody>
          </p:sp>
        </mc:Choice>
        <mc:Fallback xmlns="">
          <p:sp>
            <p:nvSpPr>
              <p:cNvPr id="17" name="TextBox 16">
                <a:extLst>
                  <a:ext uri="{FF2B5EF4-FFF2-40B4-BE49-F238E27FC236}">
                    <a16:creationId xmlns:a16="http://schemas.microsoft.com/office/drawing/2014/main" id="{06C59DC2-CA30-322B-BBA4-6F282CA2C74D}"/>
                  </a:ext>
                </a:extLst>
              </p:cNvPr>
              <p:cNvSpPr txBox="1">
                <a:spLocks noRot="1" noChangeAspect="1" noMove="1" noResize="1" noEditPoints="1" noAdjustHandles="1" noChangeArrowheads="1" noChangeShapeType="1" noTextEdit="1"/>
              </p:cNvSpPr>
              <p:nvPr/>
            </p:nvSpPr>
            <p:spPr>
              <a:xfrm>
                <a:off x="7696409" y="3692598"/>
                <a:ext cx="1363479" cy="318677"/>
              </a:xfrm>
              <a:prstGeom prst="rect">
                <a:avLst/>
              </a:prstGeom>
              <a:blipFill>
                <a:blip r:embed="rId4"/>
                <a:stretch>
                  <a:fillRect l="-1345" t="-1923" b="-15385"/>
                </a:stretch>
              </a:blipFill>
            </p:spPr>
            <p:txBody>
              <a:bodyPr/>
              <a:lstStyle/>
              <a:p>
                <a:r>
                  <a:rPr lang="vi-VN">
                    <a:noFill/>
                  </a:rPr>
                  <a:t> </a:t>
                </a:r>
              </a:p>
            </p:txBody>
          </p:sp>
        </mc:Fallback>
      </mc:AlternateContent>
      <p:cxnSp>
        <p:nvCxnSpPr>
          <p:cNvPr id="20" name="Straight Arrow Connector 19">
            <a:extLst>
              <a:ext uri="{FF2B5EF4-FFF2-40B4-BE49-F238E27FC236}">
                <a16:creationId xmlns:a16="http://schemas.microsoft.com/office/drawing/2014/main" id="{A3E4CD82-687B-09CE-76E1-494EFAD45058}"/>
              </a:ext>
            </a:extLst>
          </p:cNvPr>
          <p:cNvCxnSpPr>
            <a:cxnSpLocks/>
            <a:stCxn id="17" idx="0"/>
          </p:cNvCxnSpPr>
          <p:nvPr/>
        </p:nvCxnSpPr>
        <p:spPr>
          <a:xfrm flipV="1">
            <a:off x="8378149" y="3129545"/>
            <a:ext cx="0" cy="563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CD9E4119-165D-0E11-BD79-AC2A8D117DE0}"/>
              </a:ext>
            </a:extLst>
          </p:cNvPr>
          <p:cNvSpPr txBox="1">
            <a:spLocks/>
          </p:cNvSpPr>
          <p:nvPr/>
        </p:nvSpPr>
        <p:spPr>
          <a:xfrm>
            <a:off x="628650" y="19845"/>
            <a:ext cx="6466417"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1.5. Encoding</a:t>
            </a:r>
            <a:br>
              <a:rPr lang="en-US"/>
            </a:br>
            <a:r>
              <a:rPr lang="en-US" sz="2000"/>
              <a:t>Diff encoders</a:t>
            </a:r>
            <a:endParaRPr lang="vi-VN" sz="2000"/>
          </a:p>
        </p:txBody>
      </p:sp>
      <p:sp>
        <p:nvSpPr>
          <p:cNvPr id="3" name="Slide Number Placeholder 3">
            <a:extLst>
              <a:ext uri="{FF2B5EF4-FFF2-40B4-BE49-F238E27FC236}">
                <a16:creationId xmlns:a16="http://schemas.microsoft.com/office/drawing/2014/main" id="{30017447-2F17-764B-05AD-2B5B9CE752E1}"/>
              </a:ext>
            </a:extLst>
          </p:cNvPr>
          <p:cNvSpPr>
            <a:spLocks noGrp="1"/>
          </p:cNvSpPr>
          <p:nvPr>
            <p:ph type="sldNum" sz="quarter" idx="12"/>
          </p:nvPr>
        </p:nvSpPr>
        <p:spPr>
          <a:xfrm>
            <a:off x="8013700" y="4767263"/>
            <a:ext cx="501650" cy="273844"/>
          </a:xfrm>
        </p:spPr>
        <p:txBody>
          <a:bodyPr/>
          <a:lstStyle/>
          <a:p>
            <a:fld id="{6A45828D-F580-42DE-B77E-860980F07F32}" type="slidenum">
              <a:rPr lang="vi-VN" smtClean="0"/>
              <a:t>25</a:t>
            </a:fld>
            <a:endParaRPr lang="vi-VN"/>
          </a:p>
        </p:txBody>
      </p:sp>
    </p:spTree>
    <p:extLst>
      <p:ext uri="{BB962C8B-B14F-4D97-AF65-F5344CB8AC3E}">
        <p14:creationId xmlns:p14="http://schemas.microsoft.com/office/powerpoint/2010/main" val="130185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AD3F-F643-CA02-7473-C671096DA7A5}"/>
              </a:ext>
            </a:extLst>
          </p:cNvPr>
          <p:cNvSpPr>
            <a:spLocks noGrp="1"/>
          </p:cNvSpPr>
          <p:nvPr>
            <p:ph type="title"/>
          </p:nvPr>
        </p:nvSpPr>
        <p:spPr/>
        <p:txBody>
          <a:bodyPr>
            <a:normAutofit/>
          </a:bodyPr>
          <a:lstStyle/>
          <a:p>
            <a:r>
              <a:rPr lang="en-US"/>
              <a:t>1.5. Encoding</a:t>
            </a:r>
            <a:br>
              <a:rPr lang="en-US"/>
            </a:br>
            <a:r>
              <a:rPr lang="en-US" sz="2000"/>
              <a:t>Time-evolution Unitary approximation</a:t>
            </a:r>
            <a:endParaRPr lang="vi-VN" sz="2000"/>
          </a:p>
        </p:txBody>
      </p:sp>
      <p:sp>
        <p:nvSpPr>
          <p:cNvPr id="3" name="Content Placeholder 2">
            <a:extLst>
              <a:ext uri="{FF2B5EF4-FFF2-40B4-BE49-F238E27FC236}">
                <a16:creationId xmlns:a16="http://schemas.microsoft.com/office/drawing/2014/main" id="{9F6ECC02-D370-FCBC-B8E9-3CE75D012D70}"/>
              </a:ext>
            </a:extLst>
          </p:cNvPr>
          <p:cNvSpPr>
            <a:spLocks noGrp="1"/>
          </p:cNvSpPr>
          <p:nvPr>
            <p:ph idx="1"/>
          </p:nvPr>
        </p:nvSpPr>
        <p:spPr>
          <a:xfrm>
            <a:off x="628650" y="1369219"/>
            <a:ext cx="7886700" cy="994172"/>
          </a:xfrm>
        </p:spPr>
        <p:txBody>
          <a:bodyPr>
            <a:normAutofit/>
          </a:bodyPr>
          <a:lstStyle/>
          <a:p>
            <a:pPr marL="0" indent="0">
              <a:buNone/>
            </a:pPr>
            <a:r>
              <a:rPr lang="en-US">
                <a:latin typeface="__Roboto_22ceb1"/>
              </a:rPr>
              <a:t>I</a:t>
            </a:r>
            <a:r>
              <a:rPr lang="en-US" b="0" i="0">
                <a:effectLst/>
                <a:latin typeface="__Roboto_22ceb1"/>
              </a:rPr>
              <a:t>mplementing a time evolution unitary in a quantum circuit is difficult, so we use a Trotter-Suzuki decomposition to perform approximate </a:t>
            </a:r>
            <a:r>
              <a:rPr lang="en-US" i="0">
                <a:effectLst/>
                <a:latin typeface="__Roboto_22ceb1"/>
              </a:rPr>
              <a:t>time</a:t>
            </a:r>
            <a:r>
              <a:rPr lang="en-US" b="0" i="0">
                <a:effectLst/>
                <a:latin typeface="__Roboto_22ceb1"/>
              </a:rPr>
              <a:t> evolution. We then have:</a:t>
            </a:r>
          </a:p>
        </p:txBody>
      </p:sp>
      <p:sp>
        <p:nvSpPr>
          <p:cNvPr id="4" name="Slide Number Placeholder 3">
            <a:extLst>
              <a:ext uri="{FF2B5EF4-FFF2-40B4-BE49-F238E27FC236}">
                <a16:creationId xmlns:a16="http://schemas.microsoft.com/office/drawing/2014/main" id="{A434C64C-B058-7F03-17F5-00A4B922DF09}"/>
              </a:ext>
            </a:extLst>
          </p:cNvPr>
          <p:cNvSpPr>
            <a:spLocks noGrp="1"/>
          </p:cNvSpPr>
          <p:nvPr>
            <p:ph type="sldNum" sz="quarter" idx="12"/>
          </p:nvPr>
        </p:nvSpPr>
        <p:spPr/>
        <p:txBody>
          <a:bodyPr/>
          <a:lstStyle/>
          <a:p>
            <a:fld id="{6A45828D-F580-42DE-B77E-860980F07F32}" type="slidenum">
              <a:rPr lang="vi-VN" smtClean="0"/>
              <a:t>26</a:t>
            </a:fld>
            <a:endParaRPr lang="vi-VN"/>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631599-F981-C1A5-D5AE-0A8A17DC53F2}"/>
                  </a:ext>
                </a:extLst>
              </p:cNvPr>
              <p:cNvSpPr txBox="1"/>
              <p:nvPr/>
            </p:nvSpPr>
            <p:spPr>
              <a:xfrm>
                <a:off x="1258148" y="2363391"/>
                <a:ext cx="6896182"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𝒯</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nary>
                                <m:naryPr>
                                  <m:limLoc m:val="undOvr"/>
                                  <m:ctrlPr>
                                    <a:rPr lang="en-US" b="0" i="1" smtClean="0">
                                      <a:latin typeface="Cambria Math" panose="02040503050406030204" pitchFamily="18" charset="0"/>
                                      <a:ea typeface="Cambria Math" panose="02040503050406030204" pitchFamily="18" charset="0"/>
                                    </a:rPr>
                                  </m:ctrlPr>
                                </m:naryPr>
                                <m:sub>
                                  <m:r>
                                    <m:rPr>
                                      <m:brk m:alnAt="24"/>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𝑇</m:t>
                                  </m:r>
                                </m:sup>
                                <m:e>
                                  <m:r>
                                    <a:rPr lang="en-US" b="0" i="1" smtClean="0">
                                      <a:latin typeface="Cambria Math" panose="02040503050406030204" pitchFamily="18" charset="0"/>
                                      <a:ea typeface="Cambria Math" panose="02040503050406030204" pitchFamily="18" charset="0"/>
                                    </a:rPr>
                                    <m:t>𝐻</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𝑑𝑡</m:t>
                                  </m:r>
                                </m:e>
                              </m:nary>
                            </m:e>
                          </m:d>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𝑖𝑠𝑐𝑟𝑒𝑡𝑖𝑧𝑎𝑡𝑖𝑜𝑛</m:t>
                              </m:r>
                            </m:e>
                          </m:groupCh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𝒯</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𝑇</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sup>
                                    <m:e>
                                      <m:r>
                                        <a:rPr lang="en-US" b="0" i="1" smtClean="0">
                                          <a:latin typeface="Cambria Math" panose="02040503050406030204" pitchFamily="18" charset="0"/>
                                          <a:ea typeface="Cambria Math" panose="02040503050406030204" pitchFamily="18" charset="0"/>
                                        </a:rPr>
                                        <m:t>𝐻</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m:rPr>
                                              <m:sty m:val="p"/>
                                            </m:rPr>
                                            <a:rPr lang="en-US" b="0" i="0"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e>
                                      </m:d>
                                      <m:r>
                                        <m:rPr>
                                          <m:sty m:val="p"/>
                                        </m:rPr>
                                        <a:rPr lang="en-US">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𝑡</m:t>
                                      </m:r>
                                    </m:e>
                                  </m:nary>
                                </m:e>
                              </m:d>
                            </m:e>
                          </m:func>
                        </m:e>
                      </m:func>
                    </m:oMath>
                  </m:oMathPara>
                </a14:m>
                <a:endParaRPr lang="vi-VN"/>
              </a:p>
            </p:txBody>
          </p:sp>
        </mc:Choice>
        <mc:Fallback xmlns="">
          <p:sp>
            <p:nvSpPr>
              <p:cNvPr id="9" name="TextBox 8">
                <a:extLst>
                  <a:ext uri="{FF2B5EF4-FFF2-40B4-BE49-F238E27FC236}">
                    <a16:creationId xmlns:a16="http://schemas.microsoft.com/office/drawing/2014/main" id="{D7631599-F981-C1A5-D5AE-0A8A17DC53F2}"/>
                  </a:ext>
                </a:extLst>
              </p:cNvPr>
              <p:cNvSpPr txBox="1">
                <a:spLocks noRot="1" noChangeAspect="1" noMove="1" noResize="1" noEditPoints="1" noAdjustHandles="1" noChangeArrowheads="1" noChangeShapeType="1" noTextEdit="1"/>
              </p:cNvSpPr>
              <p:nvPr/>
            </p:nvSpPr>
            <p:spPr>
              <a:xfrm>
                <a:off x="1258148" y="2363391"/>
                <a:ext cx="6896182" cy="880369"/>
              </a:xfrm>
              <a:prstGeom prst="rect">
                <a:avLst/>
              </a:prstGeom>
              <a:blipFill>
                <a:blip r:embed="rId2"/>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AE5C5E-1956-3CD8-7AE9-2D14DACAA682}"/>
                  </a:ext>
                </a:extLst>
              </p:cNvPr>
              <p:cNvSpPr txBox="1"/>
              <p:nvPr/>
            </p:nvSpPr>
            <p:spPr>
              <a:xfrm>
                <a:off x="1825414" y="3329562"/>
                <a:ext cx="4409669" cy="1485791"/>
              </a:xfrm>
              <a:prstGeom prst="rect">
                <a:avLst/>
              </a:prstGeom>
              <a:noFill/>
            </p:spPr>
            <p:txBody>
              <a:bodyPr wrap="none" lIns="0" tIns="0" rIns="0" bIns="0" rtlCol="0">
                <a:spAutoFit/>
              </a:bodyPr>
              <a:lstStyle/>
              <a:p>
                <a14:m>
                  <m:oMath xmlns:m="http://schemas.openxmlformats.org/officeDocument/2006/math">
                    <m:groupChr>
                      <m:groupChrPr>
                        <m:chr m:val="→"/>
                        <m:vertJc m:val="bot"/>
                        <m:ctrlPr>
                          <a:rPr lang="en-US" i="1" smtClean="0">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𝒯</m:t>
                        </m:r>
                      </m:e>
                    </m:groupCh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𝑑</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𝑐</m:t>
                            </m:r>
                          </m:sub>
                        </m:sSub>
                        <m:r>
                          <m:rPr>
                            <m:sty m:val="p"/>
                          </m:rPr>
                          <a:rPr lang="en-US">
                            <a:latin typeface="Cambria Math" panose="02040503050406030204" pitchFamily="18" charset="0"/>
                          </a:rPr>
                          <m:t>Δ</m:t>
                        </m:r>
                        <m:r>
                          <a:rPr lang="en-US" i="1">
                            <a:latin typeface="Cambria Math" panose="02040503050406030204" pitchFamily="18" charset="0"/>
                          </a:rPr>
                          <m:t>𝑡</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𝑑</m:t>
                            </m:r>
                          </m:sub>
                        </m:sSub>
                        <m:r>
                          <m:rPr>
                            <m:sty m:val="p"/>
                          </m:rPr>
                          <a:rPr lang="en-US">
                            <a:latin typeface="Cambria Math" panose="02040503050406030204" pitchFamily="18" charset="0"/>
                          </a:rPr>
                          <m:t>Δ</m:t>
                        </m:r>
                        <m:r>
                          <a:rPr lang="en-US" i="1">
                            <a:latin typeface="Cambria Math" panose="02040503050406030204" pitchFamily="18" charset="0"/>
                          </a:rPr>
                          <m:t>𝑡</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𝑐</m:t>
                            </m:r>
                          </m:sub>
                        </m:sSub>
                        <m:r>
                          <m:rPr>
                            <m:sty m:val="p"/>
                          </m:rPr>
                          <a:rPr lang="en-US">
                            <a:latin typeface="Cambria Math" panose="02040503050406030204" pitchFamily="18" charset="0"/>
                          </a:rPr>
                          <m:t>Δ</m:t>
                        </m:r>
                        <m:r>
                          <a:rPr lang="en-US" i="1">
                            <a:latin typeface="Cambria Math" panose="02040503050406030204" pitchFamily="18" charset="0"/>
                          </a:rPr>
                          <m:t>𝑡</m:t>
                        </m:r>
                      </m:sup>
                    </m:sSup>
                  </m:oMath>
                </a14:m>
                <a:r>
                  <a:rPr lang="en-US" i="1">
                    <a:latin typeface="Cambria Math" panose="02040503050406030204" pitchFamily="18" charset="0"/>
                  </a:rPr>
                  <a:t> </a:t>
                </a:r>
              </a:p>
              <a:p>
                <a:endParaRPr lang="en-US" b="0" i="1">
                  <a:latin typeface="Cambria Math" panose="02040503050406030204" pitchFamily="18" charset="0"/>
                </a:endParaRPr>
              </a:p>
              <a:p>
                <a:endParaRPr lang="en-US" b="0" i="1">
                  <a:latin typeface="Cambria Math" panose="02040503050406030204" pitchFamily="18" charset="0"/>
                </a:endParaRPr>
              </a:p>
              <a:p>
                <a:endParaRPr lang="en-US" i="1">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𝑈</m:t>
                        </m:r>
                      </m:e>
                      <m:sub>
                        <m:r>
                          <a:rPr lang="en-US" i="1" smtClean="0">
                            <a:latin typeface="Cambria Math" panose="02040503050406030204" pitchFamily="18" charset="0"/>
                          </a:rPr>
                          <m:t>𝑑</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𝑛</m:t>
                            </m:r>
                          </m:sub>
                        </m:sSub>
                      </m:e>
                    </m:d>
                    <m:sSub>
                      <m:sSubPr>
                        <m:ctrlPr>
                          <a:rPr lang="en-US" i="1" smtClean="0">
                            <a:latin typeface="Cambria Math" panose="02040503050406030204" pitchFamily="18" charset="0"/>
                          </a:rPr>
                        </m:ctrlPr>
                      </m:sSubPr>
                      <m:e>
                        <m:r>
                          <a:rPr lang="en-US" i="1" smtClean="0">
                            <a:latin typeface="Cambria Math" panose="02040503050406030204" pitchFamily="18" charset="0"/>
                          </a:rPr>
                          <m:t>𝑈</m:t>
                        </m:r>
                      </m:e>
                      <m:sub>
                        <m:r>
                          <a:rPr lang="en-US" i="1" smtClean="0">
                            <a:latin typeface="Cambria Math" panose="02040503050406030204" pitchFamily="18" charset="0"/>
                          </a:rPr>
                          <m:t>𝐶</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𝑈</m:t>
                        </m:r>
                      </m:e>
                      <m:sub>
                        <m:r>
                          <a:rPr lang="en-US" i="1" smtClean="0">
                            <a:latin typeface="Cambria Math" panose="02040503050406030204" pitchFamily="18" charset="0"/>
                          </a:rPr>
                          <m:t>𝑑</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d>
                    <m:sSub>
                      <m:sSubPr>
                        <m:ctrlPr>
                          <a:rPr lang="en-US" i="1">
                            <a:latin typeface="Cambria Math" panose="02040503050406030204" pitchFamily="18" charset="0"/>
                          </a:rPr>
                        </m:ctrlPr>
                      </m:sSubPr>
                      <m:e>
                        <m:r>
                          <a:rPr lang="en-US" i="1" smtClean="0">
                            <a:latin typeface="Cambria Math" panose="02040503050406030204" pitchFamily="18" charset="0"/>
                          </a:rPr>
                          <m:t>𝑈</m:t>
                        </m:r>
                      </m:e>
                      <m:sub>
                        <m:r>
                          <a:rPr lang="en-US" i="1" smtClean="0">
                            <a:latin typeface="Cambria Math" panose="02040503050406030204" pitchFamily="18" charset="0"/>
                          </a:rPr>
                          <m:t>𝐶</m:t>
                        </m:r>
                      </m:sub>
                    </m:sSub>
                  </m:oMath>
                </a14:m>
                <a:r>
                  <a:rPr lang="en-US"/>
                  <a:t> </a:t>
                </a:r>
                <a:endParaRPr lang="vi-VN"/>
              </a:p>
            </p:txBody>
          </p:sp>
        </mc:Choice>
        <mc:Fallback xmlns="">
          <p:sp>
            <p:nvSpPr>
              <p:cNvPr id="12" name="TextBox 11">
                <a:extLst>
                  <a:ext uri="{FF2B5EF4-FFF2-40B4-BE49-F238E27FC236}">
                    <a16:creationId xmlns:a16="http://schemas.microsoft.com/office/drawing/2014/main" id="{A9AE5C5E-1956-3CD8-7AE9-2D14DACAA682}"/>
                  </a:ext>
                </a:extLst>
              </p:cNvPr>
              <p:cNvSpPr txBox="1">
                <a:spLocks noRot="1" noChangeAspect="1" noMove="1" noResize="1" noEditPoints="1" noAdjustHandles="1" noChangeArrowheads="1" noChangeShapeType="1" noTextEdit="1"/>
              </p:cNvSpPr>
              <p:nvPr/>
            </p:nvSpPr>
            <p:spPr>
              <a:xfrm>
                <a:off x="1825414" y="3329562"/>
                <a:ext cx="4409669" cy="1485791"/>
              </a:xfrm>
              <a:prstGeom prst="rect">
                <a:avLst/>
              </a:prstGeom>
              <a:blipFill>
                <a:blip r:embed="rId3"/>
                <a:stretch>
                  <a:fillRect l="-1105" r="-2210" b="-9016"/>
                </a:stretch>
              </a:blipFill>
            </p:spPr>
            <p:txBody>
              <a:bodyPr/>
              <a:lstStyle/>
              <a:p>
                <a:r>
                  <a:rPr lang="vi-VN">
                    <a:noFill/>
                  </a:rPr>
                  <a:t> </a:t>
                </a:r>
              </a:p>
            </p:txBody>
          </p:sp>
        </mc:Fallback>
      </mc:AlternateContent>
      <p:sp>
        <p:nvSpPr>
          <p:cNvPr id="13" name="TextBox 12">
            <a:extLst>
              <a:ext uri="{FF2B5EF4-FFF2-40B4-BE49-F238E27FC236}">
                <a16:creationId xmlns:a16="http://schemas.microsoft.com/office/drawing/2014/main" id="{35F25E94-C0F6-6148-547A-E30F831AE54F}"/>
              </a:ext>
            </a:extLst>
          </p:cNvPr>
          <p:cNvSpPr txBox="1"/>
          <p:nvPr/>
        </p:nvSpPr>
        <p:spPr>
          <a:xfrm>
            <a:off x="2028961" y="4099432"/>
            <a:ext cx="2128980" cy="276999"/>
          </a:xfrm>
          <a:prstGeom prst="rect">
            <a:avLst/>
          </a:prstGeom>
          <a:noFill/>
        </p:spPr>
        <p:txBody>
          <a:bodyPr wrap="square" rtlCol="0">
            <a:spAutoFit/>
          </a:bodyPr>
          <a:lstStyle/>
          <a:p>
            <a:r>
              <a:rPr lang="en-US" sz="1200">
                <a:solidFill>
                  <a:srgbClr val="FF0000"/>
                </a:solidFill>
              </a:rPr>
              <a:t>Implemented by rotation gates</a:t>
            </a:r>
            <a:endParaRPr lang="vi-VN" sz="1200" b="1">
              <a:solidFill>
                <a:srgbClr val="FF0000"/>
              </a:solidFill>
            </a:endParaRPr>
          </a:p>
        </p:txBody>
      </p:sp>
      <p:cxnSp>
        <p:nvCxnSpPr>
          <p:cNvPr id="14" name="Straight Arrow Connector 13">
            <a:extLst>
              <a:ext uri="{FF2B5EF4-FFF2-40B4-BE49-F238E27FC236}">
                <a16:creationId xmlns:a16="http://schemas.microsoft.com/office/drawing/2014/main" id="{01DF91D0-8F56-0C10-1753-A5F6959B1754}"/>
              </a:ext>
            </a:extLst>
          </p:cNvPr>
          <p:cNvCxnSpPr>
            <a:cxnSpLocks/>
            <a:stCxn id="19" idx="2"/>
            <a:endCxn id="13" idx="0"/>
          </p:cNvCxnSpPr>
          <p:nvPr/>
        </p:nvCxnSpPr>
        <p:spPr>
          <a:xfrm flipH="1">
            <a:off x="3093451" y="3711846"/>
            <a:ext cx="513349" cy="3875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B77270-E06C-10F1-465A-71CD669C3C17}"/>
              </a:ext>
            </a:extLst>
          </p:cNvPr>
          <p:cNvCxnSpPr>
            <a:cxnSpLocks/>
            <a:stCxn id="18" idx="2"/>
            <a:endCxn id="13" idx="0"/>
          </p:cNvCxnSpPr>
          <p:nvPr/>
        </p:nvCxnSpPr>
        <p:spPr>
          <a:xfrm>
            <a:off x="2554530" y="3711846"/>
            <a:ext cx="538921" cy="3875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71B23A4-4B43-86F1-66D8-744F837E6859}"/>
              </a:ext>
            </a:extLst>
          </p:cNvPr>
          <p:cNvSpPr/>
          <p:nvPr/>
        </p:nvSpPr>
        <p:spPr>
          <a:xfrm>
            <a:off x="2059828" y="3402224"/>
            <a:ext cx="989404"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B723DC12-EA3D-4A21-439F-11040C3D8E06}"/>
              </a:ext>
            </a:extLst>
          </p:cNvPr>
          <p:cNvSpPr/>
          <p:nvPr/>
        </p:nvSpPr>
        <p:spPr>
          <a:xfrm>
            <a:off x="3128433" y="3402224"/>
            <a:ext cx="956734"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a:extLst>
              <a:ext uri="{FF2B5EF4-FFF2-40B4-BE49-F238E27FC236}">
                <a16:creationId xmlns:a16="http://schemas.microsoft.com/office/drawing/2014/main" id="{BC5A82BE-E13D-2DD1-EFF8-DFDBAD7E2FBC}"/>
              </a:ext>
            </a:extLst>
          </p:cNvPr>
          <p:cNvSpPr/>
          <p:nvPr/>
        </p:nvSpPr>
        <p:spPr>
          <a:xfrm>
            <a:off x="3223262" y="2660709"/>
            <a:ext cx="590971"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7EE43FB7-CBA5-5A64-F9D2-0DD05B9A1C64}"/>
              </a:ext>
            </a:extLst>
          </p:cNvPr>
          <p:cNvSpPr txBox="1"/>
          <p:nvPr/>
        </p:nvSpPr>
        <p:spPr>
          <a:xfrm>
            <a:off x="3247428" y="2407886"/>
            <a:ext cx="706966" cy="276999"/>
          </a:xfrm>
          <a:prstGeom prst="rect">
            <a:avLst/>
          </a:prstGeom>
          <a:noFill/>
        </p:spPr>
        <p:txBody>
          <a:bodyPr wrap="square" rtlCol="0">
            <a:spAutoFit/>
          </a:bodyPr>
          <a:lstStyle/>
          <a:p>
            <a:r>
              <a:rPr lang="en-US" sz="1200">
                <a:solidFill>
                  <a:srgbClr val="FF0000"/>
                </a:solidFill>
              </a:rPr>
              <a:t>Target</a:t>
            </a:r>
            <a:endParaRPr lang="vi-VN" sz="1200">
              <a:solidFill>
                <a:srgbClr val="FF0000"/>
              </a:solidFill>
            </a:endParaRPr>
          </a:p>
        </p:txBody>
      </p:sp>
      <p:sp>
        <p:nvSpPr>
          <p:cNvPr id="20" name="Rectangle 19">
            <a:extLst>
              <a:ext uri="{FF2B5EF4-FFF2-40B4-BE49-F238E27FC236}">
                <a16:creationId xmlns:a16="http://schemas.microsoft.com/office/drawing/2014/main" id="{F63CFE52-8DF7-081C-F486-5BFD7720C232}"/>
              </a:ext>
            </a:extLst>
          </p:cNvPr>
          <p:cNvSpPr/>
          <p:nvPr/>
        </p:nvSpPr>
        <p:spPr>
          <a:xfrm>
            <a:off x="2059828" y="2648764"/>
            <a:ext cx="205005"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F75FFC19-F402-23EF-78DA-2E37CE8D56AA}"/>
              </a:ext>
            </a:extLst>
          </p:cNvPr>
          <p:cNvSpPr txBox="1"/>
          <p:nvPr/>
        </p:nvSpPr>
        <p:spPr>
          <a:xfrm>
            <a:off x="1071034" y="2395133"/>
            <a:ext cx="1747521" cy="276999"/>
          </a:xfrm>
          <a:prstGeom prst="rect">
            <a:avLst/>
          </a:prstGeom>
          <a:noFill/>
        </p:spPr>
        <p:txBody>
          <a:bodyPr wrap="square" rtlCol="0">
            <a:spAutoFit/>
          </a:bodyPr>
          <a:lstStyle/>
          <a:p>
            <a:r>
              <a:rPr lang="en-US" sz="1200">
                <a:solidFill>
                  <a:srgbClr val="FF0000"/>
                </a:solidFill>
              </a:rPr>
              <a:t>Time-ordering operator</a:t>
            </a:r>
            <a:endParaRPr lang="vi-VN" sz="1200">
              <a:solidFill>
                <a:srgbClr val="FF0000"/>
              </a:solidFill>
            </a:endParaRPr>
          </a:p>
        </p:txBody>
      </p:sp>
      <p:sp>
        <p:nvSpPr>
          <p:cNvPr id="22" name="Rectangle 21">
            <a:extLst>
              <a:ext uri="{FF2B5EF4-FFF2-40B4-BE49-F238E27FC236}">
                <a16:creationId xmlns:a16="http://schemas.microsoft.com/office/drawing/2014/main" id="{8EE39407-BB82-46CF-ADBD-9B300575B28B}"/>
              </a:ext>
            </a:extLst>
          </p:cNvPr>
          <p:cNvSpPr/>
          <p:nvPr/>
        </p:nvSpPr>
        <p:spPr>
          <a:xfrm>
            <a:off x="2028961" y="4532373"/>
            <a:ext cx="2218947"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extBox 24">
            <a:extLst>
              <a:ext uri="{FF2B5EF4-FFF2-40B4-BE49-F238E27FC236}">
                <a16:creationId xmlns:a16="http://schemas.microsoft.com/office/drawing/2014/main" id="{3772A2AC-D406-F5C2-ED76-4E7839747524}"/>
              </a:ext>
            </a:extLst>
          </p:cNvPr>
          <p:cNvSpPr txBox="1"/>
          <p:nvPr/>
        </p:nvSpPr>
        <p:spPr>
          <a:xfrm>
            <a:off x="5086004" y="4532373"/>
            <a:ext cx="1556521" cy="276999"/>
          </a:xfrm>
          <a:prstGeom prst="rect">
            <a:avLst/>
          </a:prstGeom>
          <a:noFill/>
        </p:spPr>
        <p:txBody>
          <a:bodyPr wrap="square" rtlCol="0">
            <a:spAutoFit/>
          </a:bodyPr>
          <a:lstStyle/>
          <a:p>
            <a:r>
              <a:rPr lang="en-US" sz="1200">
                <a:solidFill>
                  <a:srgbClr val="FF0000"/>
                </a:solidFill>
              </a:rPr>
              <a:t>Quantum circuit</a:t>
            </a:r>
            <a:endParaRPr lang="vi-VN" sz="1200" b="1">
              <a:solidFill>
                <a:srgbClr val="FF0000"/>
              </a:solidFill>
            </a:endParaRPr>
          </a:p>
        </p:txBody>
      </p:sp>
      <p:cxnSp>
        <p:nvCxnSpPr>
          <p:cNvPr id="26" name="Straight Arrow Connector 25">
            <a:extLst>
              <a:ext uri="{FF2B5EF4-FFF2-40B4-BE49-F238E27FC236}">
                <a16:creationId xmlns:a16="http://schemas.microsoft.com/office/drawing/2014/main" id="{5CEC121F-4322-8BBD-12AF-4A6068E4BB8A}"/>
              </a:ext>
            </a:extLst>
          </p:cNvPr>
          <p:cNvCxnSpPr>
            <a:cxnSpLocks/>
            <a:stCxn id="22" idx="3"/>
            <a:endCxn id="25" idx="1"/>
          </p:cNvCxnSpPr>
          <p:nvPr/>
        </p:nvCxnSpPr>
        <p:spPr>
          <a:xfrm flipV="1">
            <a:off x="4247908" y="4670873"/>
            <a:ext cx="838096" cy="163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434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A43FAA78-0F04-82AC-96E3-455212BA39F9}"/>
              </a:ext>
            </a:extLst>
          </p:cNvPr>
          <p:cNvCxnSpPr>
            <a:cxnSpLocks/>
          </p:cNvCxnSpPr>
          <p:nvPr/>
        </p:nvCxnSpPr>
        <p:spPr>
          <a:xfrm>
            <a:off x="6622636" y="2923441"/>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C95B56-8785-ECC6-925C-DB23F37917CE}"/>
              </a:ext>
            </a:extLst>
          </p:cNvPr>
          <p:cNvCxnSpPr>
            <a:cxnSpLocks/>
          </p:cNvCxnSpPr>
          <p:nvPr/>
        </p:nvCxnSpPr>
        <p:spPr>
          <a:xfrm>
            <a:off x="6621019" y="2570823"/>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938667E-2B0E-BC01-15AB-A2475F738E50}"/>
              </a:ext>
            </a:extLst>
          </p:cNvPr>
          <p:cNvCxnSpPr>
            <a:cxnSpLocks/>
          </p:cNvCxnSpPr>
          <p:nvPr/>
        </p:nvCxnSpPr>
        <p:spPr>
          <a:xfrm>
            <a:off x="1042884" y="3615345"/>
            <a:ext cx="3046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40AD3F-F643-CA02-7473-C671096DA7A5}"/>
              </a:ext>
            </a:extLst>
          </p:cNvPr>
          <p:cNvSpPr>
            <a:spLocks noGrp="1"/>
          </p:cNvSpPr>
          <p:nvPr>
            <p:ph type="title"/>
          </p:nvPr>
        </p:nvSpPr>
        <p:spPr/>
        <p:txBody>
          <a:bodyPr>
            <a:normAutofit/>
          </a:bodyPr>
          <a:lstStyle/>
          <a:p>
            <a:r>
              <a:rPr lang="en-US"/>
              <a:t>1.5. Encoding</a:t>
            </a:r>
            <a:br>
              <a:rPr lang="en-US"/>
            </a:br>
            <a:r>
              <a:rPr lang="en-US" sz="2000"/>
              <a:t>Time-evolution Unitary approximation</a:t>
            </a:r>
            <a:endParaRPr lang="vi-VN"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6ECC02-D370-FCBC-B8E9-3CE75D012D70}"/>
                  </a:ext>
                </a:extLst>
              </p:cNvPr>
              <p:cNvSpPr>
                <a:spLocks noGrp="1"/>
              </p:cNvSpPr>
              <p:nvPr>
                <p:ph idx="1"/>
              </p:nvPr>
            </p:nvSpPr>
            <p:spPr>
              <a:xfrm>
                <a:off x="628650" y="1369219"/>
                <a:ext cx="8515350" cy="994172"/>
              </a:xfrm>
            </p:spPr>
            <p:txBody>
              <a:bodyPr>
                <a:normAutofit/>
              </a:bodyPr>
              <a:lstStyle/>
              <a:p>
                <a:pPr marL="0" indent="0">
                  <a:buNone/>
                </a:pPr>
                <a:r>
                  <a:rPr lang="en-US" sz="2000">
                    <a:latin typeface="__Roboto_22ceb1"/>
                  </a:rPr>
                  <a:t>We already know that:</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nary>
                      <m:naryPr>
                        <m:chr m:val="∑"/>
                        <m:subHide m:val="on"/>
                        <m:supHide m:val="on"/>
                        <m:ctrlPr>
                          <a:rPr lang="en-US" sz="2000" b="0" i="1" smtClean="0">
                            <a:latin typeface="Cambria Math" panose="02040503050406030204" pitchFamily="18" charset="0"/>
                            <a:ea typeface="Cambria Math" panose="02040503050406030204" pitchFamily="18" charset="0"/>
                          </a:rPr>
                        </m:ctrlPr>
                      </m:naryPr>
                      <m:sub/>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𝑗</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𝑗</m:t>
                            </m:r>
                          </m:sub>
                        </m:sSub>
                      </m:e>
                    </m:nary>
                    <m:r>
                      <a:rPr lang="en-US" sz="2000" b="0" i="1" smtClean="0">
                        <a:latin typeface="Cambria Math" panose="02040503050406030204" pitchFamily="18" charset="0"/>
                        <a:ea typeface="Cambria Math" panose="02040503050406030204" pitchFamily="18" charset="0"/>
                      </a:rPr>
                      <m:t> </m:t>
                    </m:r>
                  </m:oMath>
                </a14:m>
                <a:r>
                  <a:rPr lang="en-US" sz="2000" b="0" i="0">
                    <a:latin typeface="Calibri (Body)"/>
                    <a:ea typeface="Cambria Math" panose="02040503050406030204" pitchFamily="18" charset="0"/>
                  </a:rPr>
                  <a:t>with coefficient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ℂ</m:t>
                    </m:r>
                    <m:r>
                      <a:rPr lang="en-US" sz="2000" b="0" i="1" smtClean="0">
                        <a:latin typeface="Cambria Math" panose="02040503050406030204" pitchFamily="18" charset="0"/>
                        <a:ea typeface="Cambria Math" panose="02040503050406030204" pitchFamily="18" charset="0"/>
                      </a:rPr>
                      <m:t> </m:t>
                    </m:r>
                  </m:oMath>
                </a14:m>
                <a:r>
                  <a:rPr lang="en-US" sz="2000" b="0" i="0">
                    <a:latin typeface="Calibri (Body)"/>
                    <a:ea typeface="Cambria Math" panose="02040503050406030204" pitchFamily="18" charset="0"/>
                  </a:rPr>
                  <a:t>and</a:t>
                </a:r>
                <a14:m>
                  <m:oMath xmlns:m="http://schemas.openxmlformats.org/officeDocument/2006/math">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 </m:t>
                    </m:r>
                  </m:oMath>
                </a14:m>
                <a:r>
                  <a:rPr lang="en-US" sz="2000" b="0" i="0">
                    <a:latin typeface="Calibri (Body)"/>
                    <a:ea typeface="Cambria Math" panose="02040503050406030204" pitchFamily="18" charset="0"/>
                  </a:rPr>
                  <a:t>is the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𝑛</m:t>
                    </m:r>
                  </m:oMath>
                </a14:m>
                <a:r>
                  <a:rPr lang="en-US" sz="2000" b="0" i="0">
                    <a:latin typeface="Calibri (Body)"/>
                    <a:ea typeface="Cambria Math" panose="02040503050406030204" pitchFamily="18" charset="0"/>
                  </a:rPr>
                  <a:t> - qubit Pauli string</a:t>
                </a:r>
                <a:endParaRPr lang="vi-VN" sz="2000" i="1">
                  <a:latin typeface="Calibri (Body)"/>
                </a:endParaRPr>
              </a:p>
              <a:p>
                <a:pPr marL="0" indent="0">
                  <a:buNone/>
                </a:pPr>
                <a:endParaRPr lang="en-US" sz="2000">
                  <a:latin typeface="__Roboto_22ceb1"/>
                </a:endParaRPr>
              </a:p>
              <a:p>
                <a:pPr marL="0" indent="0">
                  <a:buNone/>
                </a:pPr>
                <a:endParaRPr lang="en-US" sz="2000">
                  <a:latin typeface="__Roboto_22ceb1"/>
                </a:endParaRPr>
              </a:p>
            </p:txBody>
          </p:sp>
        </mc:Choice>
        <mc:Fallback xmlns="">
          <p:sp>
            <p:nvSpPr>
              <p:cNvPr id="3" name="Content Placeholder 2">
                <a:extLst>
                  <a:ext uri="{FF2B5EF4-FFF2-40B4-BE49-F238E27FC236}">
                    <a16:creationId xmlns:a16="http://schemas.microsoft.com/office/drawing/2014/main" id="{9F6ECC02-D370-FCBC-B8E9-3CE75D012D70}"/>
                  </a:ext>
                </a:extLst>
              </p:cNvPr>
              <p:cNvSpPr>
                <a:spLocks noGrp="1" noRot="1" noChangeAspect="1" noMove="1" noResize="1" noEditPoints="1" noAdjustHandles="1" noChangeArrowheads="1" noChangeShapeType="1" noTextEdit="1"/>
              </p:cNvSpPr>
              <p:nvPr>
                <p:ph idx="1"/>
              </p:nvPr>
            </p:nvSpPr>
            <p:spPr>
              <a:xfrm>
                <a:off x="628650" y="1369219"/>
                <a:ext cx="8515350" cy="994172"/>
              </a:xfrm>
              <a:blipFill>
                <a:blip r:embed="rId2"/>
                <a:stretch>
                  <a:fillRect l="-716" t="-14110" b="-49693"/>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A434C64C-B058-7F03-17F5-00A4B922DF09}"/>
              </a:ext>
            </a:extLst>
          </p:cNvPr>
          <p:cNvSpPr>
            <a:spLocks noGrp="1"/>
          </p:cNvSpPr>
          <p:nvPr>
            <p:ph type="sldNum" sz="quarter" idx="12"/>
          </p:nvPr>
        </p:nvSpPr>
        <p:spPr/>
        <p:txBody>
          <a:bodyPr/>
          <a:lstStyle/>
          <a:p>
            <a:fld id="{6A45828D-F580-42DE-B77E-860980F07F32}" type="slidenum">
              <a:rPr lang="vi-VN" smtClean="0"/>
              <a:t>27</a:t>
            </a:fld>
            <a:endParaRPr lang="vi-VN"/>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631599-F981-C1A5-D5AE-0A8A17DC53F2}"/>
                  </a:ext>
                </a:extLst>
              </p:cNvPr>
              <p:cNvSpPr txBox="1"/>
              <p:nvPr/>
            </p:nvSpPr>
            <p:spPr>
              <a:xfrm>
                <a:off x="1038015" y="2152436"/>
                <a:ext cx="3867680" cy="8212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𝑇</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sub>
                            <m:sup>
                              <m:r>
                                <a:rPr lang="en-US" b="0" i="1" smtClean="0">
                                  <a:latin typeface="Cambria Math" panose="02040503050406030204" pitchFamily="18" charset="0"/>
                                </a:rPr>
                                <m:t> </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e>
                                  </m:d>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e>
                          </m:nary>
                        </m:e>
                      </m:nary>
                    </m:oMath>
                  </m:oMathPara>
                </a14:m>
                <a:endParaRPr lang="vi-VN"/>
              </a:p>
            </p:txBody>
          </p:sp>
        </mc:Choice>
        <mc:Fallback xmlns="">
          <p:sp>
            <p:nvSpPr>
              <p:cNvPr id="9" name="TextBox 8">
                <a:extLst>
                  <a:ext uri="{FF2B5EF4-FFF2-40B4-BE49-F238E27FC236}">
                    <a16:creationId xmlns:a16="http://schemas.microsoft.com/office/drawing/2014/main" id="{D7631599-F981-C1A5-D5AE-0A8A17DC53F2}"/>
                  </a:ext>
                </a:extLst>
              </p:cNvPr>
              <p:cNvSpPr txBox="1">
                <a:spLocks noRot="1" noChangeAspect="1" noMove="1" noResize="1" noEditPoints="1" noAdjustHandles="1" noChangeArrowheads="1" noChangeShapeType="1" noTextEdit="1"/>
              </p:cNvSpPr>
              <p:nvPr/>
            </p:nvSpPr>
            <p:spPr>
              <a:xfrm>
                <a:off x="1038015" y="2152436"/>
                <a:ext cx="3867680" cy="821250"/>
              </a:xfrm>
              <a:prstGeom prst="rect">
                <a:avLst/>
              </a:prstGeom>
              <a:blipFill>
                <a:blip r:embed="rId3"/>
                <a:stretch>
                  <a:fillRect/>
                </a:stretch>
              </a:blipFill>
            </p:spPr>
            <p:txBody>
              <a:bodyPr/>
              <a:lstStyle/>
              <a:p>
                <a:r>
                  <a:rPr lang="vi-VN">
                    <a:noFill/>
                  </a:rPr>
                  <a:t> </a:t>
                </a:r>
              </a:p>
            </p:txBody>
          </p:sp>
        </mc:Fallback>
      </mc:AlternateContent>
      <p:sp>
        <p:nvSpPr>
          <p:cNvPr id="12" name="TextBox 11">
            <a:extLst>
              <a:ext uri="{FF2B5EF4-FFF2-40B4-BE49-F238E27FC236}">
                <a16:creationId xmlns:a16="http://schemas.microsoft.com/office/drawing/2014/main" id="{A9AE5C5E-1956-3CD8-7AE9-2D14DACAA682}"/>
              </a:ext>
            </a:extLst>
          </p:cNvPr>
          <p:cNvSpPr txBox="1"/>
          <p:nvPr/>
        </p:nvSpPr>
        <p:spPr>
          <a:xfrm>
            <a:off x="1071034" y="1688102"/>
            <a:ext cx="65" cy="276999"/>
          </a:xfrm>
          <a:prstGeom prst="rect">
            <a:avLst/>
          </a:prstGeom>
          <a:noFill/>
        </p:spPr>
        <p:txBody>
          <a:bodyPr wrap="none" lIns="0" tIns="0" rIns="0" bIns="0" rtlCol="0">
            <a:spAutoFit/>
          </a:bodyPr>
          <a:lstStyle/>
          <a:p>
            <a:endParaRPr lang="vi-VN" i="1">
              <a:latin typeface="Calibri (Body)"/>
            </a:endParaRPr>
          </a:p>
        </p:txBody>
      </p:sp>
      <p:sp>
        <p:nvSpPr>
          <p:cNvPr id="22" name="Rectangle 21">
            <a:extLst>
              <a:ext uri="{FF2B5EF4-FFF2-40B4-BE49-F238E27FC236}">
                <a16:creationId xmlns:a16="http://schemas.microsoft.com/office/drawing/2014/main" id="{8EE39407-BB82-46CF-ADBD-9B300575B28B}"/>
              </a:ext>
            </a:extLst>
          </p:cNvPr>
          <p:cNvSpPr/>
          <p:nvPr/>
        </p:nvSpPr>
        <p:spPr>
          <a:xfrm>
            <a:off x="4477520" y="2324500"/>
            <a:ext cx="4514080" cy="2391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5234197-4E92-8881-198E-9264C8C536C5}"/>
                  </a:ext>
                </a:extLst>
              </p:cNvPr>
              <p:cNvSpPr/>
              <p:nvPr/>
            </p:nvSpPr>
            <p:spPr>
              <a:xfrm>
                <a:off x="1406208" y="3286261"/>
                <a:ext cx="114215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ar-AE"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 </m:t>
                          </m:r>
                          <m:r>
                            <a:rPr lang="ar-AE" i="1">
                              <a:solidFill>
                                <a:schemeClr val="tx1"/>
                              </a:solidFill>
                              <a:latin typeface="Cambria Math" panose="02040503050406030204" pitchFamily="18" charset="0"/>
                            </a:rPr>
                            <m:t>𝑒</m:t>
                          </m:r>
                        </m:e>
                        <m:sup>
                          <m:r>
                            <a:rPr lang="ar-AE" i="1">
                              <a:solidFill>
                                <a:schemeClr val="tx1"/>
                              </a:solidFill>
                              <a:latin typeface="Cambria Math" panose="02040503050406030204" pitchFamily="18" charset="0"/>
                            </a:rPr>
                            <m:t>−</m:t>
                          </m:r>
                          <m:r>
                            <a:rPr lang="ar-AE" i="1">
                              <a:solidFill>
                                <a:schemeClr val="tx1"/>
                              </a:solidFill>
                              <a:latin typeface="Cambria Math" panose="02040503050406030204" pitchFamily="18" charset="0"/>
                            </a:rPr>
                            <m:t>𝑖</m:t>
                          </m:r>
                          <m:d>
                            <m:dPr>
                              <m:ctrlPr>
                                <a:rPr lang="ar-AE" i="1">
                                  <a:solidFill>
                                    <a:schemeClr val="tx1"/>
                                  </a:solidFill>
                                  <a:latin typeface="Cambria Math" panose="02040503050406030204" pitchFamily="18" charset="0"/>
                                </a:rPr>
                              </m:ctrlPr>
                            </m:dPr>
                            <m:e>
                              <m:sSub>
                                <m:sSubPr>
                                  <m:ctrlPr>
                                    <a:rPr lang="ar-AE" i="1">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0</m:t>
                                  </m:r>
                                </m:sub>
                              </m:sSub>
                              <m:sSub>
                                <m:sSubPr>
                                  <m:ctrlPr>
                                    <a:rPr lang="ar-AE" i="1">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0</m:t>
                                  </m:r>
                                </m:sub>
                              </m:sSub>
                            </m:e>
                          </m:d>
                          <m:r>
                            <m:rPr>
                              <m:sty m:val="p"/>
                            </m:rPr>
                            <a:rPr lang="el-GR">
                              <a:solidFill>
                                <a:schemeClr val="tx1"/>
                              </a:solidFill>
                              <a:latin typeface="Cambria Math" panose="02040503050406030204" pitchFamily="18" charset="0"/>
                            </a:rPr>
                            <m:t>Δ</m:t>
                          </m:r>
                          <m:r>
                            <a:rPr lang="el-GR" i="1">
                              <a:solidFill>
                                <a:schemeClr val="tx1"/>
                              </a:solidFill>
                              <a:latin typeface="Cambria Math" panose="02040503050406030204" pitchFamily="18" charset="0"/>
                            </a:rPr>
                            <m:t>𝑡</m:t>
                          </m:r>
                        </m:sup>
                      </m:sSup>
                    </m:oMath>
                  </m:oMathPara>
                </a14:m>
                <a:endParaRPr lang="ar-AE">
                  <a:solidFill>
                    <a:schemeClr val="tx1"/>
                  </a:solidFill>
                </a:endParaRPr>
              </a:p>
            </p:txBody>
          </p:sp>
        </mc:Choice>
        <mc:Fallback xmlns="">
          <p:sp>
            <p:nvSpPr>
              <p:cNvPr id="7" name="Rectangle 6">
                <a:extLst>
                  <a:ext uri="{FF2B5EF4-FFF2-40B4-BE49-F238E27FC236}">
                    <a16:creationId xmlns:a16="http://schemas.microsoft.com/office/drawing/2014/main" id="{55234197-4E92-8881-198E-9264C8C536C5}"/>
                  </a:ext>
                </a:extLst>
              </p:cNvPr>
              <p:cNvSpPr>
                <a:spLocks noRot="1" noChangeAspect="1" noMove="1" noResize="1" noEditPoints="1" noAdjustHandles="1" noChangeArrowheads="1" noChangeShapeType="1" noTextEdit="1"/>
              </p:cNvSpPr>
              <p:nvPr/>
            </p:nvSpPr>
            <p:spPr>
              <a:xfrm>
                <a:off x="1406208" y="3286261"/>
                <a:ext cx="1142155"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p:cxnSp>
        <p:nvCxnSpPr>
          <p:cNvPr id="8" name="Straight Connector 7">
            <a:extLst>
              <a:ext uri="{FF2B5EF4-FFF2-40B4-BE49-F238E27FC236}">
                <a16:creationId xmlns:a16="http://schemas.microsoft.com/office/drawing/2014/main" id="{1056E11A-0D64-8A6D-C52A-B282D6C2C993}"/>
              </a:ext>
            </a:extLst>
          </p:cNvPr>
          <p:cNvCxnSpPr>
            <a:cxnSpLocks/>
          </p:cNvCxnSpPr>
          <p:nvPr/>
        </p:nvCxnSpPr>
        <p:spPr>
          <a:xfrm flipV="1">
            <a:off x="1154951" y="3510067"/>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1D1E7B1-3C0A-3D91-ABE4-219A76E3A24D}"/>
                  </a:ext>
                </a:extLst>
              </p:cNvPr>
              <p:cNvSpPr/>
              <p:nvPr/>
            </p:nvSpPr>
            <p:spPr>
              <a:xfrm>
                <a:off x="2610129" y="3289950"/>
                <a:ext cx="114215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ar-AE"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 </m:t>
                          </m:r>
                          <m:r>
                            <a:rPr lang="ar-AE" i="1">
                              <a:solidFill>
                                <a:schemeClr val="tx1"/>
                              </a:solidFill>
                              <a:latin typeface="Cambria Math" panose="02040503050406030204" pitchFamily="18" charset="0"/>
                            </a:rPr>
                            <m:t>𝑒</m:t>
                          </m:r>
                        </m:e>
                        <m:sup>
                          <m:r>
                            <a:rPr lang="ar-AE" i="1">
                              <a:solidFill>
                                <a:schemeClr val="tx1"/>
                              </a:solidFill>
                              <a:latin typeface="Cambria Math" panose="02040503050406030204" pitchFamily="18" charset="0"/>
                            </a:rPr>
                            <m:t>−</m:t>
                          </m:r>
                          <m:r>
                            <a:rPr lang="ar-AE" i="1">
                              <a:solidFill>
                                <a:schemeClr val="tx1"/>
                              </a:solidFill>
                              <a:latin typeface="Cambria Math" panose="02040503050406030204" pitchFamily="18" charset="0"/>
                            </a:rPr>
                            <m:t>𝑖</m:t>
                          </m:r>
                          <m:d>
                            <m:dPr>
                              <m:ctrlPr>
                                <a:rPr lang="ar-AE" i="1">
                                  <a:solidFill>
                                    <a:schemeClr val="tx1"/>
                                  </a:solidFill>
                                  <a:latin typeface="Cambria Math" panose="02040503050406030204" pitchFamily="18" charset="0"/>
                                </a:rPr>
                              </m:ctrlPr>
                            </m:dPr>
                            <m:e>
                              <m:sSub>
                                <m:sSubPr>
                                  <m:ctrlPr>
                                    <a:rPr lang="ar-AE" i="1">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1</m:t>
                                  </m:r>
                                </m:sub>
                              </m:sSub>
                              <m:sSub>
                                <m:sSubPr>
                                  <m:ctrlPr>
                                    <a:rPr lang="ar-AE" i="1">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m:t>
                                  </m:r>
                                </m:sub>
                              </m:sSub>
                            </m:e>
                          </m:d>
                          <m:r>
                            <m:rPr>
                              <m:sty m:val="p"/>
                            </m:rPr>
                            <a:rPr lang="el-GR">
                              <a:solidFill>
                                <a:schemeClr val="tx1"/>
                              </a:solidFill>
                              <a:latin typeface="Cambria Math" panose="02040503050406030204" pitchFamily="18" charset="0"/>
                            </a:rPr>
                            <m:t>Δ</m:t>
                          </m:r>
                          <m:r>
                            <a:rPr lang="el-GR" i="1">
                              <a:solidFill>
                                <a:schemeClr val="tx1"/>
                              </a:solidFill>
                              <a:latin typeface="Cambria Math" panose="02040503050406030204" pitchFamily="18" charset="0"/>
                            </a:rPr>
                            <m:t>𝑡</m:t>
                          </m:r>
                        </m:sup>
                      </m:sSup>
                    </m:oMath>
                  </m:oMathPara>
                </a14:m>
                <a:endParaRPr lang="ar-AE">
                  <a:solidFill>
                    <a:schemeClr val="tx1"/>
                  </a:solidFill>
                </a:endParaRPr>
              </a:p>
            </p:txBody>
          </p:sp>
        </mc:Choice>
        <mc:Fallback xmlns="">
          <p:sp>
            <p:nvSpPr>
              <p:cNvPr id="17" name="Rectangle 16">
                <a:extLst>
                  <a:ext uri="{FF2B5EF4-FFF2-40B4-BE49-F238E27FC236}">
                    <a16:creationId xmlns:a16="http://schemas.microsoft.com/office/drawing/2014/main" id="{01D1E7B1-3C0A-3D91-ABE4-219A76E3A24D}"/>
                  </a:ext>
                </a:extLst>
              </p:cNvPr>
              <p:cNvSpPr>
                <a:spLocks noRot="1" noChangeAspect="1" noMove="1" noResize="1" noEditPoints="1" noAdjustHandles="1" noChangeArrowheads="1" noChangeShapeType="1" noTextEdit="1"/>
              </p:cNvSpPr>
              <p:nvPr/>
            </p:nvSpPr>
            <p:spPr>
              <a:xfrm>
                <a:off x="2610129" y="3289950"/>
                <a:ext cx="1142155" cy="650789"/>
              </a:xfrm>
              <a:prstGeom prst="rect">
                <a:avLst/>
              </a:prstGeom>
              <a:blipFill>
                <a:blip r:embed="rId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A94AFA-DC3F-0617-FB9E-BFB673900940}"/>
                  </a:ext>
                </a:extLst>
              </p:cNvPr>
              <p:cNvSpPr txBox="1"/>
              <p:nvPr/>
            </p:nvSpPr>
            <p:spPr>
              <a:xfrm>
                <a:off x="4139180" y="3419119"/>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30" name="TextBox 29">
                <a:extLst>
                  <a:ext uri="{FF2B5EF4-FFF2-40B4-BE49-F238E27FC236}">
                    <a16:creationId xmlns:a16="http://schemas.microsoft.com/office/drawing/2014/main" id="{7FA94AFA-DC3F-0617-FB9E-BFB673900940}"/>
                  </a:ext>
                </a:extLst>
              </p:cNvPr>
              <p:cNvSpPr txBox="1">
                <a:spLocks noRot="1" noChangeAspect="1" noMove="1" noResize="1" noEditPoints="1" noAdjustHandles="1" noChangeArrowheads="1" noChangeShapeType="1" noTextEdit="1"/>
              </p:cNvSpPr>
              <p:nvPr/>
            </p:nvSpPr>
            <p:spPr>
              <a:xfrm>
                <a:off x="4139180" y="3419119"/>
                <a:ext cx="237244" cy="276999"/>
              </a:xfrm>
              <a:prstGeom prst="rect">
                <a:avLst/>
              </a:prstGeom>
              <a:blipFill>
                <a:blip r:embed="rId6"/>
                <a:stretch>
                  <a:fillRect/>
                </a:stretch>
              </a:blipFill>
            </p:spPr>
            <p:txBody>
              <a:bodyPr/>
              <a:lstStyle/>
              <a:p>
                <a:r>
                  <a:rPr lang="vi-VN">
                    <a:noFill/>
                  </a:rPr>
                  <a:t> </a:t>
                </a:r>
              </a:p>
            </p:txBody>
          </p:sp>
        </mc:Fallback>
      </mc:AlternateContent>
      <p:sp>
        <p:nvSpPr>
          <p:cNvPr id="31" name="Left Brace 30">
            <a:extLst>
              <a:ext uri="{FF2B5EF4-FFF2-40B4-BE49-F238E27FC236}">
                <a16:creationId xmlns:a16="http://schemas.microsoft.com/office/drawing/2014/main" id="{2FE806E3-8A40-A64E-3258-F07E9C19D25B}"/>
              </a:ext>
            </a:extLst>
          </p:cNvPr>
          <p:cNvSpPr/>
          <p:nvPr/>
        </p:nvSpPr>
        <p:spPr>
          <a:xfrm rot="16200000">
            <a:off x="2483454" y="2924863"/>
            <a:ext cx="191583" cy="2346077"/>
          </a:xfrm>
          <a:prstGeom prst="leftBrace">
            <a:avLst>
              <a:gd name="adj1" fmla="val 6698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3" name="Double Bracket 32">
            <a:extLst>
              <a:ext uri="{FF2B5EF4-FFF2-40B4-BE49-F238E27FC236}">
                <a16:creationId xmlns:a16="http://schemas.microsoft.com/office/drawing/2014/main" id="{A112E297-5677-5FAC-DA48-76B556412996}"/>
              </a:ext>
            </a:extLst>
          </p:cNvPr>
          <p:cNvSpPr/>
          <p:nvPr/>
        </p:nvSpPr>
        <p:spPr>
          <a:xfrm>
            <a:off x="1348976" y="3146608"/>
            <a:ext cx="2481612" cy="1049065"/>
          </a:xfrm>
          <a:prstGeom prst="bracketPair">
            <a:avLst>
              <a:gd name="adj" fmla="val 940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05A4CF-92EF-9F7C-964B-7FA12B47A9FB}"/>
                  </a:ext>
                </a:extLst>
              </p:cNvPr>
              <p:cNvSpPr txBox="1"/>
              <p:nvPr/>
            </p:nvSpPr>
            <p:spPr>
              <a:xfrm>
                <a:off x="1977285" y="4193694"/>
                <a:ext cx="1479550"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a:t> times</a:t>
                </a:r>
                <a:endParaRPr lang="vi-VN"/>
              </a:p>
            </p:txBody>
          </p:sp>
        </mc:Choice>
        <mc:Fallback xmlns="">
          <p:sp>
            <p:nvSpPr>
              <p:cNvPr id="34" name="TextBox 33">
                <a:extLst>
                  <a:ext uri="{FF2B5EF4-FFF2-40B4-BE49-F238E27FC236}">
                    <a16:creationId xmlns:a16="http://schemas.microsoft.com/office/drawing/2014/main" id="{2605A4CF-92EF-9F7C-964B-7FA12B47A9FB}"/>
                  </a:ext>
                </a:extLst>
              </p:cNvPr>
              <p:cNvSpPr txBox="1">
                <a:spLocks noRot="1" noChangeAspect="1" noMove="1" noResize="1" noEditPoints="1" noAdjustHandles="1" noChangeArrowheads="1" noChangeShapeType="1" noTextEdit="1"/>
              </p:cNvSpPr>
              <p:nvPr/>
            </p:nvSpPr>
            <p:spPr>
              <a:xfrm>
                <a:off x="1977285" y="4193694"/>
                <a:ext cx="1479550" cy="369332"/>
              </a:xfrm>
              <a:prstGeom prst="rect">
                <a:avLst/>
              </a:prstGeom>
              <a:blipFill>
                <a:blip r:embed="rId7"/>
                <a:stretch>
                  <a:fillRect t="-9836" b="-24590"/>
                </a:stretch>
              </a:blipFill>
            </p:spPr>
            <p:txBody>
              <a:bodyPr/>
              <a:lstStyle/>
              <a:p>
                <a:r>
                  <a:rPr lang="vi-VN">
                    <a:noFill/>
                  </a:rPr>
                  <a:t> </a:t>
                </a:r>
              </a:p>
            </p:txBody>
          </p:sp>
        </mc:Fallback>
      </mc:AlternateContent>
      <p:sp>
        <p:nvSpPr>
          <p:cNvPr id="35" name="TextBox 34">
            <a:extLst>
              <a:ext uri="{FF2B5EF4-FFF2-40B4-BE49-F238E27FC236}">
                <a16:creationId xmlns:a16="http://schemas.microsoft.com/office/drawing/2014/main" id="{BBE0F3B1-356D-5117-D8EF-B2F8D8AB37FE}"/>
              </a:ext>
            </a:extLst>
          </p:cNvPr>
          <p:cNvSpPr txBox="1"/>
          <p:nvPr/>
        </p:nvSpPr>
        <p:spPr>
          <a:xfrm>
            <a:off x="664530" y="4787637"/>
            <a:ext cx="3424766" cy="246221"/>
          </a:xfrm>
          <a:prstGeom prst="rect">
            <a:avLst/>
          </a:prstGeom>
          <a:noFill/>
        </p:spPr>
        <p:txBody>
          <a:bodyPr wrap="square" rtlCol="0">
            <a:spAutoFit/>
          </a:bodyPr>
          <a:lstStyle/>
          <a:p>
            <a:r>
              <a:rPr lang="en-US" sz="1000" b="1"/>
              <a:t>[1.30]</a:t>
            </a:r>
            <a:r>
              <a:rPr lang="en-US" sz="1000"/>
              <a:t> </a:t>
            </a:r>
            <a:r>
              <a:rPr lang="vi-VN" sz="1000" b="0" i="0">
                <a:solidFill>
                  <a:srgbClr val="000000"/>
                </a:solidFill>
                <a:effectLst/>
                <a:latin typeface="Quicksand"/>
              </a:rPr>
              <a:t>qml.ApproxTimeEvolution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4BA4E18-6E75-6D61-77E1-E2DB1457766F}"/>
                  </a:ext>
                </a:extLst>
              </p:cNvPr>
              <p:cNvSpPr txBox="1"/>
              <p:nvPr/>
            </p:nvSpPr>
            <p:spPr>
              <a:xfrm>
                <a:off x="4478164" y="2478062"/>
                <a:ext cx="1579738" cy="5407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ar-AE"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 </m:t>
                          </m:r>
                          <m:r>
                            <a:rPr lang="ar-AE" i="1">
                              <a:solidFill>
                                <a:schemeClr val="tx1"/>
                              </a:solidFill>
                              <a:latin typeface="Cambria Math" panose="02040503050406030204" pitchFamily="18" charset="0"/>
                            </a:rPr>
                            <m:t>𝑒</m:t>
                          </m:r>
                        </m:e>
                        <m:sup>
                          <m:r>
                            <a:rPr lang="ar-AE" i="1">
                              <a:solidFill>
                                <a:schemeClr val="tx1"/>
                              </a:solidFill>
                              <a:latin typeface="Cambria Math" panose="02040503050406030204" pitchFamily="18" charset="0"/>
                            </a:rPr>
                            <m:t>−</m:t>
                          </m:r>
                          <m:r>
                            <a:rPr lang="ar-AE" i="1">
                              <a:solidFill>
                                <a:schemeClr val="tx1"/>
                              </a:solidFill>
                              <a:latin typeface="Cambria Math" panose="02040503050406030204" pitchFamily="18" charset="0"/>
                            </a:rPr>
                            <m:t>𝑖</m:t>
                          </m:r>
                          <m:d>
                            <m:dPr>
                              <m:ctrlPr>
                                <a:rPr lang="ar-AE"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0</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𝑍</m:t>
                                  </m:r>
                                </m:e>
                                <m:sub>
                                  <m:r>
                                    <a:rPr lang="en-US" b="0" i="1" smtClean="0">
                                      <a:solidFill>
                                        <a:schemeClr val="tx1"/>
                                      </a:solidFill>
                                      <a:latin typeface="Cambria Math" panose="02040503050406030204" pitchFamily="18" charset="0"/>
                                    </a:rPr>
                                    <m:t>1</m:t>
                                  </m:r>
                                </m:sub>
                              </m:sSub>
                            </m:e>
                          </m:d>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𝜃</m:t>
                                  </m:r>
                                </m:num>
                                <m:den>
                                  <m:r>
                                    <a:rPr lang="en-US" b="0" i="1" smtClean="0">
                                      <a:solidFill>
                                        <a:schemeClr val="tx1"/>
                                      </a:solidFill>
                                      <a:latin typeface="Cambria Math" panose="02040503050406030204" pitchFamily="18" charset="0"/>
                                    </a:rPr>
                                    <m:t>2</m:t>
                                  </m:r>
                                </m:den>
                              </m:f>
                            </m:e>
                          </m:d>
                        </m:sup>
                      </m:sSup>
                    </m:oMath>
                  </m:oMathPara>
                </a14:m>
                <a:endParaRPr lang="vi-VN"/>
              </a:p>
            </p:txBody>
          </p:sp>
        </mc:Choice>
        <mc:Fallback xmlns="">
          <p:sp>
            <p:nvSpPr>
              <p:cNvPr id="39" name="TextBox 38">
                <a:extLst>
                  <a:ext uri="{FF2B5EF4-FFF2-40B4-BE49-F238E27FC236}">
                    <a16:creationId xmlns:a16="http://schemas.microsoft.com/office/drawing/2014/main" id="{54BA4E18-6E75-6D61-77E1-E2DB1457766F}"/>
                  </a:ext>
                </a:extLst>
              </p:cNvPr>
              <p:cNvSpPr txBox="1">
                <a:spLocks noRot="1" noChangeAspect="1" noMove="1" noResize="1" noEditPoints="1" noAdjustHandles="1" noChangeArrowheads="1" noChangeShapeType="1" noTextEdit="1"/>
              </p:cNvSpPr>
              <p:nvPr/>
            </p:nvSpPr>
            <p:spPr>
              <a:xfrm>
                <a:off x="4478164" y="2478062"/>
                <a:ext cx="1579738" cy="540789"/>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EAD340-C1B0-E9E2-CB0B-DF9252E21FC1}"/>
                  </a:ext>
                </a:extLst>
              </p:cNvPr>
              <p:cNvSpPr txBox="1"/>
              <p:nvPr/>
            </p:nvSpPr>
            <p:spPr>
              <a:xfrm>
                <a:off x="4478163" y="3161406"/>
                <a:ext cx="1609458" cy="5407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ar-AE"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 </m:t>
                          </m:r>
                          <m:r>
                            <a:rPr lang="ar-AE" i="1">
                              <a:solidFill>
                                <a:schemeClr val="tx1"/>
                              </a:solidFill>
                              <a:latin typeface="Cambria Math" panose="02040503050406030204" pitchFamily="18" charset="0"/>
                            </a:rPr>
                            <m:t>𝑒</m:t>
                          </m:r>
                        </m:e>
                        <m:sup>
                          <m:r>
                            <a:rPr lang="ar-AE" i="1">
                              <a:solidFill>
                                <a:schemeClr val="tx1"/>
                              </a:solidFill>
                              <a:latin typeface="Cambria Math" panose="02040503050406030204" pitchFamily="18" charset="0"/>
                            </a:rPr>
                            <m:t>−</m:t>
                          </m:r>
                          <m:r>
                            <a:rPr lang="ar-AE" i="1">
                              <a:solidFill>
                                <a:schemeClr val="tx1"/>
                              </a:solidFill>
                              <a:latin typeface="Cambria Math" panose="02040503050406030204" pitchFamily="18" charset="0"/>
                            </a:rPr>
                            <m:t>𝑖</m:t>
                          </m:r>
                          <m:d>
                            <m:dPr>
                              <m:ctrlPr>
                                <a:rPr lang="ar-AE"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𝑍</m:t>
                                  </m:r>
                                </m:e>
                                <m:sub>
                                  <m:r>
                                    <a:rPr lang="en-US" b="0" i="1" smtClean="0">
                                      <a:solidFill>
                                        <a:schemeClr val="tx1"/>
                                      </a:solidFill>
                                      <a:latin typeface="Cambria Math" panose="02040503050406030204" pitchFamily="18" charset="0"/>
                                    </a:rPr>
                                    <m:t>0</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𝑍</m:t>
                                  </m:r>
                                </m:e>
                                <m:sub>
                                  <m:r>
                                    <a:rPr lang="en-US" b="0" i="1" smtClean="0">
                                      <a:solidFill>
                                        <a:schemeClr val="tx1"/>
                                      </a:solidFill>
                                      <a:latin typeface="Cambria Math" panose="02040503050406030204" pitchFamily="18" charset="0"/>
                                    </a:rPr>
                                    <m:t>1</m:t>
                                  </m:r>
                                </m:sub>
                              </m:sSub>
                            </m:e>
                          </m:d>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𝜃</m:t>
                                  </m:r>
                                </m:num>
                                <m:den>
                                  <m:r>
                                    <a:rPr lang="en-US" b="0" i="1" smtClean="0">
                                      <a:solidFill>
                                        <a:schemeClr val="tx1"/>
                                      </a:solidFill>
                                      <a:latin typeface="Cambria Math" panose="02040503050406030204" pitchFamily="18" charset="0"/>
                                    </a:rPr>
                                    <m:t>2</m:t>
                                  </m:r>
                                </m:den>
                              </m:f>
                            </m:e>
                          </m:d>
                        </m:sup>
                      </m:sSup>
                    </m:oMath>
                  </m:oMathPara>
                </a14:m>
                <a:endParaRPr lang="vi-VN"/>
              </a:p>
            </p:txBody>
          </p:sp>
        </mc:Choice>
        <mc:Fallback xmlns="">
          <p:sp>
            <p:nvSpPr>
              <p:cNvPr id="40" name="TextBox 39">
                <a:extLst>
                  <a:ext uri="{FF2B5EF4-FFF2-40B4-BE49-F238E27FC236}">
                    <a16:creationId xmlns:a16="http://schemas.microsoft.com/office/drawing/2014/main" id="{A1EAD340-C1B0-E9E2-CB0B-DF9252E21FC1}"/>
                  </a:ext>
                </a:extLst>
              </p:cNvPr>
              <p:cNvSpPr txBox="1">
                <a:spLocks noRot="1" noChangeAspect="1" noMove="1" noResize="1" noEditPoints="1" noAdjustHandles="1" noChangeArrowheads="1" noChangeShapeType="1" noTextEdit="1"/>
              </p:cNvSpPr>
              <p:nvPr/>
            </p:nvSpPr>
            <p:spPr>
              <a:xfrm>
                <a:off x="4478163" y="3161406"/>
                <a:ext cx="1609458" cy="540789"/>
              </a:xfrm>
              <a:prstGeom prst="rect">
                <a:avLst/>
              </a:prstGeom>
              <a:blipFill>
                <a:blip r:embed="rId9"/>
                <a:stretch>
                  <a:fillRect/>
                </a:stretch>
              </a:blipFill>
            </p:spPr>
            <p:txBody>
              <a:bodyPr/>
              <a:lstStyle/>
              <a:p>
                <a:r>
                  <a:rPr lang="vi-VN">
                    <a:noFill/>
                  </a:rPr>
                  <a:t> </a:t>
                </a:r>
              </a:p>
            </p:txBody>
          </p:sp>
        </mc:Fallback>
      </mc:AlternateContent>
      <p:cxnSp>
        <p:nvCxnSpPr>
          <p:cNvPr id="41" name="Straight Connector 40">
            <a:extLst>
              <a:ext uri="{FF2B5EF4-FFF2-40B4-BE49-F238E27FC236}">
                <a16:creationId xmlns:a16="http://schemas.microsoft.com/office/drawing/2014/main" id="{1C4B61FA-74B8-F020-665F-8BDC5E9F3263}"/>
              </a:ext>
            </a:extLst>
          </p:cNvPr>
          <p:cNvCxnSpPr>
            <a:cxnSpLocks/>
          </p:cNvCxnSpPr>
          <p:nvPr/>
        </p:nvCxnSpPr>
        <p:spPr>
          <a:xfrm>
            <a:off x="6622636" y="2741407"/>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DD11FB2-DAAF-1031-A841-8AC28BD9ADB1}"/>
              </a:ext>
            </a:extLst>
          </p:cNvPr>
          <p:cNvSpPr/>
          <p:nvPr/>
        </p:nvSpPr>
        <p:spPr>
          <a:xfrm>
            <a:off x="7320075" y="2389297"/>
            <a:ext cx="888788"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ar-AE">
              <a:solidFill>
                <a:schemeClr val="tx1"/>
              </a:solidFill>
            </a:endParaRPr>
          </a:p>
        </p:txBody>
      </p:sp>
      <p:cxnSp>
        <p:nvCxnSpPr>
          <p:cNvPr id="47" name="Straight Connector 46">
            <a:extLst>
              <a:ext uri="{FF2B5EF4-FFF2-40B4-BE49-F238E27FC236}">
                <a16:creationId xmlns:a16="http://schemas.microsoft.com/office/drawing/2014/main" id="{0DE12B67-F95F-84FD-1497-4D54C459C68A}"/>
              </a:ext>
            </a:extLst>
          </p:cNvPr>
          <p:cNvCxnSpPr>
            <a:cxnSpLocks/>
          </p:cNvCxnSpPr>
          <p:nvPr/>
        </p:nvCxnSpPr>
        <p:spPr>
          <a:xfrm>
            <a:off x="6617109" y="3700028"/>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82A6F0-C8BC-A901-983D-1A03E947EBCD}"/>
              </a:ext>
            </a:extLst>
          </p:cNvPr>
          <p:cNvCxnSpPr>
            <a:cxnSpLocks/>
          </p:cNvCxnSpPr>
          <p:nvPr/>
        </p:nvCxnSpPr>
        <p:spPr>
          <a:xfrm>
            <a:off x="6615492" y="3347410"/>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F89761C-5698-6E62-74A7-0D2BB951C9BF}"/>
              </a:ext>
            </a:extLst>
          </p:cNvPr>
          <p:cNvCxnSpPr>
            <a:cxnSpLocks/>
          </p:cNvCxnSpPr>
          <p:nvPr/>
        </p:nvCxnSpPr>
        <p:spPr>
          <a:xfrm>
            <a:off x="6617109" y="3517994"/>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F7EE182-A41D-5268-6F0E-E3C2EDD42008}"/>
              </a:ext>
            </a:extLst>
          </p:cNvPr>
          <p:cNvSpPr/>
          <p:nvPr/>
        </p:nvSpPr>
        <p:spPr>
          <a:xfrm>
            <a:off x="7335504" y="3192124"/>
            <a:ext cx="873359"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ar-AE">
              <a:solidFill>
                <a:schemeClr val="tx1"/>
              </a:solidFill>
            </a:endParaRPr>
          </a:p>
        </p:txBody>
      </p:sp>
      <p:cxnSp>
        <p:nvCxnSpPr>
          <p:cNvPr id="52" name="Straight Arrow Connector 51">
            <a:extLst>
              <a:ext uri="{FF2B5EF4-FFF2-40B4-BE49-F238E27FC236}">
                <a16:creationId xmlns:a16="http://schemas.microsoft.com/office/drawing/2014/main" id="{B019ABA6-2628-351F-343F-E77BC7904353}"/>
              </a:ext>
            </a:extLst>
          </p:cNvPr>
          <p:cNvCxnSpPr/>
          <p:nvPr/>
        </p:nvCxnSpPr>
        <p:spPr>
          <a:xfrm>
            <a:off x="5080001" y="2923441"/>
            <a:ext cx="0" cy="3700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F4A8096-C59E-72A6-C5D5-D199C1C00298}"/>
                  </a:ext>
                </a:extLst>
              </p:cNvPr>
              <p:cNvSpPr txBox="1"/>
              <p:nvPr/>
            </p:nvSpPr>
            <p:spPr>
              <a:xfrm>
                <a:off x="5126748" y="2917486"/>
                <a:ext cx="1358084" cy="3007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200" b="0" i="1" smtClean="0">
                          <a:solidFill>
                            <a:srgbClr val="FF0000"/>
                          </a:solidFill>
                          <a:latin typeface="Cambria Math" panose="02040503050406030204" pitchFamily="18" charset="0"/>
                        </a:rPr>
                        <m:t>𝑍</m:t>
                      </m:r>
                      <m:r>
                        <a:rPr lang="en-US" sz="1200" b="0" i="1" smtClean="0">
                          <a:solidFill>
                            <a:srgbClr val="FF0000"/>
                          </a:solidFill>
                          <a:latin typeface="Cambria Math" panose="02040503050406030204" pitchFamily="18" charset="0"/>
                        </a:rPr>
                        <m:t>=</m:t>
                      </m:r>
                      <m:d>
                        <m:dPr>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𝐻</m:t>
                          </m:r>
                          <m:sSup>
                            <m:sSupPr>
                              <m:ctrlPr>
                                <a:rPr lang="en-US" sz="1200" b="0" i="1" smtClean="0">
                                  <a:solidFill>
                                    <a:srgbClr val="FF0000"/>
                                  </a:solidFill>
                                  <a:latin typeface="Cambria Math" panose="02040503050406030204" pitchFamily="18" charset="0"/>
                                </a:rPr>
                              </m:ctrlPr>
                            </m:sSupPr>
                            <m:e>
                              <m:r>
                                <a:rPr lang="en-US" sz="1200" b="0" i="1" smtClean="0">
                                  <a:solidFill>
                                    <a:srgbClr val="FF0000"/>
                                  </a:solidFill>
                                  <a:latin typeface="Cambria Math" panose="02040503050406030204" pitchFamily="18" charset="0"/>
                                </a:rPr>
                                <m:t>𝑆</m:t>
                              </m:r>
                            </m:e>
                            <m:sup>
                              <m:r>
                                <a:rPr lang="en-US" sz="1200" i="1">
                                  <a:solidFill>
                                    <a:srgbClr val="FF0000"/>
                                  </a:solidFill>
                                  <a:latin typeface="Cambria Math" panose="02040503050406030204" pitchFamily="18" charset="0"/>
                                  <a:ea typeface="Cambria Math" panose="02040503050406030204" pitchFamily="18" charset="0"/>
                                </a:rPr>
                                <m:t>†</m:t>
                              </m:r>
                            </m:sup>
                          </m:sSup>
                        </m:e>
                      </m:d>
                      <m:r>
                        <a:rPr lang="en-US" sz="1200" b="0" i="1" smtClean="0">
                          <a:solidFill>
                            <a:srgbClr val="FF0000"/>
                          </a:solidFill>
                          <a:latin typeface="Cambria Math" panose="02040503050406030204" pitchFamily="18" charset="0"/>
                        </a:rPr>
                        <m:t>𝑌</m:t>
                      </m:r>
                      <m:d>
                        <m:dPr>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𝑆𝐻</m:t>
                          </m:r>
                        </m:e>
                      </m:d>
                    </m:oMath>
                  </m:oMathPara>
                </a14:m>
                <a:endParaRPr lang="vi-VN" sz="1200">
                  <a:solidFill>
                    <a:srgbClr val="FF0000"/>
                  </a:solidFill>
                </a:endParaRPr>
              </a:p>
            </p:txBody>
          </p:sp>
        </mc:Choice>
        <mc:Fallback xmlns="">
          <p:sp>
            <p:nvSpPr>
              <p:cNvPr id="53" name="TextBox 52">
                <a:extLst>
                  <a:ext uri="{FF2B5EF4-FFF2-40B4-BE49-F238E27FC236}">
                    <a16:creationId xmlns:a16="http://schemas.microsoft.com/office/drawing/2014/main" id="{0F4A8096-C59E-72A6-C5D5-D199C1C00298}"/>
                  </a:ext>
                </a:extLst>
              </p:cNvPr>
              <p:cNvSpPr txBox="1">
                <a:spLocks noRot="1" noChangeAspect="1" noMove="1" noResize="1" noEditPoints="1" noAdjustHandles="1" noChangeArrowheads="1" noChangeShapeType="1" noTextEdit="1"/>
              </p:cNvSpPr>
              <p:nvPr/>
            </p:nvSpPr>
            <p:spPr>
              <a:xfrm>
                <a:off x="5126748" y="2917486"/>
                <a:ext cx="1358084" cy="300788"/>
              </a:xfrm>
              <a:prstGeom prst="rect">
                <a:avLst/>
              </a:prstGeom>
              <a:blipFill>
                <a:blip r:embed="rId10"/>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36C254A-4790-BC94-1834-82E2105C537B}"/>
                  </a:ext>
                </a:extLst>
              </p:cNvPr>
              <p:cNvSpPr/>
              <p:nvPr/>
            </p:nvSpPr>
            <p:spPr>
              <a:xfrm>
                <a:off x="6684277" y="3187473"/>
                <a:ext cx="254016"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𝐻</m:t>
                      </m:r>
                    </m:oMath>
                  </m:oMathPara>
                </a14:m>
                <a:endParaRPr lang="ar-AE">
                  <a:solidFill>
                    <a:schemeClr val="tx1"/>
                  </a:solidFill>
                </a:endParaRPr>
              </a:p>
            </p:txBody>
          </p:sp>
        </mc:Choice>
        <mc:Fallback xmlns="">
          <p:sp>
            <p:nvSpPr>
              <p:cNvPr id="54" name="Rectangle 53">
                <a:extLst>
                  <a:ext uri="{FF2B5EF4-FFF2-40B4-BE49-F238E27FC236}">
                    <a16:creationId xmlns:a16="http://schemas.microsoft.com/office/drawing/2014/main" id="{136C254A-4790-BC94-1834-82E2105C537B}"/>
                  </a:ext>
                </a:extLst>
              </p:cNvPr>
              <p:cNvSpPr>
                <a:spLocks noRot="1" noChangeAspect="1" noMove="1" noResize="1" noEditPoints="1" noAdjustHandles="1" noChangeArrowheads="1" noChangeShapeType="1" noTextEdit="1"/>
              </p:cNvSpPr>
              <p:nvPr/>
            </p:nvSpPr>
            <p:spPr>
              <a:xfrm>
                <a:off x="6684277" y="3187473"/>
                <a:ext cx="254016" cy="269042"/>
              </a:xfrm>
              <a:prstGeom prst="rect">
                <a:avLst/>
              </a:prstGeom>
              <a:blipFill>
                <a:blip r:embed="rId11"/>
                <a:stretch>
                  <a:fillRect l="-18605" r="-9302" b="-869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5350E6EC-666E-021B-B357-1752B7A8B668}"/>
                  </a:ext>
                </a:extLst>
              </p:cNvPr>
              <p:cNvSpPr/>
              <p:nvPr/>
            </p:nvSpPr>
            <p:spPr>
              <a:xfrm>
                <a:off x="6984974" y="3187473"/>
                <a:ext cx="303849"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𝑆</m:t>
                          </m:r>
                        </m:e>
                        <m:sup>
                          <m:r>
                            <a:rPr lang="en-US" i="1">
                              <a:solidFill>
                                <a:schemeClr val="tx1"/>
                              </a:solidFill>
                              <a:latin typeface="Cambria Math" panose="02040503050406030204" pitchFamily="18" charset="0"/>
                              <a:ea typeface="Cambria Math" panose="02040503050406030204" pitchFamily="18" charset="0"/>
                            </a:rPr>
                            <m:t>†</m:t>
                          </m:r>
                        </m:sup>
                      </m:sSup>
                    </m:oMath>
                  </m:oMathPara>
                </a14:m>
                <a:endParaRPr lang="ar-AE">
                  <a:solidFill>
                    <a:schemeClr val="tx1"/>
                  </a:solidFill>
                </a:endParaRPr>
              </a:p>
            </p:txBody>
          </p:sp>
        </mc:Choice>
        <mc:Fallback xmlns="">
          <p:sp>
            <p:nvSpPr>
              <p:cNvPr id="55" name="Rectangle 54">
                <a:extLst>
                  <a:ext uri="{FF2B5EF4-FFF2-40B4-BE49-F238E27FC236}">
                    <a16:creationId xmlns:a16="http://schemas.microsoft.com/office/drawing/2014/main" id="{5350E6EC-666E-021B-B357-1752B7A8B668}"/>
                  </a:ext>
                </a:extLst>
              </p:cNvPr>
              <p:cNvSpPr>
                <a:spLocks noRot="1" noChangeAspect="1" noMove="1" noResize="1" noEditPoints="1" noAdjustHandles="1" noChangeArrowheads="1" noChangeShapeType="1" noTextEdit="1"/>
              </p:cNvSpPr>
              <p:nvPr/>
            </p:nvSpPr>
            <p:spPr>
              <a:xfrm>
                <a:off x="6984974" y="3187473"/>
                <a:ext cx="303849" cy="269042"/>
              </a:xfrm>
              <a:prstGeom prst="rect">
                <a:avLst/>
              </a:prstGeom>
              <a:blipFill>
                <a:blip r:embed="rId12"/>
                <a:stretch>
                  <a:fillRect l="-17308" t="-2174" r="-5769" b="-10870"/>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363C5427-091F-68CE-9382-1EBA0EA866D9}"/>
                  </a:ext>
                </a:extLst>
              </p:cNvPr>
              <p:cNvSpPr/>
              <p:nvPr/>
            </p:nvSpPr>
            <p:spPr>
              <a:xfrm>
                <a:off x="8255610" y="3180766"/>
                <a:ext cx="303849"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𝑆</m:t>
                      </m:r>
                    </m:oMath>
                  </m:oMathPara>
                </a14:m>
                <a:endParaRPr lang="ar-AE">
                  <a:solidFill>
                    <a:schemeClr val="tx1"/>
                  </a:solidFill>
                </a:endParaRPr>
              </a:p>
            </p:txBody>
          </p:sp>
        </mc:Choice>
        <mc:Fallback xmlns="">
          <p:sp>
            <p:nvSpPr>
              <p:cNvPr id="57" name="Rectangle 56">
                <a:extLst>
                  <a:ext uri="{FF2B5EF4-FFF2-40B4-BE49-F238E27FC236}">
                    <a16:creationId xmlns:a16="http://schemas.microsoft.com/office/drawing/2014/main" id="{363C5427-091F-68CE-9382-1EBA0EA866D9}"/>
                  </a:ext>
                </a:extLst>
              </p:cNvPr>
              <p:cNvSpPr>
                <a:spLocks noRot="1" noChangeAspect="1" noMove="1" noResize="1" noEditPoints="1" noAdjustHandles="1" noChangeArrowheads="1" noChangeShapeType="1" noTextEdit="1"/>
              </p:cNvSpPr>
              <p:nvPr/>
            </p:nvSpPr>
            <p:spPr>
              <a:xfrm>
                <a:off x="8255610" y="3180766"/>
                <a:ext cx="303849" cy="269042"/>
              </a:xfrm>
              <a:prstGeom prst="rect">
                <a:avLst/>
              </a:prstGeom>
              <a:blipFill>
                <a:blip r:embed="rId13"/>
                <a:stretch>
                  <a:fillRect b="-869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5690512-03FB-404A-9F86-E5B79D2C5210}"/>
                  </a:ext>
                </a:extLst>
              </p:cNvPr>
              <p:cNvSpPr txBox="1"/>
              <p:nvPr/>
            </p:nvSpPr>
            <p:spPr>
              <a:xfrm>
                <a:off x="4478163" y="4018231"/>
                <a:ext cx="21187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𝐶</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0−1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𝑍</m:t>
                          </m:r>
                        </m:sub>
                      </m:sSub>
                      <m:sSub>
                        <m:sSubPr>
                          <m:ctrlPr>
                            <a:rPr lang="en-US" b="0" i="1" smtClean="0">
                              <a:solidFill>
                                <a:schemeClr val="tx1"/>
                              </a:solidFill>
                              <a:latin typeface="Cambria Math" panose="02040503050406030204" pitchFamily="18" charset="0"/>
                            </a:rPr>
                          </m:ctrlPr>
                        </m:sSub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e>
                        <m:sub>
                          <m:r>
                            <a:rPr lang="en-US" b="0" i="0" smtClean="0">
                              <a:solidFill>
                                <a:schemeClr val="tx1"/>
                              </a:solidFill>
                              <a:latin typeface="Cambria Math" panose="02040503050406030204" pitchFamily="18" charset="0"/>
                            </a:rPr>
                            <m:t>0</m:t>
                          </m:r>
                        </m:sub>
                      </m:sSub>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0−1</m:t>
                          </m:r>
                        </m:sub>
                      </m:sSub>
                    </m:oMath>
                  </m:oMathPara>
                </a14:m>
                <a:endParaRPr lang="vi-VN"/>
              </a:p>
            </p:txBody>
          </p:sp>
        </mc:Choice>
        <mc:Fallback xmlns="">
          <p:sp>
            <p:nvSpPr>
              <p:cNvPr id="58" name="TextBox 57">
                <a:extLst>
                  <a:ext uri="{FF2B5EF4-FFF2-40B4-BE49-F238E27FC236}">
                    <a16:creationId xmlns:a16="http://schemas.microsoft.com/office/drawing/2014/main" id="{C5690512-03FB-404A-9F86-E5B79D2C5210}"/>
                  </a:ext>
                </a:extLst>
              </p:cNvPr>
              <p:cNvSpPr txBox="1">
                <a:spLocks noRot="1" noChangeAspect="1" noMove="1" noResize="1" noEditPoints="1" noAdjustHandles="1" noChangeArrowheads="1" noChangeShapeType="1" noTextEdit="1"/>
              </p:cNvSpPr>
              <p:nvPr/>
            </p:nvSpPr>
            <p:spPr>
              <a:xfrm>
                <a:off x="4478163" y="4018231"/>
                <a:ext cx="2118781" cy="369332"/>
              </a:xfrm>
              <a:prstGeom prst="rect">
                <a:avLst/>
              </a:prstGeom>
              <a:blipFill>
                <a:blip r:embed="rId1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07F2ECB8-0DC0-F2DC-C206-8118C262D0C2}"/>
                  </a:ext>
                </a:extLst>
              </p:cNvPr>
              <p:cNvSpPr/>
              <p:nvPr/>
            </p:nvSpPr>
            <p:spPr>
              <a:xfrm>
                <a:off x="8606205" y="3180766"/>
                <a:ext cx="254016"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𝐻</m:t>
                      </m:r>
                    </m:oMath>
                  </m:oMathPara>
                </a14:m>
                <a:endParaRPr lang="ar-AE">
                  <a:solidFill>
                    <a:schemeClr val="tx1"/>
                  </a:solidFill>
                </a:endParaRPr>
              </a:p>
            </p:txBody>
          </p:sp>
        </mc:Choice>
        <mc:Fallback xmlns="">
          <p:sp>
            <p:nvSpPr>
              <p:cNvPr id="60" name="Rectangle 59">
                <a:extLst>
                  <a:ext uri="{FF2B5EF4-FFF2-40B4-BE49-F238E27FC236}">
                    <a16:creationId xmlns:a16="http://schemas.microsoft.com/office/drawing/2014/main" id="{07F2ECB8-0DC0-F2DC-C206-8118C262D0C2}"/>
                  </a:ext>
                </a:extLst>
              </p:cNvPr>
              <p:cNvSpPr>
                <a:spLocks noRot="1" noChangeAspect="1" noMove="1" noResize="1" noEditPoints="1" noAdjustHandles="1" noChangeArrowheads="1" noChangeShapeType="1" noTextEdit="1"/>
              </p:cNvSpPr>
              <p:nvPr/>
            </p:nvSpPr>
            <p:spPr>
              <a:xfrm>
                <a:off x="8606205" y="3180766"/>
                <a:ext cx="254016" cy="269042"/>
              </a:xfrm>
              <a:prstGeom prst="rect">
                <a:avLst/>
              </a:prstGeom>
              <a:blipFill>
                <a:blip r:embed="rId15"/>
                <a:stretch>
                  <a:fillRect l="-16279" r="-11628" b="-8696"/>
                </a:stretch>
              </a:blipFill>
              <a:ln>
                <a:solidFill>
                  <a:schemeClr val="tx1"/>
                </a:solidFill>
              </a:ln>
            </p:spPr>
            <p:txBody>
              <a:bodyPr/>
              <a:lstStyle/>
              <a:p>
                <a:r>
                  <a:rPr lang="vi-VN">
                    <a:noFill/>
                  </a:rPr>
                  <a:t> </a:t>
                </a:r>
              </a:p>
            </p:txBody>
          </p:sp>
        </mc:Fallback>
      </mc:AlternateContent>
      <p:cxnSp>
        <p:nvCxnSpPr>
          <p:cNvPr id="61" name="Straight Arrow Connector 60">
            <a:extLst>
              <a:ext uri="{FF2B5EF4-FFF2-40B4-BE49-F238E27FC236}">
                <a16:creationId xmlns:a16="http://schemas.microsoft.com/office/drawing/2014/main" id="{F14396A0-2D44-C2E2-307E-34836C25D605}"/>
              </a:ext>
            </a:extLst>
          </p:cNvPr>
          <p:cNvCxnSpPr>
            <a:cxnSpLocks/>
          </p:cNvCxnSpPr>
          <p:nvPr/>
        </p:nvCxnSpPr>
        <p:spPr>
          <a:xfrm>
            <a:off x="5080001" y="3533459"/>
            <a:ext cx="0" cy="526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C93D3C2-A651-E68F-018C-FD9C76A0B666}"/>
              </a:ext>
            </a:extLst>
          </p:cNvPr>
          <p:cNvCxnSpPr>
            <a:cxnSpLocks/>
          </p:cNvCxnSpPr>
          <p:nvPr/>
        </p:nvCxnSpPr>
        <p:spPr>
          <a:xfrm>
            <a:off x="6632337" y="4506892"/>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2" name="Straight Connector 13311">
            <a:extLst>
              <a:ext uri="{FF2B5EF4-FFF2-40B4-BE49-F238E27FC236}">
                <a16:creationId xmlns:a16="http://schemas.microsoft.com/office/drawing/2014/main" id="{59C4FCF1-CD28-C1B1-1B19-6BB96EBFCB41}"/>
              </a:ext>
            </a:extLst>
          </p:cNvPr>
          <p:cNvCxnSpPr>
            <a:cxnSpLocks/>
          </p:cNvCxnSpPr>
          <p:nvPr/>
        </p:nvCxnSpPr>
        <p:spPr>
          <a:xfrm>
            <a:off x="6630720" y="4154274"/>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3" name="Straight Connector 13312">
            <a:extLst>
              <a:ext uri="{FF2B5EF4-FFF2-40B4-BE49-F238E27FC236}">
                <a16:creationId xmlns:a16="http://schemas.microsoft.com/office/drawing/2014/main" id="{62A62C5D-7ACB-8E46-6C3B-37C34CDB04A4}"/>
              </a:ext>
            </a:extLst>
          </p:cNvPr>
          <p:cNvCxnSpPr>
            <a:cxnSpLocks/>
          </p:cNvCxnSpPr>
          <p:nvPr/>
        </p:nvCxnSpPr>
        <p:spPr>
          <a:xfrm>
            <a:off x="6632337" y="4324858"/>
            <a:ext cx="228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16" name="Rectangle 13315">
                <a:extLst>
                  <a:ext uri="{FF2B5EF4-FFF2-40B4-BE49-F238E27FC236}">
                    <a16:creationId xmlns:a16="http://schemas.microsoft.com/office/drawing/2014/main" id="{28673A9B-1742-8D2E-7B10-FC357685A9AF}"/>
                  </a:ext>
                </a:extLst>
              </p:cNvPr>
              <p:cNvSpPr/>
              <p:nvPr/>
            </p:nvSpPr>
            <p:spPr>
              <a:xfrm>
                <a:off x="6713616" y="3994337"/>
                <a:ext cx="254016"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𝐻</m:t>
                      </m:r>
                    </m:oMath>
                  </m:oMathPara>
                </a14:m>
                <a:endParaRPr lang="ar-AE">
                  <a:solidFill>
                    <a:schemeClr val="tx1"/>
                  </a:solidFill>
                </a:endParaRPr>
              </a:p>
            </p:txBody>
          </p:sp>
        </mc:Choice>
        <mc:Fallback xmlns="">
          <p:sp>
            <p:nvSpPr>
              <p:cNvPr id="13316" name="Rectangle 13315">
                <a:extLst>
                  <a:ext uri="{FF2B5EF4-FFF2-40B4-BE49-F238E27FC236}">
                    <a16:creationId xmlns:a16="http://schemas.microsoft.com/office/drawing/2014/main" id="{28673A9B-1742-8D2E-7B10-FC357685A9AF}"/>
                  </a:ext>
                </a:extLst>
              </p:cNvPr>
              <p:cNvSpPr>
                <a:spLocks noRot="1" noChangeAspect="1" noMove="1" noResize="1" noEditPoints="1" noAdjustHandles="1" noChangeArrowheads="1" noChangeShapeType="1" noTextEdit="1"/>
              </p:cNvSpPr>
              <p:nvPr/>
            </p:nvSpPr>
            <p:spPr>
              <a:xfrm>
                <a:off x="6713616" y="3994337"/>
                <a:ext cx="254016" cy="269042"/>
              </a:xfrm>
              <a:prstGeom prst="rect">
                <a:avLst/>
              </a:prstGeom>
              <a:blipFill>
                <a:blip r:embed="rId16"/>
                <a:stretch>
                  <a:fillRect l="-15909" r="-9091" b="-869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317" name="Rectangle 13316">
                <a:extLst>
                  <a:ext uri="{FF2B5EF4-FFF2-40B4-BE49-F238E27FC236}">
                    <a16:creationId xmlns:a16="http://schemas.microsoft.com/office/drawing/2014/main" id="{43E145FC-DDFA-1D0B-4C69-1B16D76C37DB}"/>
                  </a:ext>
                </a:extLst>
              </p:cNvPr>
              <p:cNvSpPr/>
              <p:nvPr/>
            </p:nvSpPr>
            <p:spPr>
              <a:xfrm>
                <a:off x="7014313" y="3994337"/>
                <a:ext cx="303849"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𝑆</m:t>
                          </m:r>
                        </m:e>
                        <m:sup>
                          <m:r>
                            <a:rPr lang="en-US" i="1">
                              <a:solidFill>
                                <a:schemeClr val="tx1"/>
                              </a:solidFill>
                              <a:latin typeface="Cambria Math" panose="02040503050406030204" pitchFamily="18" charset="0"/>
                              <a:ea typeface="Cambria Math" panose="02040503050406030204" pitchFamily="18" charset="0"/>
                            </a:rPr>
                            <m:t>†</m:t>
                          </m:r>
                        </m:sup>
                      </m:sSup>
                    </m:oMath>
                  </m:oMathPara>
                </a14:m>
                <a:endParaRPr lang="ar-AE">
                  <a:solidFill>
                    <a:schemeClr val="tx1"/>
                  </a:solidFill>
                </a:endParaRPr>
              </a:p>
            </p:txBody>
          </p:sp>
        </mc:Choice>
        <mc:Fallback xmlns="">
          <p:sp>
            <p:nvSpPr>
              <p:cNvPr id="13317" name="Rectangle 13316">
                <a:extLst>
                  <a:ext uri="{FF2B5EF4-FFF2-40B4-BE49-F238E27FC236}">
                    <a16:creationId xmlns:a16="http://schemas.microsoft.com/office/drawing/2014/main" id="{43E145FC-DDFA-1D0B-4C69-1B16D76C37DB}"/>
                  </a:ext>
                </a:extLst>
              </p:cNvPr>
              <p:cNvSpPr>
                <a:spLocks noRot="1" noChangeAspect="1" noMove="1" noResize="1" noEditPoints="1" noAdjustHandles="1" noChangeArrowheads="1" noChangeShapeType="1" noTextEdit="1"/>
              </p:cNvSpPr>
              <p:nvPr/>
            </p:nvSpPr>
            <p:spPr>
              <a:xfrm>
                <a:off x="7014313" y="3994337"/>
                <a:ext cx="303849" cy="269042"/>
              </a:xfrm>
              <a:prstGeom prst="rect">
                <a:avLst/>
              </a:prstGeom>
              <a:blipFill>
                <a:blip r:embed="rId17"/>
                <a:stretch>
                  <a:fillRect l="-17647" t="-2174" r="-7843" b="-13043"/>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318" name="Rectangle 13317">
                <a:extLst>
                  <a:ext uri="{FF2B5EF4-FFF2-40B4-BE49-F238E27FC236}">
                    <a16:creationId xmlns:a16="http://schemas.microsoft.com/office/drawing/2014/main" id="{F3FEDEE8-8A54-56BB-83D5-19EB6128FB42}"/>
                  </a:ext>
                </a:extLst>
              </p:cNvPr>
              <p:cNvSpPr/>
              <p:nvPr/>
            </p:nvSpPr>
            <p:spPr>
              <a:xfrm>
                <a:off x="8265197" y="3987630"/>
                <a:ext cx="303849"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𝑆</m:t>
                      </m:r>
                    </m:oMath>
                  </m:oMathPara>
                </a14:m>
                <a:endParaRPr lang="ar-AE">
                  <a:solidFill>
                    <a:schemeClr val="tx1"/>
                  </a:solidFill>
                </a:endParaRPr>
              </a:p>
            </p:txBody>
          </p:sp>
        </mc:Choice>
        <mc:Fallback xmlns="">
          <p:sp>
            <p:nvSpPr>
              <p:cNvPr id="13318" name="Rectangle 13317">
                <a:extLst>
                  <a:ext uri="{FF2B5EF4-FFF2-40B4-BE49-F238E27FC236}">
                    <a16:creationId xmlns:a16="http://schemas.microsoft.com/office/drawing/2014/main" id="{F3FEDEE8-8A54-56BB-83D5-19EB6128FB42}"/>
                  </a:ext>
                </a:extLst>
              </p:cNvPr>
              <p:cNvSpPr>
                <a:spLocks noRot="1" noChangeAspect="1" noMove="1" noResize="1" noEditPoints="1" noAdjustHandles="1" noChangeArrowheads="1" noChangeShapeType="1" noTextEdit="1"/>
              </p:cNvSpPr>
              <p:nvPr/>
            </p:nvSpPr>
            <p:spPr>
              <a:xfrm>
                <a:off x="8265197" y="3987630"/>
                <a:ext cx="303849" cy="269042"/>
              </a:xfrm>
              <a:prstGeom prst="rect">
                <a:avLst/>
              </a:prstGeom>
              <a:blipFill>
                <a:blip r:embed="rId18"/>
                <a:stretch>
                  <a:fillRect b="-869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319" name="Rectangle 13318">
                <a:extLst>
                  <a:ext uri="{FF2B5EF4-FFF2-40B4-BE49-F238E27FC236}">
                    <a16:creationId xmlns:a16="http://schemas.microsoft.com/office/drawing/2014/main" id="{268A0381-A891-05A7-9491-E24255670412}"/>
                  </a:ext>
                </a:extLst>
              </p:cNvPr>
              <p:cNvSpPr/>
              <p:nvPr/>
            </p:nvSpPr>
            <p:spPr>
              <a:xfrm>
                <a:off x="8615792" y="3987630"/>
                <a:ext cx="254016" cy="2690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𝐻</m:t>
                      </m:r>
                    </m:oMath>
                  </m:oMathPara>
                </a14:m>
                <a:endParaRPr lang="ar-AE">
                  <a:solidFill>
                    <a:schemeClr val="tx1"/>
                  </a:solidFill>
                </a:endParaRPr>
              </a:p>
            </p:txBody>
          </p:sp>
        </mc:Choice>
        <mc:Fallback xmlns="">
          <p:sp>
            <p:nvSpPr>
              <p:cNvPr id="13319" name="Rectangle 13318">
                <a:extLst>
                  <a:ext uri="{FF2B5EF4-FFF2-40B4-BE49-F238E27FC236}">
                    <a16:creationId xmlns:a16="http://schemas.microsoft.com/office/drawing/2014/main" id="{268A0381-A891-05A7-9491-E24255670412}"/>
                  </a:ext>
                </a:extLst>
              </p:cNvPr>
              <p:cNvSpPr>
                <a:spLocks noRot="1" noChangeAspect="1" noMove="1" noResize="1" noEditPoints="1" noAdjustHandles="1" noChangeArrowheads="1" noChangeShapeType="1" noTextEdit="1"/>
              </p:cNvSpPr>
              <p:nvPr/>
            </p:nvSpPr>
            <p:spPr>
              <a:xfrm>
                <a:off x="8615792" y="3987630"/>
                <a:ext cx="254016" cy="269042"/>
              </a:xfrm>
              <a:prstGeom prst="rect">
                <a:avLst/>
              </a:prstGeom>
              <a:blipFill>
                <a:blip r:embed="rId19"/>
                <a:stretch>
                  <a:fillRect l="-15909" r="-9091" b="-8696"/>
                </a:stretch>
              </a:blipFill>
              <a:ln>
                <a:solidFill>
                  <a:schemeClr val="tx1"/>
                </a:solidFill>
              </a:ln>
            </p:spPr>
            <p:txBody>
              <a:bodyPr/>
              <a:lstStyle/>
              <a:p>
                <a:r>
                  <a:rPr lang="vi-VN">
                    <a:noFill/>
                  </a:rPr>
                  <a:t> </a:t>
                </a:r>
              </a:p>
            </p:txBody>
          </p:sp>
        </mc:Fallback>
      </mc:AlternateContent>
      <p:sp>
        <p:nvSpPr>
          <p:cNvPr id="13320" name="Oval 13319">
            <a:extLst>
              <a:ext uri="{FF2B5EF4-FFF2-40B4-BE49-F238E27FC236}">
                <a16:creationId xmlns:a16="http://schemas.microsoft.com/office/drawing/2014/main" id="{182E06AB-5CF1-0A56-D0CD-7188A6E95CBA}"/>
              </a:ext>
            </a:extLst>
          </p:cNvPr>
          <p:cNvSpPr/>
          <p:nvPr/>
        </p:nvSpPr>
        <p:spPr>
          <a:xfrm>
            <a:off x="7301470" y="4402863"/>
            <a:ext cx="223924" cy="223924"/>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321" name="Đường nối Thẳng 67">
            <a:extLst>
              <a:ext uri="{FF2B5EF4-FFF2-40B4-BE49-F238E27FC236}">
                <a16:creationId xmlns:a16="http://schemas.microsoft.com/office/drawing/2014/main" id="{16EFBE7A-F856-842C-4740-E3B593EBABF4}"/>
              </a:ext>
            </a:extLst>
          </p:cNvPr>
          <p:cNvCxnSpPr>
            <a:cxnSpLocks/>
            <a:stCxn id="13320" idx="4"/>
            <a:endCxn id="13322" idx="4"/>
          </p:cNvCxnSpPr>
          <p:nvPr/>
        </p:nvCxnSpPr>
        <p:spPr>
          <a:xfrm flipV="1">
            <a:off x="7413432" y="4197730"/>
            <a:ext cx="0" cy="42905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322" name="Hình Bầu dục 68">
            <a:extLst>
              <a:ext uri="{FF2B5EF4-FFF2-40B4-BE49-F238E27FC236}">
                <a16:creationId xmlns:a16="http://schemas.microsoft.com/office/drawing/2014/main" id="{3B522757-A802-1D93-D077-73858E7C9C68}"/>
              </a:ext>
            </a:extLst>
          </p:cNvPr>
          <p:cNvSpPr/>
          <p:nvPr/>
        </p:nvSpPr>
        <p:spPr>
          <a:xfrm>
            <a:off x="7366374" y="4114851"/>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13324" name="Oval 13323">
            <a:extLst>
              <a:ext uri="{FF2B5EF4-FFF2-40B4-BE49-F238E27FC236}">
                <a16:creationId xmlns:a16="http://schemas.microsoft.com/office/drawing/2014/main" id="{B6AE8E5E-4463-DD99-0C3F-DE0EDEE472DE}"/>
              </a:ext>
            </a:extLst>
          </p:cNvPr>
          <p:cNvSpPr/>
          <p:nvPr/>
        </p:nvSpPr>
        <p:spPr>
          <a:xfrm>
            <a:off x="8061264" y="4402863"/>
            <a:ext cx="223924" cy="223924"/>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325" name="Đường nối Thẳng 67">
            <a:extLst>
              <a:ext uri="{FF2B5EF4-FFF2-40B4-BE49-F238E27FC236}">
                <a16:creationId xmlns:a16="http://schemas.microsoft.com/office/drawing/2014/main" id="{BDF98DDB-AE3E-F399-4F05-7E4A0DD8EF0B}"/>
              </a:ext>
            </a:extLst>
          </p:cNvPr>
          <p:cNvCxnSpPr>
            <a:cxnSpLocks/>
            <a:stCxn id="13324" idx="4"/>
            <a:endCxn id="13326" idx="4"/>
          </p:cNvCxnSpPr>
          <p:nvPr/>
        </p:nvCxnSpPr>
        <p:spPr>
          <a:xfrm flipV="1">
            <a:off x="8173226" y="4197730"/>
            <a:ext cx="0" cy="42905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326" name="Hình Bầu dục 68">
            <a:extLst>
              <a:ext uri="{FF2B5EF4-FFF2-40B4-BE49-F238E27FC236}">
                <a16:creationId xmlns:a16="http://schemas.microsoft.com/office/drawing/2014/main" id="{23E71AC4-C8BF-7961-2559-414A80196812}"/>
              </a:ext>
            </a:extLst>
          </p:cNvPr>
          <p:cNvSpPr/>
          <p:nvPr/>
        </p:nvSpPr>
        <p:spPr>
          <a:xfrm>
            <a:off x="8126168" y="4114851"/>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13327" name="Rectangle 13326">
                <a:extLst>
                  <a:ext uri="{FF2B5EF4-FFF2-40B4-BE49-F238E27FC236}">
                    <a16:creationId xmlns:a16="http://schemas.microsoft.com/office/drawing/2014/main" id="{1CD0EAE1-C2CC-F402-8E0F-41F548BF9D5A}"/>
                  </a:ext>
                </a:extLst>
              </p:cNvPr>
              <p:cNvSpPr/>
              <p:nvPr/>
            </p:nvSpPr>
            <p:spPr>
              <a:xfrm>
                <a:off x="7490790" y="3987878"/>
                <a:ext cx="612873" cy="30147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𝑍</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ar-AE">
                  <a:solidFill>
                    <a:schemeClr val="tx1"/>
                  </a:solidFill>
                </a:endParaRPr>
              </a:p>
            </p:txBody>
          </p:sp>
        </mc:Choice>
        <mc:Fallback xmlns="">
          <p:sp>
            <p:nvSpPr>
              <p:cNvPr id="13327" name="Rectangle 13326">
                <a:extLst>
                  <a:ext uri="{FF2B5EF4-FFF2-40B4-BE49-F238E27FC236}">
                    <a16:creationId xmlns:a16="http://schemas.microsoft.com/office/drawing/2014/main" id="{1CD0EAE1-C2CC-F402-8E0F-41F548BF9D5A}"/>
                  </a:ext>
                </a:extLst>
              </p:cNvPr>
              <p:cNvSpPr>
                <a:spLocks noRot="1" noChangeAspect="1" noMove="1" noResize="1" noEditPoints="1" noAdjustHandles="1" noChangeArrowheads="1" noChangeShapeType="1" noTextEdit="1"/>
              </p:cNvSpPr>
              <p:nvPr/>
            </p:nvSpPr>
            <p:spPr>
              <a:xfrm>
                <a:off x="7490790" y="3987878"/>
                <a:ext cx="612873" cy="301470"/>
              </a:xfrm>
              <a:prstGeom prst="rect">
                <a:avLst/>
              </a:prstGeom>
              <a:blipFill>
                <a:blip r:embed="rId20"/>
                <a:stretch>
                  <a:fillRect l="-11765" b="-9615"/>
                </a:stretch>
              </a:blipFill>
              <a:ln>
                <a:solidFill>
                  <a:schemeClr val="tx1"/>
                </a:solidFill>
              </a:ln>
            </p:spPr>
            <p:txBody>
              <a:bodyPr/>
              <a:lstStyle/>
              <a:p>
                <a:r>
                  <a:rPr lang="vi-VN">
                    <a:noFill/>
                  </a:rPr>
                  <a:t> </a:t>
                </a:r>
              </a:p>
            </p:txBody>
          </p:sp>
        </mc:Fallback>
      </mc:AlternateContent>
      <p:sp>
        <p:nvSpPr>
          <p:cNvPr id="13328" name="TextBox 13327">
            <a:extLst>
              <a:ext uri="{FF2B5EF4-FFF2-40B4-BE49-F238E27FC236}">
                <a16:creationId xmlns:a16="http://schemas.microsoft.com/office/drawing/2014/main" id="{276F6E15-C58B-E1C9-7533-B5E605C6B72B}"/>
              </a:ext>
            </a:extLst>
          </p:cNvPr>
          <p:cNvSpPr txBox="1"/>
          <p:nvPr/>
        </p:nvSpPr>
        <p:spPr>
          <a:xfrm>
            <a:off x="7335504" y="2059357"/>
            <a:ext cx="1656096" cy="276999"/>
          </a:xfrm>
          <a:prstGeom prst="rect">
            <a:avLst/>
          </a:prstGeom>
          <a:noFill/>
        </p:spPr>
        <p:txBody>
          <a:bodyPr wrap="square" rtlCol="0">
            <a:spAutoFit/>
          </a:bodyPr>
          <a:lstStyle/>
          <a:p>
            <a:pPr algn="r"/>
            <a:r>
              <a:rPr lang="en-US" sz="1200">
                <a:solidFill>
                  <a:srgbClr val="FF0000"/>
                </a:solidFill>
              </a:rPr>
              <a:t>Example</a:t>
            </a:r>
            <a:endParaRPr lang="vi-VN" sz="1200" b="0" i="0">
              <a:solidFill>
                <a:srgbClr val="FF0000"/>
              </a:solidFill>
              <a:effectLst/>
              <a:latin typeface="Quicksand"/>
            </a:endParaRPr>
          </a:p>
        </p:txBody>
      </p:sp>
    </p:spTree>
    <p:extLst>
      <p:ext uri="{BB962C8B-B14F-4D97-AF65-F5344CB8AC3E}">
        <p14:creationId xmlns:p14="http://schemas.microsoft.com/office/powerpoint/2010/main" val="361157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495C2AD-6176-B3FC-45FB-50A20B28E237}"/>
              </a:ext>
            </a:extLst>
          </p:cNvPr>
          <p:cNvCxnSpPr/>
          <p:nvPr/>
        </p:nvCxnSpPr>
        <p:spPr>
          <a:xfrm>
            <a:off x="782594" y="4011827"/>
            <a:ext cx="2174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ADD38E-63EF-154C-B348-F04AF9E1AA4A}"/>
              </a:ext>
            </a:extLst>
          </p:cNvPr>
          <p:cNvSpPr>
            <a:spLocks noGrp="1"/>
          </p:cNvSpPr>
          <p:nvPr>
            <p:ph type="title"/>
          </p:nvPr>
        </p:nvSpPr>
        <p:spPr/>
        <p:txBody>
          <a:bodyPr>
            <a:normAutofit/>
          </a:bodyPr>
          <a:lstStyle/>
          <a:p>
            <a:r>
              <a:rPr lang="en-US"/>
              <a:t>1.6</a:t>
            </a:r>
            <a:r>
              <a:rPr lang="en-VN"/>
              <a:t>. </a:t>
            </a:r>
            <a:r>
              <a:rPr lang="en-US"/>
              <a:t>Quantum optimization</a:t>
            </a:r>
            <a:endParaRPr lang="en-VN"/>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D21E891-5D4C-C534-335C-0F82247E7E6C}"/>
                  </a:ext>
                </a:extLst>
              </p:cNvPr>
              <p:cNvSpPr/>
              <p:nvPr/>
            </p:nvSpPr>
            <p:spPr>
              <a:xfrm>
                <a:off x="628650" y="1081216"/>
                <a:ext cx="6579458" cy="9103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Considering a </a:t>
                </a:r>
                <a:r>
                  <a:rPr lang="vi-VN" sz="2100">
                    <a:solidFill>
                      <a:srgbClr val="FF0000"/>
                    </a:solidFill>
                    <a:latin typeface="Calibri" panose="020F0502020204030204" pitchFamily="34" charset="0"/>
                    <a:ea typeface="Cambria Math" panose="02040503050406030204" pitchFamily="18" charset="0"/>
                    <a:cs typeface="Calibri" panose="020F0502020204030204" pitchFamily="34" charset="0"/>
                  </a:rPr>
                  <a:t>PQC</a:t>
                </a:r>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a:t>
                </a:r>
              </a:p>
              <a:p>
                <a:pPr lvl="1"/>
                <a14:m>
                  <m:oMath xmlns:m="http://schemas.openxmlformats.org/officeDocument/2006/math">
                    <m:r>
                      <a:rPr lang="vi-VN" sz="2100" i="1" smtClean="0">
                        <a:solidFill>
                          <a:srgbClr val="FF0000"/>
                        </a:solidFill>
                        <a:latin typeface="Cambria Math" panose="02040503050406030204" pitchFamily="18" charset="0"/>
                        <a:ea typeface="Cambria Math" panose="02040503050406030204" pitchFamily="18" charset="0"/>
                      </a:rPr>
                      <m:t>𝑈</m:t>
                    </m:r>
                    <m:d>
                      <m:dPr>
                        <m:ctrlPr>
                          <a:rPr lang="vi-VN" sz="2100" i="1">
                            <a:solidFill>
                              <a:srgbClr val="FF0000"/>
                            </a:solidFill>
                            <a:latin typeface="Cambria Math" panose="02040503050406030204" pitchFamily="18" charset="0"/>
                            <a:ea typeface="Cambria Math" panose="02040503050406030204" pitchFamily="18" charset="0"/>
                          </a:rPr>
                        </m:ctrlPr>
                      </m:dPr>
                      <m:e>
                        <m:r>
                          <a:rPr lang="vi-VN" sz="2100" b="1" i="1">
                            <a:solidFill>
                              <a:srgbClr val="FF0000"/>
                            </a:solidFill>
                            <a:latin typeface="Cambria Math" panose="02040503050406030204" pitchFamily="18" charset="0"/>
                            <a:ea typeface="Cambria Math" panose="02040503050406030204" pitchFamily="18" charset="0"/>
                          </a:rPr>
                          <m:t>𝜽</m:t>
                        </m:r>
                      </m:e>
                    </m:d>
                    <m:r>
                      <a:rPr lang="vi-VN" sz="2100" i="1">
                        <a:solidFill>
                          <a:schemeClr val="tx1"/>
                        </a:solidFill>
                        <a:latin typeface="Cambria Math" panose="02040503050406030204" pitchFamily="18" charset="0"/>
                        <a:ea typeface="Cambria Math" panose="02040503050406030204" pitchFamily="18" charset="0"/>
                      </a:rPr>
                      <m:t>=</m:t>
                    </m:r>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𝑚</m:t>
                        </m:r>
                        <m:r>
                          <a:rPr lang="vi-VN" sz="2100" i="1">
                            <a:solidFill>
                              <a:schemeClr val="tx1"/>
                            </a:solidFill>
                            <a:latin typeface="Cambria Math" panose="02040503050406030204" pitchFamily="18" charset="0"/>
                            <a:ea typeface="Cambria Math" panose="02040503050406030204" pitchFamily="18" charset="0"/>
                          </a:rPr>
                          <m:t>−1</m:t>
                        </m:r>
                      </m:sub>
                    </m:sSub>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𝑚</m:t>
                        </m:r>
                        <m:r>
                          <a:rPr lang="vi-VN" sz="2100" i="1">
                            <a:solidFill>
                              <a:schemeClr val="tx1"/>
                            </a:solidFill>
                            <a:latin typeface="Cambria Math" panose="02040503050406030204" pitchFamily="18" charset="0"/>
                            <a:ea typeface="Cambria Math" panose="02040503050406030204" pitchFamily="18" charset="0"/>
                          </a:rPr>
                          <m:t>−2</m:t>
                        </m:r>
                      </m:sub>
                    </m:sSub>
                    <m:r>
                      <a:rPr lang="vi-VN" sz="2100" i="1">
                        <a:solidFill>
                          <a:schemeClr val="tx1"/>
                        </a:solidFill>
                        <a:latin typeface="Cambria Math" panose="02040503050406030204" pitchFamily="18" charset="0"/>
                        <a:ea typeface="Cambria Math" panose="02040503050406030204" pitchFamily="18" charset="0"/>
                      </a:rPr>
                      <m:t>…</m:t>
                    </m:r>
                    <m:sSub>
                      <m:sSubPr>
                        <m:ctrlPr>
                          <a:rPr lang="vi-VN" sz="2100" i="1">
                            <a:solidFill>
                              <a:schemeClr val="tx1"/>
                            </a:solidFill>
                            <a:latin typeface="Cambria Math" panose="02040503050406030204" pitchFamily="18" charset="0"/>
                            <a:ea typeface="Cambria Math" panose="02040503050406030204" pitchFamily="18" charset="0"/>
                          </a:rPr>
                        </m:ctrlPr>
                      </m:sSubPr>
                      <m:e>
                        <m:r>
                          <a:rPr lang="vi-VN" sz="2100" i="1">
                            <a:solidFill>
                              <a:schemeClr val="tx1"/>
                            </a:solidFill>
                            <a:latin typeface="Cambria Math" panose="02040503050406030204" pitchFamily="18" charset="0"/>
                            <a:ea typeface="Cambria Math" panose="02040503050406030204" pitchFamily="18" charset="0"/>
                          </a:rPr>
                          <m:t>𝑈</m:t>
                        </m:r>
                      </m:e>
                      <m:sub>
                        <m:r>
                          <a:rPr lang="vi-VN" sz="2100" i="1">
                            <a:solidFill>
                              <a:schemeClr val="tx1"/>
                            </a:solidFill>
                            <a:latin typeface="Cambria Math" panose="02040503050406030204" pitchFamily="18" charset="0"/>
                            <a:ea typeface="Cambria Math" panose="02040503050406030204" pitchFamily="18" charset="0"/>
                          </a:rPr>
                          <m:t>0</m:t>
                        </m:r>
                      </m:sub>
                    </m:sSub>
                  </m:oMath>
                </a14:m>
                <a:r>
                  <a:rPr lang="en-VN" sz="1350" i="1">
                    <a:solidFill>
                      <a:schemeClr val="tx1"/>
                    </a:solidFill>
                    <a:latin typeface="Calibri" panose="020F0502020204030204" pitchFamily="34" charset="0"/>
                    <a:cs typeface="Calibri" panose="020F0502020204030204" pitchFamily="34" charset="0"/>
                  </a:rPr>
                  <a:t> </a:t>
                </a: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can be splitted into </a:t>
                </a:r>
                <a14:m>
                  <m:oMath xmlns:m="http://schemas.openxmlformats.org/officeDocument/2006/math">
                    <m:r>
                      <a:rPr lang="vi-VN" sz="2100" i="1">
                        <a:solidFill>
                          <a:schemeClr val="tx1"/>
                        </a:solidFill>
                        <a:latin typeface="Cambria Math" panose="02040503050406030204" pitchFamily="18" charset="0"/>
                        <a:ea typeface="Cambria Math" panose="02040503050406030204" pitchFamily="18" charset="0"/>
                      </a:rPr>
                      <m:t>𝑚</m:t>
                    </m:r>
                  </m:oMath>
                </a14:m>
                <a:r>
                  <a:rPr lang="en-VN" sz="2100" i="1">
                    <a:solidFill>
                      <a:schemeClr val="tx1"/>
                    </a:solidFill>
                    <a:latin typeface="Calibri" panose="020F0502020204030204" pitchFamily="34" charset="0"/>
                    <a:cs typeface="Calibri" panose="020F0502020204030204" pitchFamily="34" charset="0"/>
                  </a:rPr>
                  <a:t> </a:t>
                </a:r>
                <a:r>
                  <a:rPr lang="en-VN" sz="2100">
                    <a:solidFill>
                      <a:schemeClr val="tx1"/>
                    </a:solidFill>
                    <a:latin typeface="Calibri" panose="020F0502020204030204" pitchFamily="34" charset="0"/>
                    <a:cs typeface="Calibri" panose="020F0502020204030204" pitchFamily="34" charset="0"/>
                  </a:rPr>
                  <a:t>sub-circuit with </a:t>
                </a:r>
                <a14:m>
                  <m:oMath xmlns:m="http://schemas.openxmlformats.org/officeDocument/2006/math">
                    <m:d>
                      <m:dPr>
                        <m:begChr m:val="|"/>
                        <m:endChr m:val="|"/>
                        <m:ctrlPr>
                          <a:rPr lang="vi-VN" sz="2100" i="1">
                            <a:solidFill>
                              <a:schemeClr val="tx1"/>
                            </a:solidFill>
                            <a:latin typeface="Cambria Math" panose="02040503050406030204" pitchFamily="18" charset="0"/>
                          </a:rPr>
                        </m:ctrlPr>
                      </m:dPr>
                      <m:e>
                        <m:r>
                          <a:rPr lang="vi-VN" sz="2100" b="1" i="1">
                            <a:solidFill>
                              <a:schemeClr val="tx1"/>
                            </a:solidFill>
                            <a:latin typeface="Cambria Math" panose="02040503050406030204" pitchFamily="18" charset="0"/>
                          </a:rPr>
                          <m:t>𝜽</m:t>
                        </m:r>
                      </m:e>
                    </m:d>
                    <m:r>
                      <a:rPr lang="vi-VN" sz="2100" i="1">
                        <a:solidFill>
                          <a:schemeClr val="tx1"/>
                        </a:solidFill>
                        <a:latin typeface="Cambria Math" panose="02040503050406030204" pitchFamily="18" charset="0"/>
                      </a:rPr>
                      <m:t>=</m:t>
                    </m:r>
                    <m:r>
                      <a:rPr lang="vi-VN" sz="2100" i="1">
                        <a:solidFill>
                          <a:schemeClr val="tx1"/>
                        </a:solidFill>
                        <a:latin typeface="Cambria Math" panose="02040503050406030204" pitchFamily="18" charset="0"/>
                      </a:rPr>
                      <m:t>𝑚</m:t>
                    </m:r>
                  </m:oMath>
                </a14:m>
                <a:endParaRPr lang="en-VN" sz="2100" i="1">
                  <a:solidFill>
                    <a:schemeClr val="tx1"/>
                  </a:solidFill>
                  <a:latin typeface="Calibri" panose="020F0502020204030204" pitchFamily="34" charset="0"/>
                  <a:cs typeface="Calibri" panose="020F0502020204030204" pitchFamily="34" charset="0"/>
                </a:endParaRP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and </a:t>
                </a:r>
                <a:r>
                  <a:rPr lang="vi-VN" sz="2100">
                    <a:solidFill>
                      <a:srgbClr val="FF0000"/>
                    </a:solidFill>
                    <a:latin typeface="Calibri" panose="020F0502020204030204" pitchFamily="34" charset="0"/>
                    <a:ea typeface="Cambria Math" panose="02040503050406030204" pitchFamily="18" charset="0"/>
                    <a:cs typeface="Calibri" panose="020F0502020204030204" pitchFamily="34" charset="0"/>
                  </a:rPr>
                  <a:t>cost function</a:t>
                </a:r>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a:t>
                </a:r>
              </a:p>
              <a:p>
                <a:r>
                  <a:rPr lang="vi-VN" sz="2100">
                    <a:solidFill>
                      <a:schemeClr val="tx1"/>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vi-VN" sz="2100" i="1" smtClean="0">
                        <a:solidFill>
                          <a:srgbClr val="FF0000"/>
                        </a:solidFill>
                        <a:latin typeface="Cambria Math" panose="02040503050406030204" pitchFamily="18" charset="0"/>
                        <a:ea typeface="Cambria Math" panose="02040503050406030204" pitchFamily="18" charset="0"/>
                      </a:rPr>
                      <m:t>𝐶</m:t>
                    </m:r>
                    <m:d>
                      <m:dPr>
                        <m:ctrlPr>
                          <a:rPr lang="vi-VN" sz="2100" i="1">
                            <a:solidFill>
                              <a:srgbClr val="FF0000"/>
                            </a:solidFill>
                            <a:latin typeface="Cambria Math" panose="02040503050406030204" pitchFamily="18" charset="0"/>
                            <a:ea typeface="Cambria Math" panose="02040503050406030204" pitchFamily="18" charset="0"/>
                          </a:rPr>
                        </m:ctrlPr>
                      </m:dPr>
                      <m:e>
                        <m:r>
                          <a:rPr lang="vi-VN" sz="2100" b="1" i="1">
                            <a:solidFill>
                              <a:srgbClr val="FF0000"/>
                            </a:solidFill>
                            <a:latin typeface="Cambria Math" panose="02040503050406030204" pitchFamily="18" charset="0"/>
                            <a:ea typeface="Cambria Math" panose="02040503050406030204" pitchFamily="18" charset="0"/>
                          </a:rPr>
                          <m:t>𝜽</m:t>
                        </m:r>
                      </m:e>
                    </m:d>
                    <m:r>
                      <a:rPr lang="vi-VN" sz="2100" i="1">
                        <a:solidFill>
                          <a:schemeClr val="tx1"/>
                        </a:solidFill>
                        <a:latin typeface="Cambria Math" panose="02040503050406030204" pitchFamily="18" charset="0"/>
                        <a:ea typeface="Cambria Math" panose="02040503050406030204" pitchFamily="18" charset="0"/>
                      </a:rPr>
                      <m:t>=⟨</m:t>
                    </m:r>
                    <m:r>
                      <a:rPr lang="vi-VN" sz="2100" b="1" i="1">
                        <a:solidFill>
                          <a:schemeClr val="tx1"/>
                        </a:solidFill>
                        <a:latin typeface="Cambria Math" panose="02040503050406030204" pitchFamily="18" charset="0"/>
                        <a:ea typeface="Cambria Math" panose="02040503050406030204" pitchFamily="18" charset="0"/>
                      </a:rPr>
                      <m:t>𝟎</m:t>
                    </m:r>
                    <m:d>
                      <m:dPr>
                        <m:begChr m:val="|"/>
                        <m:endChr m:val="|"/>
                        <m:ctrlPr>
                          <a:rPr lang="vi-VN" sz="2100" i="1">
                            <a:solidFill>
                              <a:schemeClr val="tx1"/>
                            </a:solidFill>
                            <a:latin typeface="Cambria Math" panose="02040503050406030204" pitchFamily="18" charset="0"/>
                            <a:ea typeface="Cambria Math" panose="02040503050406030204" pitchFamily="18" charset="0"/>
                          </a:rPr>
                        </m:ctrlPr>
                      </m:dPr>
                      <m:e>
                        <m:sSup>
                          <m:sSupPr>
                            <m:ctrlPr>
                              <a:rPr lang="vi-VN" sz="2100" i="1">
                                <a:solidFill>
                                  <a:schemeClr val="tx1"/>
                                </a:solidFill>
                                <a:latin typeface="Cambria Math" panose="02040503050406030204" pitchFamily="18" charset="0"/>
                                <a:ea typeface="Cambria Math" panose="02040503050406030204" pitchFamily="18" charset="0"/>
                              </a:rPr>
                            </m:ctrlPr>
                          </m:sSupPr>
                          <m:e>
                            <m:r>
                              <a:rPr lang="vi-VN" sz="2100" i="1">
                                <a:solidFill>
                                  <a:schemeClr val="tx1"/>
                                </a:solidFill>
                                <a:latin typeface="Cambria Math" panose="02040503050406030204" pitchFamily="18" charset="0"/>
                                <a:ea typeface="Cambria Math" panose="02040503050406030204" pitchFamily="18" charset="0"/>
                              </a:rPr>
                              <m:t>𝑈</m:t>
                            </m:r>
                          </m:e>
                          <m:sup>
                            <m:r>
                              <a:rPr lang="vi-VN" sz="2100" i="1">
                                <a:solidFill>
                                  <a:schemeClr val="tx1"/>
                                </a:solidFill>
                                <a:latin typeface="Cambria Math" panose="02040503050406030204" pitchFamily="18" charset="0"/>
                                <a:ea typeface="Cambria Math" panose="02040503050406030204" pitchFamily="18" charset="0"/>
                              </a:rPr>
                              <m:t>†</m:t>
                            </m:r>
                          </m:sup>
                        </m:sSup>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acc>
                          <m:accPr>
                            <m:chr m:val="̂"/>
                            <m:ctrlPr>
                              <a:rPr lang="vi-VN" sz="2100" i="1">
                                <a:solidFill>
                                  <a:schemeClr val="tx1"/>
                                </a:solidFill>
                                <a:latin typeface="Cambria Math" panose="02040503050406030204" pitchFamily="18" charset="0"/>
                                <a:ea typeface="Cambria Math" panose="02040503050406030204" pitchFamily="18" charset="0"/>
                              </a:rPr>
                            </m:ctrlPr>
                          </m:accPr>
                          <m:e>
                            <m:r>
                              <a:rPr lang="vi-VN" sz="2100" i="1">
                                <a:solidFill>
                                  <a:schemeClr val="tx1"/>
                                </a:solidFill>
                                <a:latin typeface="Cambria Math" panose="02040503050406030204" pitchFamily="18" charset="0"/>
                                <a:ea typeface="Cambria Math" panose="02040503050406030204" pitchFamily="18" charset="0"/>
                              </a:rPr>
                              <m:t>𝐵</m:t>
                            </m:r>
                          </m:e>
                        </m:acc>
                        <m:r>
                          <a:rPr lang="vi-VN" sz="2100" i="1">
                            <a:solidFill>
                              <a:schemeClr val="tx1"/>
                            </a:solidFill>
                            <a:latin typeface="Cambria Math" panose="02040503050406030204" pitchFamily="18" charset="0"/>
                            <a:ea typeface="Cambria Math" panose="02040503050406030204" pitchFamily="18" charset="0"/>
                          </a:rPr>
                          <m:t>𝑈</m:t>
                        </m:r>
                        <m:d>
                          <m:dPr>
                            <m:ctrlPr>
                              <a:rPr lang="vi-VN" sz="2100" i="1">
                                <a:solidFill>
                                  <a:schemeClr val="tx1"/>
                                </a:solidFill>
                                <a:latin typeface="Cambria Math" panose="02040503050406030204" pitchFamily="18" charset="0"/>
                                <a:ea typeface="Cambria Math" panose="02040503050406030204" pitchFamily="18" charset="0"/>
                              </a:rPr>
                            </m:ctrlPr>
                          </m:dPr>
                          <m:e>
                            <m:r>
                              <a:rPr lang="vi-VN" sz="2100" b="1" i="1">
                                <a:solidFill>
                                  <a:schemeClr val="tx1"/>
                                </a:solidFill>
                                <a:latin typeface="Cambria Math" panose="02040503050406030204" pitchFamily="18" charset="0"/>
                                <a:ea typeface="Cambria Math" panose="02040503050406030204" pitchFamily="18" charset="0"/>
                              </a:rPr>
                              <m:t>𝜽</m:t>
                            </m:r>
                          </m:e>
                        </m:d>
                      </m:e>
                    </m:d>
                    <m:r>
                      <a:rPr lang="vi-VN" sz="2100" b="1" i="1">
                        <a:solidFill>
                          <a:schemeClr val="tx1"/>
                        </a:solidFill>
                        <a:latin typeface="Cambria Math" panose="02040503050406030204" pitchFamily="18" charset="0"/>
                        <a:ea typeface="Cambria Math" panose="02040503050406030204" pitchFamily="18" charset="0"/>
                      </a:rPr>
                      <m:t>𝟎</m:t>
                    </m:r>
                    <m:r>
                      <a:rPr lang="vi-VN" sz="2100" i="1">
                        <a:solidFill>
                          <a:schemeClr val="tx1"/>
                        </a:solidFill>
                        <a:latin typeface="Cambria Math" panose="02040503050406030204" pitchFamily="18" charset="0"/>
                        <a:ea typeface="Cambria Math" panose="02040503050406030204" pitchFamily="18" charset="0"/>
                      </a:rPr>
                      <m:t>⟩</m:t>
                    </m:r>
                  </m:oMath>
                </a14:m>
                <a:endParaRPr lang="en-VN" sz="2100" b="1" i="1">
                  <a:solidFill>
                    <a:schemeClr val="tx1"/>
                  </a:solidFill>
                  <a:latin typeface="Calibri" panose="020F0502020204030204" pitchFamily="34" charset="0"/>
                  <a:cs typeface="Calibri" panose="020F0502020204030204" pitchFamily="34" charset="0"/>
                </a:endParaRPr>
              </a:p>
              <a:p>
                <a:r>
                  <a:rPr lang="en-VN" sz="2100">
                    <a:solidFill>
                      <a:schemeClr val="tx1"/>
                    </a:solidFill>
                    <a:latin typeface="Calibri" panose="020F0502020204030204" pitchFamily="34" charset="0"/>
                    <a:cs typeface="Calibri" panose="020F0502020204030204" pitchFamily="34" charset="0"/>
                  </a:rPr>
                  <a:t>We want to find:</a:t>
                </a:r>
              </a:p>
              <a:p>
                <a:pPr lvl="1"/>
                <a14:m>
                  <m:oMath xmlns:m="http://schemas.openxmlformats.org/officeDocument/2006/math">
                    <m:sSup>
                      <m:sSupPr>
                        <m:ctrlPr>
                          <a:rPr lang="vi-VN" sz="2100" b="1" i="1">
                            <a:solidFill>
                              <a:schemeClr val="tx1"/>
                            </a:solidFill>
                            <a:latin typeface="Cambria Math" panose="02040503050406030204" pitchFamily="18" charset="0"/>
                          </a:rPr>
                        </m:ctrlPr>
                      </m:sSupPr>
                      <m:e>
                        <m:r>
                          <a:rPr lang="vi-VN" sz="2100" b="1" i="1">
                            <a:solidFill>
                              <a:schemeClr val="tx1"/>
                            </a:solidFill>
                            <a:latin typeface="Cambria Math" panose="02040503050406030204" pitchFamily="18" charset="0"/>
                          </a:rPr>
                          <m:t>𝜽</m:t>
                        </m:r>
                      </m:e>
                      <m:sup>
                        <m:r>
                          <a:rPr lang="vi-VN" sz="2100" b="1" i="1">
                            <a:solidFill>
                              <a:schemeClr val="tx1"/>
                            </a:solidFill>
                            <a:latin typeface="Cambria Math" panose="02040503050406030204" pitchFamily="18" charset="0"/>
                          </a:rPr>
                          <m:t>∗</m:t>
                        </m:r>
                      </m:sup>
                    </m:sSup>
                    <m:r>
                      <a:rPr lang="vi-VN" sz="2100" b="1" i="1">
                        <a:solidFill>
                          <a:schemeClr val="tx1"/>
                        </a:solidFill>
                        <a:latin typeface="Cambria Math" panose="02040503050406030204" pitchFamily="18" charset="0"/>
                      </a:rPr>
                      <m:t>=</m:t>
                    </m:r>
                    <m:sSub>
                      <m:sSubPr>
                        <m:ctrlPr>
                          <a:rPr lang="vi-VN" sz="2100" i="1">
                            <a:solidFill>
                              <a:schemeClr val="tx1"/>
                            </a:solidFill>
                            <a:latin typeface="Cambria Math" panose="02040503050406030204" pitchFamily="18" charset="0"/>
                          </a:rPr>
                        </m:ctrlPr>
                      </m:sSubPr>
                      <m:e>
                        <m:r>
                          <m:rPr>
                            <m:sty m:val="p"/>
                          </m:rPr>
                          <a:rPr lang="vi-VN" sz="2100" b="0" i="0">
                            <a:solidFill>
                              <a:schemeClr val="tx1"/>
                            </a:solidFill>
                            <a:latin typeface="Cambria Math" panose="02040503050406030204" pitchFamily="18" charset="0"/>
                          </a:rPr>
                          <m:t>argmin</m:t>
                        </m:r>
                      </m:e>
                      <m:sub>
                        <m:r>
                          <a:rPr lang="vi-VN" sz="2100" b="1" i="1">
                            <a:solidFill>
                              <a:schemeClr val="tx1"/>
                            </a:solidFill>
                            <a:latin typeface="Cambria Math" panose="02040503050406030204" pitchFamily="18" charset="0"/>
                          </a:rPr>
                          <m:t>𝜽</m:t>
                        </m:r>
                      </m:sub>
                    </m:sSub>
                    <m:r>
                      <a:rPr lang="vi-VN" sz="2100" b="0" i="1">
                        <a:solidFill>
                          <a:schemeClr val="tx1"/>
                        </a:solidFill>
                        <a:latin typeface="Cambria Math" panose="02040503050406030204" pitchFamily="18" charset="0"/>
                      </a:rPr>
                      <m:t>𝐶</m:t>
                    </m:r>
                    <m:d>
                      <m:dPr>
                        <m:ctrlPr>
                          <a:rPr lang="vi-VN" sz="2100" b="1" i="1">
                            <a:solidFill>
                              <a:schemeClr val="tx1"/>
                            </a:solidFill>
                            <a:latin typeface="Cambria Math" panose="02040503050406030204" pitchFamily="18" charset="0"/>
                          </a:rPr>
                        </m:ctrlPr>
                      </m:dPr>
                      <m:e>
                        <m:r>
                          <a:rPr lang="vi-VN" sz="2100" b="1" i="1">
                            <a:solidFill>
                              <a:schemeClr val="tx1"/>
                            </a:solidFill>
                            <a:latin typeface="Cambria Math" panose="02040503050406030204" pitchFamily="18" charset="0"/>
                          </a:rPr>
                          <m:t>𝜽</m:t>
                        </m:r>
                      </m:e>
                    </m:d>
                  </m:oMath>
                </a14:m>
                <a:r>
                  <a:rPr lang="en-VN" sz="2100" b="1" i="1">
                    <a:solidFill>
                      <a:schemeClr val="tx1"/>
                    </a:solidFill>
                    <a:latin typeface="Calibri" panose="020F0502020204030204" pitchFamily="34" charset="0"/>
                    <a:cs typeface="Calibri" panose="020F0502020204030204" pitchFamily="34" charset="0"/>
                  </a:rPr>
                  <a:t> </a:t>
                </a:r>
              </a:p>
              <a:p>
                <a:r>
                  <a:rPr lang="en-VN" sz="2100" i="1">
                    <a:solidFill>
                      <a:schemeClr val="tx1"/>
                    </a:solidFill>
                    <a:latin typeface="Calibri" panose="020F0502020204030204" pitchFamily="34" charset="0"/>
                    <a:cs typeface="Calibri" panose="020F0502020204030204" pitchFamily="34" charset="0"/>
                  </a:rPr>
                  <a:t> </a:t>
                </a:r>
              </a:p>
            </p:txBody>
          </p:sp>
        </mc:Choice>
        <mc:Fallback xmlns="">
          <p:sp>
            <p:nvSpPr>
              <p:cNvPr id="50" name="Rectangle 49">
                <a:extLst>
                  <a:ext uri="{FF2B5EF4-FFF2-40B4-BE49-F238E27FC236}">
                    <a16:creationId xmlns:a16="http://schemas.microsoft.com/office/drawing/2014/main" id="{5D21E891-5D4C-C534-335C-0F82247E7E6C}"/>
                  </a:ext>
                </a:extLst>
              </p:cNvPr>
              <p:cNvSpPr>
                <a:spLocks noRot="1" noChangeAspect="1" noMove="1" noResize="1" noEditPoints="1" noAdjustHandles="1" noChangeArrowheads="1" noChangeShapeType="1" noTextEdit="1"/>
              </p:cNvSpPr>
              <p:nvPr/>
            </p:nvSpPr>
            <p:spPr>
              <a:xfrm>
                <a:off x="628650" y="1081216"/>
                <a:ext cx="6579458" cy="910323"/>
              </a:xfrm>
              <a:prstGeom prst="rect">
                <a:avLst/>
              </a:prstGeom>
              <a:blipFill>
                <a:blip r:embed="rId2"/>
                <a:stretch>
                  <a:fillRect l="-1112" t="-4000" b="-207333"/>
                </a:stretch>
              </a:blipFill>
              <a:ln>
                <a:noFill/>
              </a:ln>
            </p:spPr>
            <p:txBody>
              <a:bodyPr/>
              <a:lstStyle/>
              <a:p>
                <a:r>
                  <a:rPr lang="vi-VN">
                    <a:noFill/>
                  </a:rPr>
                  <a:t> </a:t>
                </a:r>
              </a:p>
            </p:txBody>
          </p:sp>
        </mc:Fallback>
      </mc:AlternateContent>
      <p:sp>
        <p:nvSpPr>
          <p:cNvPr id="52" name="Slide Number Placeholder 51">
            <a:extLst>
              <a:ext uri="{FF2B5EF4-FFF2-40B4-BE49-F238E27FC236}">
                <a16:creationId xmlns:a16="http://schemas.microsoft.com/office/drawing/2014/main" id="{C82A7B59-BBF9-E075-9F5C-BC2E6CDB6379}"/>
              </a:ext>
            </a:extLst>
          </p:cNvPr>
          <p:cNvSpPr>
            <a:spLocks noGrp="1"/>
          </p:cNvSpPr>
          <p:nvPr>
            <p:ph type="sldNum" sz="quarter" idx="12"/>
          </p:nvPr>
        </p:nvSpPr>
        <p:spPr/>
        <p:txBody>
          <a:bodyPr/>
          <a:lstStyle/>
          <a:p>
            <a:fld id="{D98A4569-6716-F649-8F1C-6F4A1EFC2E5C}" type="slidenum">
              <a:t>28</a:t>
            </a:fld>
            <a:endParaRPr lang="en-VN"/>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8A39BA6-8714-E404-42DE-F41BAB3062DD}"/>
                  </a:ext>
                </a:extLst>
              </p:cNvPr>
              <p:cNvSpPr/>
              <p:nvPr/>
            </p:nvSpPr>
            <p:spPr>
              <a:xfrm>
                <a:off x="1161537" y="3693287"/>
                <a:ext cx="1268626"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VN" i="1">
                          <a:solidFill>
                            <a:schemeClr val="tx1"/>
                          </a:solidFill>
                          <a:latin typeface="Cambria Math" panose="02040503050406030204" pitchFamily="18" charset="0"/>
                        </a:rPr>
                        <m:t>𝑈</m:t>
                      </m:r>
                      <m:r>
                        <a:rPr lang="en-VN" i="1">
                          <a:solidFill>
                            <a:schemeClr val="tx1"/>
                          </a:solidFill>
                          <a:latin typeface="Cambria Math" panose="02040503050406030204" pitchFamily="18" charset="0"/>
                        </a:rPr>
                        <m:t>(</m:t>
                      </m:r>
                      <m:r>
                        <a:rPr lang="en-VN" b="1" i="1">
                          <a:solidFill>
                            <a:schemeClr val="tx1"/>
                          </a:solidFill>
                          <a:latin typeface="Cambria Math" panose="02040503050406030204" pitchFamily="18" charset="0"/>
                        </a:rPr>
                        <m:t>𝜽</m:t>
                      </m:r>
                      <m:r>
                        <a:rPr lang="en-VN" i="1">
                          <a:solidFill>
                            <a:schemeClr val="tx1"/>
                          </a:solidFill>
                          <a:latin typeface="Cambria Math" panose="02040503050406030204" pitchFamily="18" charset="0"/>
                        </a:rPr>
                        <m:t>)</m:t>
                      </m:r>
                    </m:oMath>
                  </m:oMathPara>
                </a14:m>
                <a:endParaRPr/>
              </a:p>
            </p:txBody>
          </p:sp>
        </mc:Choice>
        <mc:Fallback xmlns="">
          <p:sp>
            <p:nvSpPr>
              <p:cNvPr id="46" name="Rectangle 45">
                <a:extLst>
                  <a:ext uri="{FF2B5EF4-FFF2-40B4-BE49-F238E27FC236}">
                    <a16:creationId xmlns:a16="http://schemas.microsoft.com/office/drawing/2014/main" id="{A8A39BA6-8714-E404-42DE-F41BAB3062DD}"/>
                  </a:ext>
                </a:extLst>
              </p:cNvPr>
              <p:cNvSpPr>
                <a:spLocks noRot="1" noChangeAspect="1" noMove="1" noResize="1" noEditPoints="1" noAdjustHandles="1" noChangeArrowheads="1" noChangeShapeType="1" noTextEdit="1"/>
              </p:cNvSpPr>
              <p:nvPr/>
            </p:nvSpPr>
            <p:spPr>
              <a:xfrm>
                <a:off x="1161537" y="3693287"/>
                <a:ext cx="1268626" cy="650789"/>
              </a:xfrm>
              <a:prstGeom prst="rect">
                <a:avLst/>
              </a:prstGeom>
              <a:blipFill>
                <a:blip r:embed="rId3"/>
                <a:stretch>
                  <a:fillRect/>
                </a:stretch>
              </a:blipFill>
              <a:ln>
                <a:solidFill>
                  <a:schemeClr val="tx1"/>
                </a:solidFill>
              </a:ln>
            </p:spPr>
            <p:txBody>
              <a:bodyPr/>
              <a:lstStyle/>
              <a:p>
                <a:r>
                  <a:rPr lang="en-VN">
                    <a:noFill/>
                  </a:rPr>
                  <a:t> </a:t>
                </a:r>
              </a:p>
            </p:txBody>
          </p:sp>
        </mc:Fallback>
      </mc:AlternateContent>
      <p:sp>
        <p:nvSpPr>
          <p:cNvPr id="57" name="Hình chữ nhật 93">
            <a:extLst>
              <a:ext uri="{FF2B5EF4-FFF2-40B4-BE49-F238E27FC236}">
                <a16:creationId xmlns:a16="http://schemas.microsoft.com/office/drawing/2014/main" id="{2A3779FB-3879-7CD9-2EE1-E1E2E279A9D6}"/>
              </a:ext>
            </a:extLst>
          </p:cNvPr>
          <p:cNvSpPr/>
          <p:nvPr/>
        </p:nvSpPr>
        <p:spPr>
          <a:xfrm>
            <a:off x="2957384" y="3858360"/>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58" name="Arc 57">
            <a:extLst>
              <a:ext uri="{FF2B5EF4-FFF2-40B4-BE49-F238E27FC236}">
                <a16:creationId xmlns:a16="http://schemas.microsoft.com/office/drawing/2014/main" id="{9F9FE0D3-5F91-F63F-2F6D-63D493FB67F6}"/>
              </a:ext>
            </a:extLst>
          </p:cNvPr>
          <p:cNvSpPr/>
          <p:nvPr/>
        </p:nvSpPr>
        <p:spPr>
          <a:xfrm>
            <a:off x="3013081" y="4002960"/>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59" name="Straight Arrow Connector 58">
            <a:extLst>
              <a:ext uri="{FF2B5EF4-FFF2-40B4-BE49-F238E27FC236}">
                <a16:creationId xmlns:a16="http://schemas.microsoft.com/office/drawing/2014/main" id="{39AF0994-ACA4-4DEF-5097-6E879D161E49}"/>
              </a:ext>
            </a:extLst>
          </p:cNvPr>
          <p:cNvCxnSpPr>
            <a:cxnSpLocks/>
          </p:cNvCxnSpPr>
          <p:nvPr/>
        </p:nvCxnSpPr>
        <p:spPr>
          <a:xfrm flipV="1">
            <a:off x="3067297" y="3925331"/>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D35146D7-1EB0-06B3-27DE-48561DB42421}"/>
              </a:ext>
            </a:extLst>
          </p:cNvPr>
          <p:cNvCxnSpPr>
            <a:cxnSpLocks/>
          </p:cNvCxnSpPr>
          <p:nvPr/>
        </p:nvCxnSpPr>
        <p:spPr>
          <a:xfrm flipV="1">
            <a:off x="910280" y="3917093"/>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986C42-0EFF-70AA-817C-3CBF7B091F7F}"/>
              </a:ext>
            </a:extLst>
          </p:cNvPr>
          <p:cNvCxnSpPr>
            <a:cxnSpLocks/>
          </p:cNvCxnSpPr>
          <p:nvPr/>
        </p:nvCxnSpPr>
        <p:spPr>
          <a:xfrm flipV="1">
            <a:off x="2649540" y="3913087"/>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08B677-147A-6A63-0034-BADA4C3CE1A8}"/>
                  </a:ext>
                </a:extLst>
              </p:cNvPr>
              <p:cNvSpPr txBox="1"/>
              <p:nvPr/>
            </p:nvSpPr>
            <p:spPr>
              <a:xfrm>
                <a:off x="3665835" y="3834015"/>
                <a:ext cx="6837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1800" i="1">
                          <a:solidFill>
                            <a:schemeClr val="tx1"/>
                          </a:solidFill>
                          <a:latin typeface="Cambria Math" panose="02040503050406030204" pitchFamily="18" charset="0"/>
                          <a:ea typeface="Cambria Math" panose="02040503050406030204" pitchFamily="18" charset="0"/>
                        </a:rPr>
                        <m:t>𝐶</m:t>
                      </m:r>
                      <m:d>
                        <m:dPr>
                          <m:ctrlPr>
                            <a:rPr lang="vi-VN" sz="1800" i="1">
                              <a:solidFill>
                                <a:schemeClr val="tx1"/>
                              </a:solidFill>
                              <a:latin typeface="Cambria Math" panose="02040503050406030204" pitchFamily="18" charset="0"/>
                              <a:ea typeface="Cambria Math" panose="02040503050406030204" pitchFamily="18" charset="0"/>
                            </a:rPr>
                          </m:ctrlPr>
                        </m:dPr>
                        <m:e>
                          <m:r>
                            <a:rPr lang="vi-VN" sz="1800" b="1" i="1">
                              <a:solidFill>
                                <a:schemeClr val="tx1"/>
                              </a:solidFill>
                              <a:latin typeface="Cambria Math" panose="02040503050406030204" pitchFamily="18" charset="0"/>
                              <a:ea typeface="Cambria Math" panose="02040503050406030204" pitchFamily="18" charset="0"/>
                            </a:rPr>
                            <m:t>𝜽</m:t>
                          </m:r>
                        </m:e>
                      </m:d>
                    </m:oMath>
                  </m:oMathPara>
                </a14:m>
                <a:endParaRPr lang="en-VN"/>
              </a:p>
            </p:txBody>
          </p:sp>
        </mc:Choice>
        <mc:Fallback xmlns="">
          <p:sp>
            <p:nvSpPr>
              <p:cNvPr id="64" name="TextBox 63">
                <a:extLst>
                  <a:ext uri="{FF2B5EF4-FFF2-40B4-BE49-F238E27FC236}">
                    <a16:creationId xmlns:a16="http://schemas.microsoft.com/office/drawing/2014/main" id="{7708B677-147A-6A63-0034-BADA4C3CE1A8}"/>
                  </a:ext>
                </a:extLst>
              </p:cNvPr>
              <p:cNvSpPr txBox="1">
                <a:spLocks noRot="1" noChangeAspect="1" noMove="1" noResize="1" noEditPoints="1" noAdjustHandles="1" noChangeArrowheads="1" noChangeShapeType="1" noTextEdit="1"/>
              </p:cNvSpPr>
              <p:nvPr/>
            </p:nvSpPr>
            <p:spPr>
              <a:xfrm>
                <a:off x="3665835" y="3834015"/>
                <a:ext cx="683742" cy="369332"/>
              </a:xfrm>
              <a:prstGeom prst="rect">
                <a:avLst/>
              </a:prstGeom>
              <a:blipFill>
                <a:blip r:embed="rId4"/>
                <a:stretch>
                  <a:fillRect/>
                </a:stretch>
              </a:blipFill>
            </p:spPr>
            <p:txBody>
              <a:bodyPr/>
              <a:lstStyle/>
              <a:p>
                <a:r>
                  <a:rPr lang="en-VN">
                    <a:noFill/>
                  </a:rPr>
                  <a:t> </a:t>
                </a:r>
              </a:p>
            </p:txBody>
          </p:sp>
        </mc:Fallback>
      </mc:AlternateContent>
      <p:cxnSp>
        <p:nvCxnSpPr>
          <p:cNvPr id="66" name="Straight Arrow Connector 65">
            <a:extLst>
              <a:ext uri="{FF2B5EF4-FFF2-40B4-BE49-F238E27FC236}">
                <a16:creationId xmlns:a16="http://schemas.microsoft.com/office/drawing/2014/main" id="{595471C7-86EB-7471-4A9D-B32FE7AE12EF}"/>
              </a:ext>
            </a:extLst>
          </p:cNvPr>
          <p:cNvCxnSpPr>
            <a:stCxn id="57" idx="3"/>
            <a:endCxn id="64" idx="1"/>
          </p:cNvCxnSpPr>
          <p:nvPr/>
        </p:nvCxnSpPr>
        <p:spPr>
          <a:xfrm>
            <a:off x="3263703" y="4011827"/>
            <a:ext cx="402132" cy="685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780FC65-407E-2595-D7CC-35B757880195}"/>
                  </a:ext>
                </a:extLst>
              </p:cNvPr>
              <p:cNvSpPr txBox="1"/>
              <p:nvPr/>
            </p:nvSpPr>
            <p:spPr>
              <a:xfrm>
                <a:off x="4774453" y="3834128"/>
                <a:ext cx="7908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800" b="0" i="0" smtClean="0">
                          <a:solidFill>
                            <a:schemeClr val="tx1"/>
                          </a:solidFill>
                          <a:latin typeface="Cambria Math" panose="02040503050406030204" pitchFamily="18" charset="0"/>
                          <a:ea typeface="Cambria Math" panose="02040503050406030204" pitchFamily="18" charset="0"/>
                        </a:rPr>
                        <m:t>∇</m:t>
                      </m:r>
                      <m:r>
                        <a:rPr lang="vi-VN" sz="1800" i="1">
                          <a:solidFill>
                            <a:schemeClr val="tx1"/>
                          </a:solidFill>
                          <a:latin typeface="Cambria Math" panose="02040503050406030204" pitchFamily="18" charset="0"/>
                          <a:ea typeface="Cambria Math" panose="02040503050406030204" pitchFamily="18" charset="0"/>
                        </a:rPr>
                        <m:t>𝐶</m:t>
                      </m:r>
                    </m:oMath>
                  </m:oMathPara>
                </a14:m>
                <a:endParaRPr lang="en-VN">
                  <a:solidFill>
                    <a:schemeClr val="tx1"/>
                  </a:solidFill>
                </a:endParaRPr>
              </a:p>
            </p:txBody>
          </p:sp>
        </mc:Choice>
        <mc:Fallback xmlns="">
          <p:sp>
            <p:nvSpPr>
              <p:cNvPr id="67" name="TextBox 66">
                <a:extLst>
                  <a:ext uri="{FF2B5EF4-FFF2-40B4-BE49-F238E27FC236}">
                    <a16:creationId xmlns:a16="http://schemas.microsoft.com/office/drawing/2014/main" id="{B780FC65-407E-2595-D7CC-35B757880195}"/>
                  </a:ext>
                </a:extLst>
              </p:cNvPr>
              <p:cNvSpPr txBox="1">
                <a:spLocks noRot="1" noChangeAspect="1" noMove="1" noResize="1" noEditPoints="1" noAdjustHandles="1" noChangeArrowheads="1" noChangeShapeType="1" noTextEdit="1"/>
              </p:cNvSpPr>
              <p:nvPr/>
            </p:nvSpPr>
            <p:spPr>
              <a:xfrm>
                <a:off x="4774453" y="3834128"/>
                <a:ext cx="790835" cy="369332"/>
              </a:xfrm>
              <a:prstGeom prst="rect">
                <a:avLst/>
              </a:prstGeom>
              <a:blipFill>
                <a:blip r:embed="rId5"/>
                <a:stretch>
                  <a:fillRect/>
                </a:stretch>
              </a:blipFill>
            </p:spPr>
            <p:txBody>
              <a:bodyPr/>
              <a:lstStyle/>
              <a:p>
                <a:r>
                  <a:rPr lang="vi-VN">
                    <a:noFill/>
                  </a:rPr>
                  <a:t> </a:t>
                </a:r>
              </a:p>
            </p:txBody>
          </p:sp>
        </mc:Fallback>
      </mc:AlternateContent>
      <p:cxnSp>
        <p:nvCxnSpPr>
          <p:cNvPr id="68" name="Straight Arrow Connector 67">
            <a:extLst>
              <a:ext uri="{FF2B5EF4-FFF2-40B4-BE49-F238E27FC236}">
                <a16:creationId xmlns:a16="http://schemas.microsoft.com/office/drawing/2014/main" id="{AD23F435-A588-E5AA-F720-DAADCAEE6234}"/>
              </a:ext>
            </a:extLst>
          </p:cNvPr>
          <p:cNvCxnSpPr>
            <a:cxnSpLocks/>
            <a:stCxn id="64" idx="3"/>
            <a:endCxn id="67" idx="1"/>
          </p:cNvCxnSpPr>
          <p:nvPr/>
        </p:nvCxnSpPr>
        <p:spPr>
          <a:xfrm>
            <a:off x="4349577" y="4018681"/>
            <a:ext cx="424876" cy="11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1143910-BC54-FA73-56ED-84D98CB4DBBD}"/>
                  </a:ext>
                </a:extLst>
              </p:cNvPr>
              <p:cNvSpPr txBox="1"/>
              <p:nvPr/>
            </p:nvSpPr>
            <p:spPr>
              <a:xfrm>
                <a:off x="5964193" y="3839631"/>
                <a:ext cx="2551157" cy="369332"/>
              </a:xfrm>
              <a:prstGeom prst="rect">
                <a:avLst/>
              </a:prstGeom>
              <a:noFill/>
              <a:ln>
                <a:solidFill>
                  <a:schemeClr val="tx1"/>
                </a:solidFill>
                <a:prstDash val="dash"/>
              </a:ln>
            </p:spPr>
            <p:txBody>
              <a:bodyPr wrap="square">
                <a:spAutoFit/>
              </a:bodyPr>
              <a:lstStyle/>
              <a:p>
                <a14:m>
                  <m:oMath xmlns:m="http://schemas.openxmlformats.org/officeDocument/2006/math">
                    <m:sSup>
                      <m:sSupPr>
                        <m:ctrlPr>
                          <a:rPr lang="vi-VN" b="0" i="1">
                            <a:latin typeface="Cambria Math" panose="02040503050406030204" pitchFamily="18" charset="0"/>
                          </a:rPr>
                        </m:ctrlPr>
                      </m:sSupPr>
                      <m:e>
                        <m:r>
                          <a:rPr lang="vi-VN" b="1" i="1">
                            <a:latin typeface="Cambria Math" panose="02040503050406030204" pitchFamily="18" charset="0"/>
                          </a:rPr>
                          <m:t>𝜽</m:t>
                        </m:r>
                      </m:e>
                      <m:sup>
                        <m:r>
                          <m:rPr>
                            <m:sty m:val="p"/>
                          </m:rPr>
                          <a:rPr lang="vi-VN" i="1">
                            <a:latin typeface="Cambria Math" panose="02040503050406030204" pitchFamily="18" charset="0"/>
                          </a:rPr>
                          <m:t>t</m:t>
                        </m:r>
                        <m:r>
                          <a:rPr lang="vi-VN" b="0" i="1">
                            <a:latin typeface="Cambria Math" panose="02040503050406030204" pitchFamily="18" charset="0"/>
                          </a:rPr>
                          <m:t>+1</m:t>
                        </m:r>
                      </m:sup>
                    </m:sSup>
                    <m:r>
                      <a:rPr lang="vi-VN" b="0" i="1">
                        <a:latin typeface="Cambria Math" panose="02040503050406030204" pitchFamily="18" charset="0"/>
                      </a:rPr>
                      <m:t>←</m:t>
                    </m:r>
                  </m:oMath>
                </a14:m>
                <a:r>
                  <a:rPr lang="en-VN"/>
                  <a:t> </a:t>
                </a:r>
                <a:r>
                  <a:rPr lang="en-VN">
                    <a:solidFill>
                      <a:srgbClr val="FF0000"/>
                    </a:solidFill>
                  </a:rPr>
                  <a:t>Optimizer</a:t>
                </a:r>
                <a14:m>
                  <m:oMath xmlns:m="http://schemas.openxmlformats.org/officeDocument/2006/math">
                    <m:r>
                      <a:rPr lang="en-VN" i="1">
                        <a:latin typeface="Cambria Math" panose="02040503050406030204" pitchFamily="18" charset="0"/>
                      </a:rPr>
                      <m:t>(</m:t>
                    </m:r>
                    <m:r>
                      <a:rPr lang="vi-VN" b="1" i="1">
                        <a:latin typeface="Cambria Math" panose="02040503050406030204" pitchFamily="18" charset="0"/>
                      </a:rPr>
                      <m:t>𝜽</m:t>
                    </m:r>
                    <m:r>
                      <a:rPr lang="vi-VN" b="0" i="1">
                        <a:latin typeface="Cambria Math" panose="02040503050406030204" pitchFamily="18" charset="0"/>
                      </a:rPr>
                      <m:t>,</m:t>
                    </m:r>
                    <m:r>
                      <m:rPr>
                        <m:sty m:val="p"/>
                      </m:rPr>
                      <a:rPr lang="vi-VN" b="0" i="0">
                        <a:latin typeface="Cambria Math" panose="02040503050406030204" pitchFamily="18" charset="0"/>
                      </a:rPr>
                      <m:t>∇</m:t>
                    </m:r>
                    <m:r>
                      <a:rPr lang="vi-VN" i="1">
                        <a:latin typeface="Cambria Math" panose="02040503050406030204" pitchFamily="18" charset="0"/>
                      </a:rPr>
                      <m:t>𝐶</m:t>
                    </m:r>
                    <m:r>
                      <a:rPr lang="en-VN" i="1">
                        <a:latin typeface="Cambria Math" panose="02040503050406030204" pitchFamily="18" charset="0"/>
                      </a:rPr>
                      <m:t>)</m:t>
                    </m:r>
                  </m:oMath>
                </a14:m>
                <a:endParaRPr lang="en-VN"/>
              </a:p>
            </p:txBody>
          </p:sp>
        </mc:Choice>
        <mc:Fallback xmlns="">
          <p:sp>
            <p:nvSpPr>
              <p:cNvPr id="72" name="TextBox 71">
                <a:extLst>
                  <a:ext uri="{FF2B5EF4-FFF2-40B4-BE49-F238E27FC236}">
                    <a16:creationId xmlns:a16="http://schemas.microsoft.com/office/drawing/2014/main" id="{01143910-BC54-FA73-56ED-84D98CB4DBBD}"/>
                  </a:ext>
                </a:extLst>
              </p:cNvPr>
              <p:cNvSpPr txBox="1">
                <a:spLocks noRot="1" noChangeAspect="1" noMove="1" noResize="1" noEditPoints="1" noAdjustHandles="1" noChangeArrowheads="1" noChangeShapeType="1" noTextEdit="1"/>
              </p:cNvSpPr>
              <p:nvPr/>
            </p:nvSpPr>
            <p:spPr>
              <a:xfrm>
                <a:off x="5964193" y="3839631"/>
                <a:ext cx="2551157" cy="369332"/>
              </a:xfrm>
              <a:prstGeom prst="rect">
                <a:avLst/>
              </a:prstGeom>
              <a:blipFill>
                <a:blip r:embed="rId6"/>
                <a:stretch>
                  <a:fillRect t="-8065" r="-238" b="-24194"/>
                </a:stretch>
              </a:blipFill>
              <a:ln>
                <a:solidFill>
                  <a:schemeClr val="tx1"/>
                </a:solidFill>
                <a:prstDash val="dash"/>
              </a:ln>
            </p:spPr>
            <p:txBody>
              <a:bodyPr/>
              <a:lstStyle/>
              <a:p>
                <a:r>
                  <a:rPr lang="vi-VN">
                    <a:noFill/>
                  </a:rPr>
                  <a:t> </a:t>
                </a:r>
              </a:p>
            </p:txBody>
          </p:sp>
        </mc:Fallback>
      </mc:AlternateContent>
      <p:cxnSp>
        <p:nvCxnSpPr>
          <p:cNvPr id="73" name="Straight Arrow Connector 72">
            <a:extLst>
              <a:ext uri="{FF2B5EF4-FFF2-40B4-BE49-F238E27FC236}">
                <a16:creationId xmlns:a16="http://schemas.microsoft.com/office/drawing/2014/main" id="{50E22070-189C-4084-0DA3-9D4910284806}"/>
              </a:ext>
            </a:extLst>
          </p:cNvPr>
          <p:cNvCxnSpPr>
            <a:cxnSpLocks/>
            <a:stCxn id="67" idx="3"/>
            <a:endCxn id="72" idx="1"/>
          </p:cNvCxnSpPr>
          <p:nvPr/>
        </p:nvCxnSpPr>
        <p:spPr>
          <a:xfrm>
            <a:off x="5565288" y="4018794"/>
            <a:ext cx="398905" cy="55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DB988B16-DAAE-E8B2-143C-A8F15EC09A5C}"/>
              </a:ext>
            </a:extLst>
          </p:cNvPr>
          <p:cNvCxnSpPr>
            <a:cxnSpLocks/>
            <a:stCxn id="72" idx="2"/>
            <a:endCxn id="46" idx="2"/>
          </p:cNvCxnSpPr>
          <p:nvPr/>
        </p:nvCxnSpPr>
        <p:spPr>
          <a:xfrm rot="5400000">
            <a:off x="4450255" y="1554558"/>
            <a:ext cx="135113" cy="5443922"/>
          </a:xfrm>
          <a:prstGeom prst="bentConnector3">
            <a:avLst>
              <a:gd name="adj1" fmla="val 26919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0D1D80-D9B7-5ED7-3B35-6399690675AF}"/>
                  </a:ext>
                </a:extLst>
              </p:cNvPr>
              <p:cNvSpPr txBox="1"/>
              <p:nvPr/>
            </p:nvSpPr>
            <p:spPr>
              <a:xfrm>
                <a:off x="3369277" y="4230274"/>
                <a:ext cx="3459892" cy="369332"/>
              </a:xfrm>
              <a:prstGeom prst="rect">
                <a:avLst/>
              </a:prstGeom>
              <a:noFill/>
            </p:spPr>
            <p:txBody>
              <a:bodyPr wrap="square" rtlCol="0">
                <a:spAutoFit/>
              </a:bodyPr>
              <a:lstStyle/>
              <a:p>
                <a:r>
                  <a:rPr lang="en-VN"/>
                  <a:t>Update </a:t>
                </a:r>
                <a14:m>
                  <m:oMath xmlns:m="http://schemas.openxmlformats.org/officeDocument/2006/math">
                    <m:r>
                      <a:rPr lang="en-VN" b="1" i="1">
                        <a:latin typeface="Cambria Math" panose="02040503050406030204" pitchFamily="18" charset="0"/>
                      </a:rPr>
                      <m:t>𝜽</m:t>
                    </m:r>
                  </m:oMath>
                </a14:m>
                <a:r>
                  <a:rPr lang="en-VN" b="1"/>
                  <a:t> </a:t>
                </a:r>
                <a:r>
                  <a:rPr lang="en-VN"/>
                  <a:t>until </a:t>
                </a:r>
                <a14:m>
                  <m:oMath xmlns:m="http://schemas.openxmlformats.org/officeDocument/2006/math">
                    <m:r>
                      <a:rPr lang="vi-VN" i="1">
                        <a:latin typeface="Cambria Math" panose="02040503050406030204" pitchFamily="18" charset="0"/>
                        <a:ea typeface="Cambria Math" panose="02040503050406030204" pitchFamily="18" charset="0"/>
                      </a:rPr>
                      <m:t>𝐶</m:t>
                    </m:r>
                    <m:d>
                      <m:dPr>
                        <m:ctrlPr>
                          <a:rPr lang="vi-VN" i="1">
                            <a:latin typeface="Cambria Math" panose="02040503050406030204" pitchFamily="18" charset="0"/>
                            <a:ea typeface="Cambria Math" panose="02040503050406030204" pitchFamily="18" charset="0"/>
                          </a:rPr>
                        </m:ctrlPr>
                      </m:dPr>
                      <m:e>
                        <m:r>
                          <a:rPr lang="vi-VN" b="1" i="1">
                            <a:latin typeface="Cambria Math" panose="02040503050406030204" pitchFamily="18" charset="0"/>
                            <a:ea typeface="Cambria Math" panose="02040503050406030204" pitchFamily="18" charset="0"/>
                          </a:rPr>
                          <m:t>𝜽</m:t>
                        </m:r>
                      </m:e>
                    </m:d>
                    <m:r>
                      <a:rPr lang="vi-VN" b="1" i="1">
                        <a:latin typeface="Cambria Math" panose="02040503050406030204" pitchFamily="18" charset="0"/>
                        <a:ea typeface="Cambria Math" panose="02040503050406030204" pitchFamily="18" charset="0"/>
                      </a:rPr>
                      <m:t>&lt;</m:t>
                    </m:r>
                    <m:r>
                      <a:rPr lang="vi-VN" b="0" i="1">
                        <a:latin typeface="Cambria Math" panose="02040503050406030204" pitchFamily="18" charset="0"/>
                        <a:ea typeface="Cambria Math" panose="02040503050406030204" pitchFamily="18" charset="0"/>
                      </a:rPr>
                      <m:t>𝜏</m:t>
                    </m:r>
                  </m:oMath>
                </a14:m>
                <a:endParaRPr lang="en-VN"/>
              </a:p>
            </p:txBody>
          </p:sp>
        </mc:Choice>
        <mc:Fallback xmlns="">
          <p:sp>
            <p:nvSpPr>
              <p:cNvPr id="79" name="TextBox 78">
                <a:extLst>
                  <a:ext uri="{FF2B5EF4-FFF2-40B4-BE49-F238E27FC236}">
                    <a16:creationId xmlns:a16="http://schemas.microsoft.com/office/drawing/2014/main" id="{A50D1D80-D9B7-5ED7-3B35-6399690675AF}"/>
                  </a:ext>
                </a:extLst>
              </p:cNvPr>
              <p:cNvSpPr txBox="1">
                <a:spLocks noRot="1" noChangeAspect="1" noMove="1" noResize="1" noEditPoints="1" noAdjustHandles="1" noChangeArrowheads="1" noChangeShapeType="1" noTextEdit="1"/>
              </p:cNvSpPr>
              <p:nvPr/>
            </p:nvSpPr>
            <p:spPr>
              <a:xfrm>
                <a:off x="3369277" y="4230274"/>
                <a:ext cx="3459892" cy="369332"/>
              </a:xfrm>
              <a:prstGeom prst="rect">
                <a:avLst/>
              </a:prstGeom>
              <a:blipFill>
                <a:blip r:embed="rId7"/>
                <a:stretch>
                  <a:fillRect l="-1465" t="-10000" b="-26667"/>
                </a:stretch>
              </a:blipFill>
            </p:spPr>
            <p:txBody>
              <a:bodyPr/>
              <a:lstStyle/>
              <a:p>
                <a:r>
                  <a:rPr lang="en-VN">
                    <a:noFill/>
                  </a:rPr>
                  <a:t> </a:t>
                </a:r>
              </a:p>
            </p:txBody>
          </p:sp>
        </mc:Fallback>
      </mc:AlternateContent>
      <p:sp>
        <p:nvSpPr>
          <p:cNvPr id="6" name="Rectangle 5">
            <a:extLst>
              <a:ext uri="{FF2B5EF4-FFF2-40B4-BE49-F238E27FC236}">
                <a16:creationId xmlns:a16="http://schemas.microsoft.com/office/drawing/2014/main" id="{A2A43D14-B38A-7BA4-101F-1EF021714EE1}"/>
              </a:ext>
            </a:extLst>
          </p:cNvPr>
          <p:cNvSpPr/>
          <p:nvPr/>
        </p:nvSpPr>
        <p:spPr>
          <a:xfrm>
            <a:off x="4851400" y="1651000"/>
            <a:ext cx="1016000" cy="5291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5D4F94FE-75C5-38EE-2508-AE4FAA037C1F}"/>
              </a:ext>
            </a:extLst>
          </p:cNvPr>
          <p:cNvSpPr txBox="1"/>
          <p:nvPr/>
        </p:nvSpPr>
        <p:spPr>
          <a:xfrm>
            <a:off x="6230693" y="1730917"/>
            <a:ext cx="2222500" cy="369332"/>
          </a:xfrm>
          <a:prstGeom prst="rect">
            <a:avLst/>
          </a:prstGeom>
          <a:noFill/>
        </p:spPr>
        <p:txBody>
          <a:bodyPr wrap="square" rtlCol="0">
            <a:spAutoFit/>
          </a:bodyPr>
          <a:lstStyle/>
          <a:p>
            <a:r>
              <a:rPr lang="en-US">
                <a:solidFill>
                  <a:srgbClr val="FF0000"/>
                </a:solidFill>
              </a:rPr>
              <a:t>Trainable parameters</a:t>
            </a:r>
            <a:endParaRPr lang="en-VN">
              <a:solidFill>
                <a:srgbClr val="FF0000"/>
              </a:solidFill>
            </a:endParaRPr>
          </a:p>
        </p:txBody>
      </p:sp>
      <p:sp>
        <p:nvSpPr>
          <p:cNvPr id="8" name="TextBox 7">
            <a:extLst>
              <a:ext uri="{FF2B5EF4-FFF2-40B4-BE49-F238E27FC236}">
                <a16:creationId xmlns:a16="http://schemas.microsoft.com/office/drawing/2014/main" id="{60B90AA3-0B5D-988B-9767-7A6B473D0B91}"/>
              </a:ext>
            </a:extLst>
          </p:cNvPr>
          <p:cNvSpPr txBox="1"/>
          <p:nvPr/>
        </p:nvSpPr>
        <p:spPr>
          <a:xfrm>
            <a:off x="6230693" y="2280237"/>
            <a:ext cx="2551157" cy="646331"/>
          </a:xfrm>
          <a:prstGeom prst="rect">
            <a:avLst/>
          </a:prstGeom>
          <a:noFill/>
        </p:spPr>
        <p:txBody>
          <a:bodyPr wrap="square" rtlCol="0">
            <a:spAutoFit/>
          </a:bodyPr>
          <a:lstStyle/>
          <a:p>
            <a:r>
              <a:rPr lang="en-US">
                <a:solidFill>
                  <a:srgbClr val="FF0000"/>
                </a:solidFill>
              </a:rPr>
              <a:t>Objective associated with expectation values</a:t>
            </a:r>
            <a:endParaRPr lang="en-VN">
              <a:solidFill>
                <a:srgbClr val="FF0000"/>
              </a:solidFill>
            </a:endParaRPr>
          </a:p>
        </p:txBody>
      </p:sp>
      <p:sp>
        <p:nvSpPr>
          <p:cNvPr id="9" name="Rectangle 8">
            <a:extLst>
              <a:ext uri="{FF2B5EF4-FFF2-40B4-BE49-F238E27FC236}">
                <a16:creationId xmlns:a16="http://schemas.microsoft.com/office/drawing/2014/main" id="{A53AD4C7-4814-A909-94F3-B3A04E55034E}"/>
              </a:ext>
            </a:extLst>
          </p:cNvPr>
          <p:cNvSpPr/>
          <p:nvPr/>
        </p:nvSpPr>
        <p:spPr>
          <a:xfrm>
            <a:off x="1109133" y="2388000"/>
            <a:ext cx="3179233" cy="4102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351D5153-17DB-D23D-CE98-EB34709A72AA}"/>
              </a:ext>
            </a:extLst>
          </p:cNvPr>
          <p:cNvSpPr/>
          <p:nvPr/>
        </p:nvSpPr>
        <p:spPr>
          <a:xfrm>
            <a:off x="1109132" y="3062683"/>
            <a:ext cx="2315635" cy="4102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DCB6FF76-2AC9-802B-8F69-14D057DCDAA6}"/>
              </a:ext>
            </a:extLst>
          </p:cNvPr>
          <p:cNvSpPr txBox="1"/>
          <p:nvPr/>
        </p:nvSpPr>
        <p:spPr>
          <a:xfrm>
            <a:off x="6292850" y="3083134"/>
            <a:ext cx="2222500" cy="369332"/>
          </a:xfrm>
          <a:prstGeom prst="rect">
            <a:avLst/>
          </a:prstGeom>
          <a:noFill/>
        </p:spPr>
        <p:txBody>
          <a:bodyPr wrap="square" rtlCol="0">
            <a:spAutoFit/>
          </a:bodyPr>
          <a:lstStyle/>
          <a:p>
            <a:r>
              <a:rPr lang="en-US">
                <a:solidFill>
                  <a:srgbClr val="FF0000"/>
                </a:solidFill>
              </a:rPr>
              <a:t>Optimal parameters</a:t>
            </a:r>
            <a:endParaRPr lang="en-VN">
              <a:solidFill>
                <a:srgbClr val="FF0000"/>
              </a:solidFill>
            </a:endParaRPr>
          </a:p>
        </p:txBody>
      </p:sp>
      <p:cxnSp>
        <p:nvCxnSpPr>
          <p:cNvPr id="12" name="Straight Arrow Connector 11">
            <a:extLst>
              <a:ext uri="{FF2B5EF4-FFF2-40B4-BE49-F238E27FC236}">
                <a16:creationId xmlns:a16="http://schemas.microsoft.com/office/drawing/2014/main" id="{4C25EA65-4172-C59A-63A6-31FD040BC78C}"/>
              </a:ext>
            </a:extLst>
          </p:cNvPr>
          <p:cNvCxnSpPr>
            <a:cxnSpLocks/>
            <a:stCxn id="6" idx="3"/>
            <a:endCxn id="7" idx="1"/>
          </p:cNvCxnSpPr>
          <p:nvPr/>
        </p:nvCxnSpPr>
        <p:spPr>
          <a:xfrm flipV="1">
            <a:off x="5867400" y="1915583"/>
            <a:ext cx="363293" cy="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94D54A-916E-DE73-58CD-AD75DC9B88A7}"/>
              </a:ext>
            </a:extLst>
          </p:cNvPr>
          <p:cNvCxnSpPr>
            <a:cxnSpLocks/>
            <a:stCxn id="9" idx="3"/>
            <a:endCxn id="8" idx="1"/>
          </p:cNvCxnSpPr>
          <p:nvPr/>
        </p:nvCxnSpPr>
        <p:spPr>
          <a:xfrm>
            <a:off x="4288366" y="2593117"/>
            <a:ext cx="1942327" cy="1028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19ED62C-BA76-35F3-7535-A4F39DAB0BD4}"/>
              </a:ext>
            </a:extLst>
          </p:cNvPr>
          <p:cNvCxnSpPr>
            <a:cxnSpLocks/>
            <a:stCxn id="10" idx="3"/>
            <a:endCxn id="11" idx="1"/>
          </p:cNvCxnSpPr>
          <p:nvPr/>
        </p:nvCxnSpPr>
        <p:spPr>
          <a:xfrm>
            <a:off x="3424767" y="3267800"/>
            <a:ext cx="2868083"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5C6F1A-6163-519A-A13B-16C9EA2B56CE}"/>
              </a:ext>
            </a:extLst>
          </p:cNvPr>
          <p:cNvSpPr txBox="1"/>
          <p:nvPr/>
        </p:nvSpPr>
        <p:spPr>
          <a:xfrm>
            <a:off x="628649" y="4783902"/>
            <a:ext cx="2681817" cy="276999"/>
          </a:xfrm>
          <a:prstGeom prst="rect">
            <a:avLst/>
          </a:prstGeom>
          <a:noFill/>
        </p:spPr>
        <p:txBody>
          <a:bodyPr wrap="square" rtlCol="0">
            <a:spAutoFit/>
          </a:bodyPr>
          <a:lstStyle/>
          <a:p>
            <a:pPr algn="ctr"/>
            <a:r>
              <a:rPr lang="en-US" sz="1200"/>
              <a:t>Quantum computer</a:t>
            </a:r>
            <a:endParaRPr lang="en-VN" sz="1200"/>
          </a:p>
        </p:txBody>
      </p:sp>
      <p:sp>
        <p:nvSpPr>
          <p:cNvPr id="28" name="TextBox 27">
            <a:extLst>
              <a:ext uri="{FF2B5EF4-FFF2-40B4-BE49-F238E27FC236}">
                <a16:creationId xmlns:a16="http://schemas.microsoft.com/office/drawing/2014/main" id="{24720B65-445F-C30A-B878-7B4FE3B5EB6C}"/>
              </a:ext>
            </a:extLst>
          </p:cNvPr>
          <p:cNvSpPr txBox="1"/>
          <p:nvPr/>
        </p:nvSpPr>
        <p:spPr>
          <a:xfrm>
            <a:off x="3369277" y="4783902"/>
            <a:ext cx="5232751" cy="276999"/>
          </a:xfrm>
          <a:prstGeom prst="rect">
            <a:avLst/>
          </a:prstGeom>
          <a:noFill/>
        </p:spPr>
        <p:txBody>
          <a:bodyPr wrap="square" rtlCol="0">
            <a:spAutoFit/>
          </a:bodyPr>
          <a:lstStyle/>
          <a:p>
            <a:pPr algn="ctr"/>
            <a:r>
              <a:rPr lang="en-US" sz="1200"/>
              <a:t>Classical computer</a:t>
            </a:r>
            <a:endParaRPr lang="en-VN" sz="1200"/>
          </a:p>
        </p:txBody>
      </p:sp>
      <p:cxnSp>
        <p:nvCxnSpPr>
          <p:cNvPr id="30" name="Straight Connector 29">
            <a:extLst>
              <a:ext uri="{FF2B5EF4-FFF2-40B4-BE49-F238E27FC236}">
                <a16:creationId xmlns:a16="http://schemas.microsoft.com/office/drawing/2014/main" id="{18C54759-6889-BF0B-1E06-0D5F8880378B}"/>
              </a:ext>
            </a:extLst>
          </p:cNvPr>
          <p:cNvCxnSpPr>
            <a:cxnSpLocks/>
          </p:cNvCxnSpPr>
          <p:nvPr/>
        </p:nvCxnSpPr>
        <p:spPr>
          <a:xfrm>
            <a:off x="3352796" y="3693287"/>
            <a:ext cx="0" cy="1347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875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C996-B951-FE32-99A5-431F469D45B5}"/>
              </a:ext>
            </a:extLst>
          </p:cNvPr>
          <p:cNvSpPr>
            <a:spLocks noGrp="1"/>
          </p:cNvSpPr>
          <p:nvPr>
            <p:ph type="title"/>
          </p:nvPr>
        </p:nvSpPr>
        <p:spPr/>
        <p:txBody>
          <a:bodyPr>
            <a:normAutofit/>
          </a:bodyPr>
          <a:lstStyle/>
          <a:p>
            <a:r>
              <a:rPr lang="en-US"/>
              <a:t>1.6</a:t>
            </a:r>
            <a:r>
              <a:rPr lang="en-VN"/>
              <a:t>.</a:t>
            </a:r>
            <a:r>
              <a:rPr lang="en-US"/>
              <a:t>1.</a:t>
            </a:r>
            <a:r>
              <a:rPr lang="en-VN"/>
              <a:t> </a:t>
            </a:r>
            <a:r>
              <a:rPr lang="en-US"/>
              <a:t>Quantum optimization</a:t>
            </a:r>
            <a:br>
              <a:rPr lang="en-US"/>
            </a:br>
            <a:r>
              <a:rPr lang="en-US" sz="2000"/>
              <a:t>Variational Quantum Eigensolver (VQE)</a:t>
            </a:r>
            <a:endParaRPr lang="vi-VN" sz="2000"/>
          </a:p>
        </p:txBody>
      </p:sp>
      <p:sp>
        <p:nvSpPr>
          <p:cNvPr id="4" name="Slide Number Placeholder 3">
            <a:extLst>
              <a:ext uri="{FF2B5EF4-FFF2-40B4-BE49-F238E27FC236}">
                <a16:creationId xmlns:a16="http://schemas.microsoft.com/office/drawing/2014/main" id="{093703F6-E00B-6E81-CBF4-79BB7682401E}"/>
              </a:ext>
            </a:extLst>
          </p:cNvPr>
          <p:cNvSpPr>
            <a:spLocks noGrp="1"/>
          </p:cNvSpPr>
          <p:nvPr>
            <p:ph type="sldNum" sz="quarter" idx="12"/>
          </p:nvPr>
        </p:nvSpPr>
        <p:spPr/>
        <p:txBody>
          <a:bodyPr/>
          <a:lstStyle/>
          <a:p>
            <a:fld id="{6A45828D-F580-42DE-B77E-860980F07F32}" type="slidenum">
              <a:rPr lang="vi-VN" smtClean="0"/>
              <a:t>29</a:t>
            </a:fld>
            <a:endParaRPr lang="vi-VN"/>
          </a:p>
        </p:txBody>
      </p:sp>
      <p:cxnSp>
        <p:nvCxnSpPr>
          <p:cNvPr id="5" name="Straight Connector 4">
            <a:extLst>
              <a:ext uri="{FF2B5EF4-FFF2-40B4-BE49-F238E27FC236}">
                <a16:creationId xmlns:a16="http://schemas.microsoft.com/office/drawing/2014/main" id="{5A319F40-02AC-0D00-0265-DF403E54AAA9}"/>
              </a:ext>
            </a:extLst>
          </p:cNvPr>
          <p:cNvCxnSpPr/>
          <p:nvPr/>
        </p:nvCxnSpPr>
        <p:spPr>
          <a:xfrm>
            <a:off x="3914206" y="1766995"/>
            <a:ext cx="2174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F555FD-E0F5-F00E-F8C6-C79B6998AE7A}"/>
                  </a:ext>
                </a:extLst>
              </p:cNvPr>
              <p:cNvSpPr/>
              <p:nvPr/>
            </p:nvSpPr>
            <p:spPr>
              <a:xfrm>
                <a:off x="4293149" y="1448455"/>
                <a:ext cx="1268626"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VN" i="1">
                          <a:solidFill>
                            <a:schemeClr val="tx1"/>
                          </a:solidFill>
                          <a:latin typeface="Cambria Math" panose="02040503050406030204" pitchFamily="18" charset="0"/>
                        </a:rPr>
                        <m:t>𝑈</m:t>
                      </m:r>
                      <m:r>
                        <a:rPr lang="en-VN" i="1">
                          <a:solidFill>
                            <a:schemeClr val="tx1"/>
                          </a:solidFill>
                          <a:latin typeface="Cambria Math" panose="02040503050406030204" pitchFamily="18" charset="0"/>
                        </a:rPr>
                        <m:t>(</m:t>
                      </m:r>
                      <m:r>
                        <a:rPr lang="en-VN" b="1" i="1">
                          <a:solidFill>
                            <a:schemeClr val="tx1"/>
                          </a:solidFill>
                          <a:latin typeface="Cambria Math" panose="02040503050406030204" pitchFamily="18" charset="0"/>
                        </a:rPr>
                        <m:t>𝜽</m:t>
                      </m:r>
                      <m:r>
                        <a:rPr lang="en-VN" i="1">
                          <a:solidFill>
                            <a:schemeClr val="tx1"/>
                          </a:solidFill>
                          <a:latin typeface="Cambria Math" panose="02040503050406030204" pitchFamily="18" charset="0"/>
                        </a:rPr>
                        <m:t>)</m:t>
                      </m:r>
                    </m:oMath>
                  </m:oMathPara>
                </a14:m>
                <a:endParaRPr/>
              </a:p>
            </p:txBody>
          </p:sp>
        </mc:Choice>
        <mc:Fallback xmlns="">
          <p:sp>
            <p:nvSpPr>
              <p:cNvPr id="6" name="Rectangle 5">
                <a:extLst>
                  <a:ext uri="{FF2B5EF4-FFF2-40B4-BE49-F238E27FC236}">
                    <a16:creationId xmlns:a16="http://schemas.microsoft.com/office/drawing/2014/main" id="{3DF555FD-E0F5-F00E-F8C6-C79B6998AE7A}"/>
                  </a:ext>
                </a:extLst>
              </p:cNvPr>
              <p:cNvSpPr>
                <a:spLocks noRot="1" noChangeAspect="1" noMove="1" noResize="1" noEditPoints="1" noAdjustHandles="1" noChangeArrowheads="1" noChangeShapeType="1" noTextEdit="1"/>
              </p:cNvSpPr>
              <p:nvPr/>
            </p:nvSpPr>
            <p:spPr>
              <a:xfrm>
                <a:off x="4293149" y="1448455"/>
                <a:ext cx="1268626" cy="650789"/>
              </a:xfrm>
              <a:prstGeom prst="rect">
                <a:avLst/>
              </a:prstGeom>
              <a:blipFill>
                <a:blip r:embed="rId2"/>
                <a:stretch>
                  <a:fillRect/>
                </a:stretch>
              </a:blipFill>
              <a:ln>
                <a:solidFill>
                  <a:schemeClr val="tx1"/>
                </a:solidFill>
              </a:ln>
            </p:spPr>
            <p:txBody>
              <a:bodyPr/>
              <a:lstStyle/>
              <a:p>
                <a:r>
                  <a:rPr lang="vi-VN">
                    <a:noFill/>
                  </a:rPr>
                  <a:t> </a:t>
                </a:r>
              </a:p>
            </p:txBody>
          </p:sp>
        </mc:Fallback>
      </mc:AlternateContent>
      <p:sp>
        <p:nvSpPr>
          <p:cNvPr id="7" name="Hình chữ nhật 93">
            <a:extLst>
              <a:ext uri="{FF2B5EF4-FFF2-40B4-BE49-F238E27FC236}">
                <a16:creationId xmlns:a16="http://schemas.microsoft.com/office/drawing/2014/main" id="{25D494E2-7AD4-7F84-FCFE-68D145370F3C}"/>
              </a:ext>
            </a:extLst>
          </p:cNvPr>
          <p:cNvSpPr/>
          <p:nvPr/>
        </p:nvSpPr>
        <p:spPr>
          <a:xfrm>
            <a:off x="6088996" y="1613528"/>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8" name="Arc 7">
            <a:extLst>
              <a:ext uri="{FF2B5EF4-FFF2-40B4-BE49-F238E27FC236}">
                <a16:creationId xmlns:a16="http://schemas.microsoft.com/office/drawing/2014/main" id="{F114E5C3-B9D3-999B-276D-1169B6E721BE}"/>
              </a:ext>
            </a:extLst>
          </p:cNvPr>
          <p:cNvSpPr/>
          <p:nvPr/>
        </p:nvSpPr>
        <p:spPr>
          <a:xfrm>
            <a:off x="6144693" y="1758128"/>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9" name="Straight Arrow Connector 8">
            <a:extLst>
              <a:ext uri="{FF2B5EF4-FFF2-40B4-BE49-F238E27FC236}">
                <a16:creationId xmlns:a16="http://schemas.microsoft.com/office/drawing/2014/main" id="{B580055A-6727-C9DE-F3B9-02D7F03FA658}"/>
              </a:ext>
            </a:extLst>
          </p:cNvPr>
          <p:cNvCxnSpPr>
            <a:cxnSpLocks/>
          </p:cNvCxnSpPr>
          <p:nvPr/>
        </p:nvCxnSpPr>
        <p:spPr>
          <a:xfrm flipV="1">
            <a:off x="6198909" y="1680499"/>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AC90F36-81FF-7F50-EE0D-F6D07DE791B1}"/>
              </a:ext>
            </a:extLst>
          </p:cNvPr>
          <p:cNvCxnSpPr>
            <a:cxnSpLocks/>
          </p:cNvCxnSpPr>
          <p:nvPr/>
        </p:nvCxnSpPr>
        <p:spPr>
          <a:xfrm flipV="1">
            <a:off x="4041892" y="1672261"/>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DEFD6-BB2A-8A32-877E-18FC8A9C272F}"/>
              </a:ext>
            </a:extLst>
          </p:cNvPr>
          <p:cNvCxnSpPr>
            <a:cxnSpLocks/>
          </p:cNvCxnSpPr>
          <p:nvPr/>
        </p:nvCxnSpPr>
        <p:spPr>
          <a:xfrm flipV="1">
            <a:off x="5781152" y="166825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5CCDE0-BAFD-7305-DC05-5743A15A2369}"/>
                  </a:ext>
                </a:extLst>
              </p:cNvPr>
              <p:cNvSpPr txBox="1"/>
              <p:nvPr/>
            </p:nvSpPr>
            <p:spPr>
              <a:xfrm>
                <a:off x="6838677" y="1624904"/>
                <a:ext cx="691600"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e>
                      </m:acc>
                      <m:r>
                        <a:rPr lang="en-US" b="0" i="1" smtClean="0">
                          <a:latin typeface="Cambria Math" panose="02040503050406030204" pitchFamily="18" charset="0"/>
                        </a:rPr>
                        <m:t>⟩</m:t>
                      </m:r>
                    </m:oMath>
                  </m:oMathPara>
                </a14:m>
                <a:endParaRPr lang="vi-VN" i="1"/>
              </a:p>
            </p:txBody>
          </p:sp>
        </mc:Choice>
        <mc:Fallback xmlns="">
          <p:sp>
            <p:nvSpPr>
              <p:cNvPr id="12" name="TextBox 11">
                <a:extLst>
                  <a:ext uri="{FF2B5EF4-FFF2-40B4-BE49-F238E27FC236}">
                    <a16:creationId xmlns:a16="http://schemas.microsoft.com/office/drawing/2014/main" id="{945CCDE0-BAFD-7305-DC05-5743A15A2369}"/>
                  </a:ext>
                </a:extLst>
              </p:cNvPr>
              <p:cNvSpPr txBox="1">
                <a:spLocks noRot="1" noChangeAspect="1" noMove="1" noResize="1" noEditPoints="1" noAdjustHandles="1" noChangeArrowheads="1" noChangeShapeType="1" noTextEdit="1"/>
              </p:cNvSpPr>
              <p:nvPr/>
            </p:nvSpPr>
            <p:spPr>
              <a:xfrm>
                <a:off x="6838677" y="1624904"/>
                <a:ext cx="691600" cy="284180"/>
              </a:xfrm>
              <a:prstGeom prst="rect">
                <a:avLst/>
              </a:prstGeom>
              <a:blipFill>
                <a:blip r:embed="rId3"/>
                <a:stretch>
                  <a:fillRect l="-7080" t="-17391" r="-60177" b="-39130"/>
                </a:stretch>
              </a:blipFill>
            </p:spPr>
            <p:txBody>
              <a:bodyPr/>
              <a:lstStyle/>
              <a:p>
                <a:r>
                  <a:rPr lang="vi-VN">
                    <a:noFill/>
                  </a:rPr>
                  <a:t> </a:t>
                </a:r>
              </a:p>
            </p:txBody>
          </p:sp>
        </mc:Fallback>
      </mc:AlternateContent>
      <p:cxnSp>
        <p:nvCxnSpPr>
          <p:cNvPr id="13" name="Straight Arrow Connector 12">
            <a:extLst>
              <a:ext uri="{FF2B5EF4-FFF2-40B4-BE49-F238E27FC236}">
                <a16:creationId xmlns:a16="http://schemas.microsoft.com/office/drawing/2014/main" id="{5DC11A64-4780-53EF-EC65-7244024188D0}"/>
              </a:ext>
            </a:extLst>
          </p:cNvPr>
          <p:cNvCxnSpPr>
            <a:cxnSpLocks/>
            <a:stCxn id="7" idx="3"/>
            <a:endCxn id="12" idx="1"/>
          </p:cNvCxnSpPr>
          <p:nvPr/>
        </p:nvCxnSpPr>
        <p:spPr>
          <a:xfrm flipV="1">
            <a:off x="6395315" y="1766994"/>
            <a:ext cx="443362"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10B685-4FAA-385C-BF1F-E7D0DDCD8094}"/>
              </a:ext>
            </a:extLst>
          </p:cNvPr>
          <p:cNvCxnSpPr/>
          <p:nvPr/>
        </p:nvCxnSpPr>
        <p:spPr>
          <a:xfrm>
            <a:off x="3914206" y="2839860"/>
            <a:ext cx="2174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8BED5BC-3C15-BBBE-046D-9EF5F3A2E747}"/>
                  </a:ext>
                </a:extLst>
              </p:cNvPr>
              <p:cNvSpPr/>
              <p:nvPr/>
            </p:nvSpPr>
            <p:spPr>
              <a:xfrm>
                <a:off x="4293149" y="2521320"/>
                <a:ext cx="1268626"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VN" i="1">
                          <a:solidFill>
                            <a:schemeClr val="tx1"/>
                          </a:solidFill>
                          <a:latin typeface="Cambria Math" panose="02040503050406030204" pitchFamily="18" charset="0"/>
                        </a:rPr>
                        <m:t>𝑈</m:t>
                      </m:r>
                      <m:r>
                        <a:rPr lang="en-VN" i="1">
                          <a:solidFill>
                            <a:schemeClr val="tx1"/>
                          </a:solidFill>
                          <a:latin typeface="Cambria Math" panose="02040503050406030204" pitchFamily="18" charset="0"/>
                        </a:rPr>
                        <m:t>(</m:t>
                      </m:r>
                      <m:r>
                        <a:rPr lang="en-VN" b="1" i="1">
                          <a:solidFill>
                            <a:schemeClr val="tx1"/>
                          </a:solidFill>
                          <a:latin typeface="Cambria Math" panose="02040503050406030204" pitchFamily="18" charset="0"/>
                        </a:rPr>
                        <m:t>𝜽</m:t>
                      </m:r>
                      <m:r>
                        <a:rPr lang="en-VN" i="1">
                          <a:solidFill>
                            <a:schemeClr val="tx1"/>
                          </a:solidFill>
                          <a:latin typeface="Cambria Math" panose="02040503050406030204" pitchFamily="18" charset="0"/>
                        </a:rPr>
                        <m:t>)</m:t>
                      </m:r>
                    </m:oMath>
                  </m:oMathPara>
                </a14:m>
                <a:endParaRPr/>
              </a:p>
            </p:txBody>
          </p:sp>
        </mc:Choice>
        <mc:Fallback xmlns="">
          <p:sp>
            <p:nvSpPr>
              <p:cNvPr id="18" name="Rectangle 17">
                <a:extLst>
                  <a:ext uri="{FF2B5EF4-FFF2-40B4-BE49-F238E27FC236}">
                    <a16:creationId xmlns:a16="http://schemas.microsoft.com/office/drawing/2014/main" id="{88BED5BC-3C15-BBBE-046D-9EF5F3A2E747}"/>
                  </a:ext>
                </a:extLst>
              </p:cNvPr>
              <p:cNvSpPr>
                <a:spLocks noRot="1" noChangeAspect="1" noMove="1" noResize="1" noEditPoints="1" noAdjustHandles="1" noChangeArrowheads="1" noChangeShapeType="1" noTextEdit="1"/>
              </p:cNvSpPr>
              <p:nvPr/>
            </p:nvSpPr>
            <p:spPr>
              <a:xfrm>
                <a:off x="4293149" y="2521320"/>
                <a:ext cx="1268626"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p:sp>
        <p:nvSpPr>
          <p:cNvPr id="19" name="Hình chữ nhật 93">
            <a:extLst>
              <a:ext uri="{FF2B5EF4-FFF2-40B4-BE49-F238E27FC236}">
                <a16:creationId xmlns:a16="http://schemas.microsoft.com/office/drawing/2014/main" id="{006C5A52-4193-3088-768D-6DB69FA32471}"/>
              </a:ext>
            </a:extLst>
          </p:cNvPr>
          <p:cNvSpPr/>
          <p:nvPr/>
        </p:nvSpPr>
        <p:spPr>
          <a:xfrm>
            <a:off x="6088996" y="2686393"/>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20" name="Arc 19">
            <a:extLst>
              <a:ext uri="{FF2B5EF4-FFF2-40B4-BE49-F238E27FC236}">
                <a16:creationId xmlns:a16="http://schemas.microsoft.com/office/drawing/2014/main" id="{B0359465-B52D-0A08-7090-B67CF97F1B3F}"/>
              </a:ext>
            </a:extLst>
          </p:cNvPr>
          <p:cNvSpPr/>
          <p:nvPr/>
        </p:nvSpPr>
        <p:spPr>
          <a:xfrm>
            <a:off x="6144693" y="2830993"/>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21" name="Straight Arrow Connector 20">
            <a:extLst>
              <a:ext uri="{FF2B5EF4-FFF2-40B4-BE49-F238E27FC236}">
                <a16:creationId xmlns:a16="http://schemas.microsoft.com/office/drawing/2014/main" id="{32B7DAF1-98F5-D63D-AC90-ADDFE6DCE168}"/>
              </a:ext>
            </a:extLst>
          </p:cNvPr>
          <p:cNvCxnSpPr>
            <a:cxnSpLocks/>
          </p:cNvCxnSpPr>
          <p:nvPr/>
        </p:nvCxnSpPr>
        <p:spPr>
          <a:xfrm flipV="1">
            <a:off x="6198909" y="2753364"/>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7A0B039-0940-0FCC-63F3-71CCE9E855AA}"/>
              </a:ext>
            </a:extLst>
          </p:cNvPr>
          <p:cNvCxnSpPr>
            <a:cxnSpLocks/>
          </p:cNvCxnSpPr>
          <p:nvPr/>
        </p:nvCxnSpPr>
        <p:spPr>
          <a:xfrm flipV="1">
            <a:off x="4041892" y="2745126"/>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EB556C-D370-B9B4-CD34-F2095473A844}"/>
              </a:ext>
            </a:extLst>
          </p:cNvPr>
          <p:cNvCxnSpPr>
            <a:cxnSpLocks/>
          </p:cNvCxnSpPr>
          <p:nvPr/>
        </p:nvCxnSpPr>
        <p:spPr>
          <a:xfrm flipV="1">
            <a:off x="5781152" y="2741120"/>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344311-6C30-103F-65EC-4CD1562525BA}"/>
                  </a:ext>
                </a:extLst>
              </p:cNvPr>
              <p:cNvSpPr txBox="1"/>
              <p:nvPr/>
            </p:nvSpPr>
            <p:spPr>
              <a:xfrm>
                <a:off x="6838677" y="2697769"/>
                <a:ext cx="827919"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𝑀</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e>
                      </m:acc>
                      <m:r>
                        <a:rPr lang="en-US" b="0" i="1" smtClean="0">
                          <a:latin typeface="Cambria Math" panose="02040503050406030204" pitchFamily="18" charset="0"/>
                        </a:rPr>
                        <m:t>⟩</m:t>
                      </m:r>
                    </m:oMath>
                  </m:oMathPara>
                </a14:m>
                <a:endParaRPr lang="vi-VN" i="1"/>
              </a:p>
            </p:txBody>
          </p:sp>
        </mc:Choice>
        <mc:Fallback xmlns="">
          <p:sp>
            <p:nvSpPr>
              <p:cNvPr id="24" name="TextBox 23">
                <a:extLst>
                  <a:ext uri="{FF2B5EF4-FFF2-40B4-BE49-F238E27FC236}">
                    <a16:creationId xmlns:a16="http://schemas.microsoft.com/office/drawing/2014/main" id="{DF344311-6C30-103F-65EC-4CD1562525BA}"/>
                  </a:ext>
                </a:extLst>
              </p:cNvPr>
              <p:cNvSpPr txBox="1">
                <a:spLocks noRot="1" noChangeAspect="1" noMove="1" noResize="1" noEditPoints="1" noAdjustHandles="1" noChangeArrowheads="1" noChangeShapeType="1" noTextEdit="1"/>
              </p:cNvSpPr>
              <p:nvPr/>
            </p:nvSpPr>
            <p:spPr>
              <a:xfrm>
                <a:off x="6838677" y="2697769"/>
                <a:ext cx="827919" cy="284180"/>
              </a:xfrm>
              <a:prstGeom prst="rect">
                <a:avLst/>
              </a:prstGeom>
              <a:blipFill>
                <a:blip r:embed="rId5"/>
                <a:stretch>
                  <a:fillRect l="-4412" t="-17391" r="-61765" b="-39130"/>
                </a:stretch>
              </a:blipFill>
            </p:spPr>
            <p:txBody>
              <a:bodyPr/>
              <a:lstStyle/>
              <a:p>
                <a:r>
                  <a:rPr lang="vi-VN">
                    <a:noFill/>
                  </a:rPr>
                  <a:t> </a:t>
                </a:r>
              </a:p>
            </p:txBody>
          </p:sp>
        </mc:Fallback>
      </mc:AlternateContent>
      <p:cxnSp>
        <p:nvCxnSpPr>
          <p:cNvPr id="25" name="Straight Arrow Connector 24">
            <a:extLst>
              <a:ext uri="{FF2B5EF4-FFF2-40B4-BE49-F238E27FC236}">
                <a16:creationId xmlns:a16="http://schemas.microsoft.com/office/drawing/2014/main" id="{012EC52E-025F-368B-A01E-385E4507A0F5}"/>
              </a:ext>
            </a:extLst>
          </p:cNvPr>
          <p:cNvCxnSpPr>
            <a:cxnSpLocks/>
            <a:stCxn id="19" idx="3"/>
            <a:endCxn id="24" idx="1"/>
          </p:cNvCxnSpPr>
          <p:nvPr/>
        </p:nvCxnSpPr>
        <p:spPr>
          <a:xfrm flipV="1">
            <a:off x="6395315" y="2839859"/>
            <a:ext cx="443362"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7B2C0C-1687-C70B-B8A2-01E14B9C19BD}"/>
                  </a:ext>
                </a:extLst>
              </p:cNvPr>
              <p:cNvSpPr txBox="1"/>
              <p:nvPr/>
            </p:nvSpPr>
            <p:spPr>
              <a:xfrm>
                <a:off x="4870315" y="2183064"/>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26" name="TextBox 25">
                <a:extLst>
                  <a:ext uri="{FF2B5EF4-FFF2-40B4-BE49-F238E27FC236}">
                    <a16:creationId xmlns:a16="http://schemas.microsoft.com/office/drawing/2014/main" id="{5F7B2C0C-1687-C70B-B8A2-01E14B9C19BD}"/>
                  </a:ext>
                </a:extLst>
              </p:cNvPr>
              <p:cNvSpPr txBox="1">
                <a:spLocks noRot="1" noChangeAspect="1" noMove="1" noResize="1" noEditPoints="1" noAdjustHandles="1" noChangeArrowheads="1" noChangeShapeType="1" noTextEdit="1"/>
              </p:cNvSpPr>
              <p:nvPr/>
            </p:nvSpPr>
            <p:spPr>
              <a:xfrm>
                <a:off x="4870315" y="2183064"/>
                <a:ext cx="136255" cy="276999"/>
              </a:xfrm>
              <a:prstGeom prst="rect">
                <a:avLst/>
              </a:prstGeom>
              <a:blipFill>
                <a:blip r:embed="rId6"/>
                <a:stretch>
                  <a:fillRect l="-36364" r="-36364" b="-65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83B9BC-09A0-8570-E329-9FF6AEB79E73}"/>
                  </a:ext>
                </a:extLst>
              </p:cNvPr>
              <p:cNvSpPr txBox="1"/>
              <p:nvPr/>
            </p:nvSpPr>
            <p:spPr>
              <a:xfrm>
                <a:off x="7090999" y="2183064"/>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27" name="TextBox 26">
                <a:extLst>
                  <a:ext uri="{FF2B5EF4-FFF2-40B4-BE49-F238E27FC236}">
                    <a16:creationId xmlns:a16="http://schemas.microsoft.com/office/drawing/2014/main" id="{0A83B9BC-09A0-8570-E329-9FF6AEB79E73}"/>
                  </a:ext>
                </a:extLst>
              </p:cNvPr>
              <p:cNvSpPr txBox="1">
                <a:spLocks noRot="1" noChangeAspect="1" noMove="1" noResize="1" noEditPoints="1" noAdjustHandles="1" noChangeArrowheads="1" noChangeShapeType="1" noTextEdit="1"/>
              </p:cNvSpPr>
              <p:nvPr/>
            </p:nvSpPr>
            <p:spPr>
              <a:xfrm>
                <a:off x="7090999" y="2183064"/>
                <a:ext cx="136255" cy="276999"/>
              </a:xfrm>
              <a:prstGeom prst="rect">
                <a:avLst/>
              </a:prstGeom>
              <a:blipFill>
                <a:blip r:embed="rId7"/>
                <a:stretch>
                  <a:fillRect l="-34783" r="-30435" b="-65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0C1DCA-75B0-73F4-1F34-B687AC6505C5}"/>
                  </a:ext>
                </a:extLst>
              </p:cNvPr>
              <p:cNvSpPr txBox="1"/>
              <p:nvPr/>
            </p:nvSpPr>
            <p:spPr>
              <a:xfrm>
                <a:off x="7040504" y="1936892"/>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28" name="TextBox 27">
                <a:extLst>
                  <a:ext uri="{FF2B5EF4-FFF2-40B4-BE49-F238E27FC236}">
                    <a16:creationId xmlns:a16="http://schemas.microsoft.com/office/drawing/2014/main" id="{5E0C1DCA-75B0-73F4-1F34-B687AC6505C5}"/>
                  </a:ext>
                </a:extLst>
              </p:cNvPr>
              <p:cNvSpPr txBox="1">
                <a:spLocks noRot="1" noChangeAspect="1" noMove="1" noResize="1" noEditPoints="1" noAdjustHandles="1" noChangeArrowheads="1" noChangeShapeType="1" noTextEdit="1"/>
              </p:cNvSpPr>
              <p:nvPr/>
            </p:nvSpPr>
            <p:spPr>
              <a:xfrm>
                <a:off x="7040504" y="1936892"/>
                <a:ext cx="237244" cy="276999"/>
              </a:xfrm>
              <a:prstGeom prst="rect">
                <a:avLst/>
              </a:prstGeom>
              <a:blipFill>
                <a:blip r:embed="rId8"/>
                <a:stretch>
                  <a:fillRect l="-20513" r="-15385" b="-888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0A15701-9582-7078-9F3F-901979BEAC06}"/>
                  </a:ext>
                </a:extLst>
              </p:cNvPr>
              <p:cNvSpPr txBox="1"/>
              <p:nvPr/>
            </p:nvSpPr>
            <p:spPr>
              <a:xfrm>
                <a:off x="7040504" y="2434067"/>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29" name="TextBox 28">
                <a:extLst>
                  <a:ext uri="{FF2B5EF4-FFF2-40B4-BE49-F238E27FC236}">
                    <a16:creationId xmlns:a16="http://schemas.microsoft.com/office/drawing/2014/main" id="{B0A15701-9582-7078-9F3F-901979BEAC06}"/>
                  </a:ext>
                </a:extLst>
              </p:cNvPr>
              <p:cNvSpPr txBox="1">
                <a:spLocks noRot="1" noChangeAspect="1" noMove="1" noResize="1" noEditPoints="1" noAdjustHandles="1" noChangeArrowheads="1" noChangeShapeType="1" noTextEdit="1"/>
              </p:cNvSpPr>
              <p:nvPr/>
            </p:nvSpPr>
            <p:spPr>
              <a:xfrm>
                <a:off x="7040504" y="2434067"/>
                <a:ext cx="237244" cy="276999"/>
              </a:xfrm>
              <a:prstGeom prst="rect">
                <a:avLst/>
              </a:prstGeom>
              <a:blipFill>
                <a:blip r:embed="rId9"/>
                <a:stretch>
                  <a:fillRect l="-20513" r="-15385" b="-8696"/>
                </a:stretch>
              </a:blipFill>
            </p:spPr>
            <p:txBody>
              <a:bodyPr/>
              <a:lstStyle/>
              <a:p>
                <a:r>
                  <a:rPr lang="vi-VN">
                    <a:noFill/>
                  </a:rPr>
                  <a:t> </a:t>
                </a:r>
              </a:p>
            </p:txBody>
          </p:sp>
        </mc:Fallback>
      </mc:AlternateContent>
      <p:sp>
        <p:nvSpPr>
          <p:cNvPr id="30" name="Rectangle 29">
            <a:extLst>
              <a:ext uri="{FF2B5EF4-FFF2-40B4-BE49-F238E27FC236}">
                <a16:creationId xmlns:a16="http://schemas.microsoft.com/office/drawing/2014/main" id="{2EADE7BD-A172-6706-59CE-85BEEA2A1F1C}"/>
              </a:ext>
            </a:extLst>
          </p:cNvPr>
          <p:cNvSpPr/>
          <p:nvPr/>
        </p:nvSpPr>
        <p:spPr>
          <a:xfrm rot="16200000">
            <a:off x="2571767" y="2218764"/>
            <a:ext cx="2023113" cy="34677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Quantum state preparation</a:t>
            </a:r>
            <a:endParaRPr sz="120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953515-DA8D-F480-F80A-78A0E5179560}"/>
                  </a:ext>
                </a:extLst>
              </p:cNvPr>
              <p:cNvSpPr txBox="1"/>
              <p:nvPr/>
            </p:nvSpPr>
            <p:spPr>
              <a:xfrm>
                <a:off x="3822324" y="220748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vi-VN" sz="2400"/>
              </a:p>
            </p:txBody>
          </p:sp>
        </mc:Choice>
        <mc:Fallback xmlns="">
          <p:sp>
            <p:nvSpPr>
              <p:cNvPr id="31" name="TextBox 30">
                <a:extLst>
                  <a:ext uri="{FF2B5EF4-FFF2-40B4-BE49-F238E27FC236}">
                    <a16:creationId xmlns:a16="http://schemas.microsoft.com/office/drawing/2014/main" id="{6E953515-DA8D-F480-F80A-78A0E5179560}"/>
                  </a:ext>
                </a:extLst>
              </p:cNvPr>
              <p:cNvSpPr txBox="1">
                <a:spLocks noRot="1" noChangeAspect="1" noMove="1" noResize="1" noEditPoints="1" noAdjustHandles="1" noChangeArrowheads="1" noChangeShapeType="1" noTextEdit="1"/>
              </p:cNvSpPr>
              <p:nvPr/>
            </p:nvSpPr>
            <p:spPr>
              <a:xfrm>
                <a:off x="3822324" y="2207484"/>
                <a:ext cx="351058" cy="369332"/>
              </a:xfrm>
              <a:prstGeom prst="rect">
                <a:avLst/>
              </a:prstGeom>
              <a:blipFill>
                <a:blip r:embed="rId10"/>
                <a:stretch>
                  <a:fillRect l="-10345" r="-10345" b="-3279"/>
                </a:stretch>
              </a:blipFill>
            </p:spPr>
            <p:txBody>
              <a:bodyPr/>
              <a:lstStyle/>
              <a:p>
                <a:r>
                  <a:rPr lang="vi-VN">
                    <a:noFill/>
                  </a:rPr>
                  <a:t> </a:t>
                </a:r>
              </a:p>
            </p:txBody>
          </p:sp>
        </mc:Fallback>
      </mc:AlternateContent>
      <p:sp>
        <p:nvSpPr>
          <p:cNvPr id="32" name="Rectangle 31">
            <a:extLst>
              <a:ext uri="{FF2B5EF4-FFF2-40B4-BE49-F238E27FC236}">
                <a16:creationId xmlns:a16="http://schemas.microsoft.com/office/drawing/2014/main" id="{486AFC1B-AB4F-3577-0828-AC07A52666F1}"/>
              </a:ext>
            </a:extLst>
          </p:cNvPr>
          <p:cNvSpPr/>
          <p:nvPr/>
        </p:nvSpPr>
        <p:spPr>
          <a:xfrm>
            <a:off x="4255222" y="1407725"/>
            <a:ext cx="1358015" cy="18011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CCA5E37-3DFC-FCF0-0E1E-FDE5BCFBD945}"/>
                  </a:ext>
                </a:extLst>
              </p:cNvPr>
              <p:cNvSpPr txBox="1"/>
              <p:nvPr/>
            </p:nvSpPr>
            <p:spPr>
              <a:xfrm>
                <a:off x="7843852" y="2183064"/>
                <a:ext cx="217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vi-VN" i="1"/>
              </a:p>
            </p:txBody>
          </p:sp>
        </mc:Choice>
        <mc:Fallback xmlns="">
          <p:sp>
            <p:nvSpPr>
              <p:cNvPr id="33" name="TextBox 32">
                <a:extLst>
                  <a:ext uri="{FF2B5EF4-FFF2-40B4-BE49-F238E27FC236}">
                    <a16:creationId xmlns:a16="http://schemas.microsoft.com/office/drawing/2014/main" id="{7CCA5E37-3DFC-FCF0-0E1E-FDE5BCFBD945}"/>
                  </a:ext>
                </a:extLst>
              </p:cNvPr>
              <p:cNvSpPr txBox="1">
                <a:spLocks noRot="1" noChangeAspect="1" noMove="1" noResize="1" noEditPoints="1" noAdjustHandles="1" noChangeArrowheads="1" noChangeShapeType="1" noTextEdit="1"/>
              </p:cNvSpPr>
              <p:nvPr/>
            </p:nvSpPr>
            <p:spPr>
              <a:xfrm>
                <a:off x="7843852" y="2183064"/>
                <a:ext cx="217431" cy="276999"/>
              </a:xfrm>
              <a:prstGeom prst="rect">
                <a:avLst/>
              </a:prstGeom>
              <a:blipFill>
                <a:blip r:embed="rId11"/>
                <a:stretch>
                  <a:fillRect l="-25714" r="-20000" b="-8696"/>
                </a:stretch>
              </a:blipFill>
            </p:spPr>
            <p:txBody>
              <a:bodyPr/>
              <a:lstStyle/>
              <a:p>
                <a:r>
                  <a:rPr lang="vi-VN">
                    <a:noFill/>
                  </a:rPr>
                  <a:t> </a:t>
                </a:r>
              </a:p>
            </p:txBody>
          </p:sp>
        </mc:Fallback>
      </mc:AlternateContent>
      <p:cxnSp>
        <p:nvCxnSpPr>
          <p:cNvPr id="35" name="Straight Arrow Connector 34">
            <a:extLst>
              <a:ext uri="{FF2B5EF4-FFF2-40B4-BE49-F238E27FC236}">
                <a16:creationId xmlns:a16="http://schemas.microsoft.com/office/drawing/2014/main" id="{64283286-9B96-5D6A-379D-ED57A9202B0C}"/>
              </a:ext>
            </a:extLst>
          </p:cNvPr>
          <p:cNvCxnSpPr>
            <a:stCxn id="27" idx="3"/>
            <a:endCxn id="33" idx="1"/>
          </p:cNvCxnSpPr>
          <p:nvPr/>
        </p:nvCxnSpPr>
        <p:spPr>
          <a:xfrm>
            <a:off x="7227254" y="2321564"/>
            <a:ext cx="616598"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4919D28-7BEF-EB8A-B11A-001F434C1199}"/>
                  </a:ext>
                </a:extLst>
              </p:cNvPr>
              <p:cNvSpPr txBox="1"/>
              <p:nvPr/>
            </p:nvSpPr>
            <p:spPr>
              <a:xfrm>
                <a:off x="8210757" y="2183064"/>
                <a:ext cx="8558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vi-VN" i="1"/>
              </a:p>
            </p:txBody>
          </p:sp>
        </mc:Choice>
        <mc:Fallback xmlns="">
          <p:sp>
            <p:nvSpPr>
              <p:cNvPr id="37" name="TextBox 36">
                <a:extLst>
                  <a:ext uri="{FF2B5EF4-FFF2-40B4-BE49-F238E27FC236}">
                    <a16:creationId xmlns:a16="http://schemas.microsoft.com/office/drawing/2014/main" id="{54919D28-7BEF-EB8A-B11A-001F434C1199}"/>
                  </a:ext>
                </a:extLst>
              </p:cNvPr>
              <p:cNvSpPr txBox="1">
                <a:spLocks noRot="1" noChangeAspect="1" noMove="1" noResize="1" noEditPoints="1" noAdjustHandles="1" noChangeArrowheads="1" noChangeShapeType="1" noTextEdit="1"/>
              </p:cNvSpPr>
              <p:nvPr/>
            </p:nvSpPr>
            <p:spPr>
              <a:xfrm>
                <a:off x="8210757" y="2183064"/>
                <a:ext cx="855812" cy="276999"/>
              </a:xfrm>
              <a:prstGeom prst="rect">
                <a:avLst/>
              </a:prstGeom>
              <a:blipFill>
                <a:blip r:embed="rId12"/>
                <a:stretch>
                  <a:fillRect l="-5714" r="-5714" b="-17391"/>
                </a:stretch>
              </a:blipFill>
            </p:spPr>
            <p:txBody>
              <a:bodyPr/>
              <a:lstStyle/>
              <a:p>
                <a:r>
                  <a:rPr lang="vi-VN">
                    <a:noFill/>
                  </a:rPr>
                  <a:t> </a:t>
                </a:r>
              </a:p>
            </p:txBody>
          </p:sp>
        </mc:Fallback>
      </mc:AlternateContent>
      <p:cxnSp>
        <p:nvCxnSpPr>
          <p:cNvPr id="38" name="Straight Arrow Connector 37">
            <a:extLst>
              <a:ext uri="{FF2B5EF4-FFF2-40B4-BE49-F238E27FC236}">
                <a16:creationId xmlns:a16="http://schemas.microsoft.com/office/drawing/2014/main" id="{B761B96C-4BEE-DFD0-874E-0566F1E12F7A}"/>
              </a:ext>
            </a:extLst>
          </p:cNvPr>
          <p:cNvCxnSpPr>
            <a:cxnSpLocks/>
            <a:stCxn id="33" idx="3"/>
            <a:endCxn id="37" idx="1"/>
          </p:cNvCxnSpPr>
          <p:nvPr/>
        </p:nvCxnSpPr>
        <p:spPr>
          <a:xfrm>
            <a:off x="8061283" y="2321564"/>
            <a:ext cx="149474"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87B09878-D941-D678-9B42-C11CF034DCC8}"/>
              </a:ext>
            </a:extLst>
          </p:cNvPr>
          <p:cNvCxnSpPr>
            <a:stCxn id="37" idx="2"/>
            <a:endCxn id="32" idx="2"/>
          </p:cNvCxnSpPr>
          <p:nvPr/>
        </p:nvCxnSpPr>
        <p:spPr>
          <a:xfrm rot="5400000">
            <a:off x="6412045" y="982249"/>
            <a:ext cx="748804" cy="3704433"/>
          </a:xfrm>
          <a:prstGeom prst="bentConnector3">
            <a:avLst>
              <a:gd name="adj1" fmla="val 130529"/>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99DF7D80-9422-EC91-A8FE-E94EA78C1F6B}"/>
              </a:ext>
            </a:extLst>
          </p:cNvPr>
          <p:cNvSpPr txBox="1"/>
          <p:nvPr/>
        </p:nvSpPr>
        <p:spPr>
          <a:xfrm>
            <a:off x="8135467" y="2458295"/>
            <a:ext cx="545891" cy="276999"/>
          </a:xfrm>
          <a:prstGeom prst="rect">
            <a:avLst/>
          </a:prstGeom>
          <a:noFill/>
        </p:spPr>
        <p:txBody>
          <a:bodyPr wrap="square" rtlCol="0">
            <a:spAutoFit/>
          </a:bodyPr>
          <a:lstStyle/>
          <a:p>
            <a:r>
              <a:rPr lang="en-US" sz="1200">
                <a:solidFill>
                  <a:srgbClr val="FF0000"/>
                </a:solidFill>
              </a:rPr>
              <a:t>False</a:t>
            </a:r>
            <a:endParaRPr lang="vi-VN" sz="1200">
              <a:solidFill>
                <a:srgbClr val="FF0000"/>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F308967-D9C4-0207-5952-997A1507DF18}"/>
                  </a:ext>
                </a:extLst>
              </p:cNvPr>
              <p:cNvSpPr txBox="1"/>
              <p:nvPr/>
            </p:nvSpPr>
            <p:spPr>
              <a:xfrm>
                <a:off x="7853839" y="3164282"/>
                <a:ext cx="870213" cy="276999"/>
              </a:xfrm>
              <a:prstGeom prst="rect">
                <a:avLst/>
              </a:prstGeom>
              <a:noFill/>
            </p:spPr>
            <p:txBody>
              <a:bodyPr wrap="square" rtlCol="0">
                <a:spAutoFit/>
              </a:bodyPr>
              <a:lstStyle/>
              <a:p>
                <a:r>
                  <a:rPr lang="en-US" sz="1200">
                    <a:solidFill>
                      <a:schemeClr val="tx1"/>
                    </a:solidFill>
                  </a:rPr>
                  <a:t>Update </a:t>
                </a:r>
                <a14:m>
                  <m:oMath xmlns:m="http://schemas.openxmlformats.org/officeDocument/2006/math">
                    <m:r>
                      <a:rPr lang="en-US" sz="1200" b="1" i="1" smtClean="0">
                        <a:solidFill>
                          <a:schemeClr val="tx1"/>
                        </a:solidFill>
                        <a:latin typeface="Cambria Math" panose="02040503050406030204" pitchFamily="18" charset="0"/>
                      </a:rPr>
                      <m:t>𝜽</m:t>
                    </m:r>
                  </m:oMath>
                </a14:m>
                <a:endParaRPr lang="vi-VN" sz="1200" b="1">
                  <a:solidFill>
                    <a:schemeClr val="tx1"/>
                  </a:solidFill>
                </a:endParaRPr>
              </a:p>
            </p:txBody>
          </p:sp>
        </mc:Choice>
        <mc:Fallback xmlns="">
          <p:sp>
            <p:nvSpPr>
              <p:cNvPr id="44" name="TextBox 43">
                <a:extLst>
                  <a:ext uri="{FF2B5EF4-FFF2-40B4-BE49-F238E27FC236}">
                    <a16:creationId xmlns:a16="http://schemas.microsoft.com/office/drawing/2014/main" id="{9F308967-D9C4-0207-5952-997A1507DF18}"/>
                  </a:ext>
                </a:extLst>
              </p:cNvPr>
              <p:cNvSpPr txBox="1">
                <a:spLocks noRot="1" noChangeAspect="1" noMove="1" noResize="1" noEditPoints="1" noAdjustHandles="1" noChangeArrowheads="1" noChangeShapeType="1" noTextEdit="1"/>
              </p:cNvSpPr>
              <p:nvPr/>
            </p:nvSpPr>
            <p:spPr>
              <a:xfrm>
                <a:off x="7853839" y="3164282"/>
                <a:ext cx="870213" cy="276999"/>
              </a:xfrm>
              <a:prstGeom prst="rect">
                <a:avLst/>
              </a:prstGeom>
              <a:blipFill>
                <a:blip r:embed="rId13"/>
                <a:stretch>
                  <a:fillRect b="-173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221FEF-D4C9-B7DC-99EC-02CCF2F38B22}"/>
                  </a:ext>
                </a:extLst>
              </p:cNvPr>
              <p:cNvSpPr txBox="1"/>
              <p:nvPr/>
            </p:nvSpPr>
            <p:spPr>
              <a:xfrm>
                <a:off x="6174027" y="2183064"/>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45" name="TextBox 44">
                <a:extLst>
                  <a:ext uri="{FF2B5EF4-FFF2-40B4-BE49-F238E27FC236}">
                    <a16:creationId xmlns:a16="http://schemas.microsoft.com/office/drawing/2014/main" id="{B4221FEF-D4C9-B7DC-99EC-02CCF2F38B22}"/>
                  </a:ext>
                </a:extLst>
              </p:cNvPr>
              <p:cNvSpPr txBox="1">
                <a:spLocks noRot="1" noChangeAspect="1" noMove="1" noResize="1" noEditPoints="1" noAdjustHandles="1" noChangeArrowheads="1" noChangeShapeType="1" noTextEdit="1"/>
              </p:cNvSpPr>
              <p:nvPr/>
            </p:nvSpPr>
            <p:spPr>
              <a:xfrm>
                <a:off x="6174027" y="2183064"/>
                <a:ext cx="136255" cy="276999"/>
              </a:xfrm>
              <a:prstGeom prst="rect">
                <a:avLst/>
              </a:prstGeom>
              <a:blipFill>
                <a:blip r:embed="rId14"/>
                <a:stretch>
                  <a:fillRect l="-36364" r="-36364" b="-6522"/>
                </a:stretch>
              </a:blipFill>
            </p:spPr>
            <p:txBody>
              <a:bodyPr/>
              <a:lstStyle/>
              <a:p>
                <a:r>
                  <a:rPr lang="vi-VN">
                    <a:noFill/>
                  </a:rPr>
                  <a:t> </a:t>
                </a:r>
              </a:p>
            </p:txBody>
          </p:sp>
        </mc:Fallback>
      </mc:AlternateContent>
      <p:sp>
        <p:nvSpPr>
          <p:cNvPr id="46" name="Rectangle 45">
            <a:extLst>
              <a:ext uri="{FF2B5EF4-FFF2-40B4-BE49-F238E27FC236}">
                <a16:creationId xmlns:a16="http://schemas.microsoft.com/office/drawing/2014/main" id="{DC53F2DA-6CF2-3D05-862F-6EC4FB14DA27}"/>
              </a:ext>
            </a:extLst>
          </p:cNvPr>
          <p:cNvSpPr/>
          <p:nvPr/>
        </p:nvSpPr>
        <p:spPr>
          <a:xfrm>
            <a:off x="6838639" y="1403070"/>
            <a:ext cx="855812" cy="18011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9946A96-8842-4A41-E13D-004615ECCB9B}"/>
                  </a:ext>
                </a:extLst>
              </p:cNvPr>
              <p:cNvSpPr txBox="1"/>
              <p:nvPr/>
            </p:nvSpPr>
            <p:spPr>
              <a:xfrm>
                <a:off x="6728112" y="912047"/>
                <a:ext cx="1953246" cy="472052"/>
              </a:xfrm>
              <a:prstGeom prst="rect">
                <a:avLst/>
              </a:prstGeom>
              <a:noFill/>
            </p:spPr>
            <p:txBody>
              <a:bodyPr wrap="square" rtlCol="0">
                <a:spAutoFit/>
              </a:bodyPr>
              <a:lstStyle/>
              <a:p>
                <a:r>
                  <a:rPr lang="en-US" sz="1200">
                    <a:solidFill>
                      <a:schemeClr val="tx1"/>
                    </a:solidFill>
                  </a:rPr>
                  <a:t>associated with Hamiltonian </a:t>
                </a:r>
                <a14:m>
                  <m:oMath xmlns:m="http://schemas.openxmlformats.org/officeDocument/2006/math">
                    <m:r>
                      <a:rPr lang="en-US" sz="1200" b="0" i="1" smtClean="0">
                        <a:solidFill>
                          <a:schemeClr val="tx1"/>
                        </a:solidFill>
                        <a:latin typeface="Cambria Math" panose="02040503050406030204" pitchFamily="18" charset="0"/>
                      </a:rPr>
                      <m:t>𝐻</m:t>
                    </m:r>
                    <m:r>
                      <a:rPr lang="en-US" sz="1200" b="0" i="1" smtClean="0">
                        <a:solidFill>
                          <a:schemeClr val="tx1"/>
                        </a:solidFill>
                        <a:latin typeface="Cambria Math" panose="02040503050406030204" pitchFamily="18" charset="0"/>
                      </a:rPr>
                      <m:t>=</m:t>
                    </m:r>
                    <m:nary>
                      <m:naryPr>
                        <m:chr m:val="∑"/>
                        <m:ctrlPr>
                          <a:rPr lang="en-US" sz="1200" b="0" i="1" smtClean="0">
                            <a:solidFill>
                              <a:schemeClr val="tx1"/>
                            </a:solidFill>
                            <a:latin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m:t>
                        </m:r>
                        <m:r>
                          <m:rPr>
                            <m:brk m:alnAt="23"/>
                          </m:rPr>
                          <a:rPr lang="en-US" sz="1200" b="0" i="1" smtClean="0">
                            <a:solidFill>
                              <a:schemeClr val="tx1"/>
                            </a:solidFill>
                            <a:latin typeface="Cambria Math" panose="02040503050406030204" pitchFamily="18" charset="0"/>
                          </a:rPr>
                          <m:t>0</m:t>
                        </m:r>
                      </m:sub>
                      <m:sup>
                        <m:r>
                          <a:rPr lang="en-US" sz="1200" b="0" i="1" smtClean="0">
                            <a:solidFill>
                              <a:schemeClr val="tx1"/>
                            </a:solidFill>
                            <a:latin typeface="Cambria Math" panose="02040503050406030204" pitchFamily="18" charset="0"/>
                          </a:rPr>
                          <m:t>𝑀</m:t>
                        </m:r>
                      </m:sup>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h</m:t>
                            </m:r>
                          </m:e>
                          <m:sub>
                            <m:r>
                              <a:rPr lang="en-US" sz="1200" b="0" i="1" smtClean="0">
                                <a:solidFill>
                                  <a:schemeClr val="tx1"/>
                                </a:solidFill>
                                <a:latin typeface="Cambria Math" panose="02040503050406030204" pitchFamily="18" charset="0"/>
                              </a:rPr>
                              <m:t>𝑖</m:t>
                            </m:r>
                          </m:sub>
                        </m:sSub>
                      </m:e>
                    </m:nary>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𝑃</m:t>
                        </m:r>
                      </m:e>
                      <m:sub>
                        <m:r>
                          <a:rPr lang="en-US" sz="1200" b="0" i="1" smtClean="0">
                            <a:solidFill>
                              <a:schemeClr val="tx1"/>
                            </a:solidFill>
                            <a:latin typeface="Cambria Math" panose="02040503050406030204" pitchFamily="18" charset="0"/>
                          </a:rPr>
                          <m:t>𝐼</m:t>
                        </m:r>
                      </m:sub>
                    </m:sSub>
                  </m:oMath>
                </a14:m>
                <a:endParaRPr lang="vi-VN" sz="1200" b="1">
                  <a:solidFill>
                    <a:schemeClr val="tx1"/>
                  </a:solidFill>
                </a:endParaRPr>
              </a:p>
            </p:txBody>
          </p:sp>
        </mc:Choice>
        <mc:Fallback xmlns="">
          <p:sp>
            <p:nvSpPr>
              <p:cNvPr id="47" name="TextBox 46">
                <a:extLst>
                  <a:ext uri="{FF2B5EF4-FFF2-40B4-BE49-F238E27FC236}">
                    <a16:creationId xmlns:a16="http://schemas.microsoft.com/office/drawing/2014/main" id="{59946A96-8842-4A41-E13D-004615ECCB9B}"/>
                  </a:ext>
                </a:extLst>
              </p:cNvPr>
              <p:cNvSpPr txBox="1">
                <a:spLocks noRot="1" noChangeAspect="1" noMove="1" noResize="1" noEditPoints="1" noAdjustHandles="1" noChangeArrowheads="1" noChangeShapeType="1" noTextEdit="1"/>
              </p:cNvSpPr>
              <p:nvPr/>
            </p:nvSpPr>
            <p:spPr>
              <a:xfrm>
                <a:off x="6728112" y="912047"/>
                <a:ext cx="1953246" cy="472052"/>
              </a:xfrm>
              <a:prstGeom prst="rect">
                <a:avLst/>
              </a:prstGeom>
              <a:blipFill>
                <a:blip r:embed="rId15"/>
                <a:stretch>
                  <a:fillRect l="-313" t="-16883" r="-938" b="-93506"/>
                </a:stretch>
              </a:blipFill>
            </p:spPr>
            <p:txBody>
              <a:bodyPr/>
              <a:lstStyle/>
              <a:p>
                <a:r>
                  <a:rPr lang="vi-VN">
                    <a:noFill/>
                  </a:rPr>
                  <a:t> </a:t>
                </a:r>
              </a:p>
            </p:txBody>
          </p:sp>
        </mc:Fallback>
      </mc:AlternateContent>
      <p:cxnSp>
        <p:nvCxnSpPr>
          <p:cNvPr id="48" name="Straight Connector 47">
            <a:extLst>
              <a:ext uri="{FF2B5EF4-FFF2-40B4-BE49-F238E27FC236}">
                <a16:creationId xmlns:a16="http://schemas.microsoft.com/office/drawing/2014/main" id="{E48D67C1-98B8-3C26-73B4-991E5CCC4C0E}"/>
              </a:ext>
            </a:extLst>
          </p:cNvPr>
          <p:cNvCxnSpPr>
            <a:cxnSpLocks/>
          </p:cNvCxnSpPr>
          <p:nvPr/>
        </p:nvCxnSpPr>
        <p:spPr>
          <a:xfrm>
            <a:off x="6595519" y="1032933"/>
            <a:ext cx="0" cy="2476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81A197-31AB-2518-849B-3036E774A63E}"/>
                  </a:ext>
                </a:extLst>
              </p:cNvPr>
              <p:cNvSpPr txBox="1"/>
              <p:nvPr/>
            </p:nvSpPr>
            <p:spPr>
              <a:xfrm>
                <a:off x="3311332" y="3505479"/>
                <a:ext cx="5412720" cy="405688"/>
              </a:xfrm>
              <a:prstGeom prst="rect">
                <a:avLst/>
              </a:prstGeom>
              <a:noFill/>
            </p:spPr>
            <p:txBody>
              <a:bodyPr wrap="square">
                <a:spAutoFit/>
              </a:bodyPr>
              <a:lstStyle/>
              <a:p>
                <a:r>
                  <a:rPr lang="en-US"/>
                  <a:t>Simple Hamiltonian</a:t>
                </a:r>
                <a:r>
                  <a:rPr lang="en-US" b="0"/>
                  <a: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vi-VN" i="1" smtClean="0">
                                <a:latin typeface="Cambria Math" panose="02040503050406030204" pitchFamily="18" charset="0"/>
                              </a:rPr>
                              <m:t>​</m:t>
                            </m:r>
                            <m:r>
                              <a:rPr lang="en-US" b="0" i="1" smtClean="0">
                                <a:latin typeface="Cambria Math" panose="02040503050406030204" pitchFamily="18" charset="0"/>
                              </a:rPr>
                              <m:t>𝐻</m:t>
                            </m:r>
                          </m:e>
                        </m:acc>
                      </m:e>
                      <m:sub>
                        <m:r>
                          <a:rPr lang="en-US" b="0" i="1" smtClean="0">
                            <a:latin typeface="Cambria Math" panose="02040503050406030204" pitchFamily="18" charset="0"/>
                          </a:rPr>
                          <m:t>𝐼𝑠𝑖𝑛𝑔</m:t>
                        </m:r>
                      </m:sub>
                    </m:sSub>
                    <m:r>
                      <a:rPr lang="vi-VN" i="1" smtClean="0">
                        <a:latin typeface="Cambria Math" panose="02040503050406030204" pitchFamily="18" charset="0"/>
                      </a:rPr>
                      <m:t>=−</m:t>
                    </m:r>
                    <m:nary>
                      <m:naryPr>
                        <m:chr m:val="∑"/>
                        <m:supHide m:val="on"/>
                        <m:ctrlPr>
                          <a:rPr lang="vi-VN"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r>
                              <a:rPr lang="en-US" i="1">
                                <a:latin typeface="Cambria Math" panose="02040503050406030204" pitchFamily="18" charset="0"/>
                              </a:rPr>
                              <m:t>+1</m:t>
                            </m:r>
                          </m:sub>
                        </m:sSub>
                      </m:e>
                    </m:nary>
                  </m:oMath>
                </a14:m>
                <a:r>
                  <a:rPr lang="en-US"/>
                  <a:t> </a:t>
                </a:r>
                <a14:m>
                  <m:oMath xmlns:m="http://schemas.openxmlformats.org/officeDocument/2006/math">
                    <m:r>
                      <a:rPr lang="vi-VN" i="1" smtClean="0">
                        <a:latin typeface="Cambria Math" panose="02040503050406030204" pitchFamily="18" charset="0"/>
                      </a:rPr>
                      <m:t>​</m:t>
                    </m:r>
                    <m:r>
                      <a:rPr lang="vi-VN" i="1" smtClean="0">
                        <a:latin typeface="Cambria Math" panose="02040503050406030204" pitchFamily="18" charset="0"/>
                      </a:rPr>
                      <m:t>−</m:t>
                    </m:r>
                    <m:nary>
                      <m:naryPr>
                        <m:chr m:val="∑"/>
                        <m:supHide m:val="on"/>
                        <m:ctrlPr>
                          <a:rPr lang="vi-VN"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h</m:t>
                                </m:r>
                              </m:e>
                              <m:sub>
                                <m:r>
                                  <a:rPr lang="vi-VN" i="1">
                                    <a:latin typeface="Cambria Math" panose="02040503050406030204" pitchFamily="18" charset="0"/>
                                  </a:rPr>
                                  <m:t>𝑖</m:t>
                                </m:r>
                              </m:sub>
                            </m:sSub>
                            <m:r>
                              <a:rPr lang="vi-VN" i="1">
                                <a:latin typeface="Cambria Math" panose="02040503050406030204" pitchFamily="18" charset="0"/>
                              </a:rPr>
                              <m:t>𝑋</m:t>
                            </m:r>
                          </m:e>
                          <m:sub>
                            <m:r>
                              <a:rPr lang="vi-VN" i="1">
                                <a:latin typeface="Cambria Math" panose="02040503050406030204" pitchFamily="18" charset="0"/>
                              </a:rPr>
                              <m:t>𝑖</m:t>
                            </m:r>
                          </m:sub>
                        </m:sSub>
                      </m:e>
                    </m:nary>
                    <m:r>
                      <a:rPr lang="vi-VN" i="1" smtClean="0">
                        <a:latin typeface="Cambria Math" panose="02040503050406030204" pitchFamily="18" charset="0"/>
                      </a:rPr>
                      <m:t>​</m:t>
                    </m:r>
                  </m:oMath>
                </a14:m>
                <a:endParaRPr lang="vi-VN"/>
              </a:p>
            </p:txBody>
          </p:sp>
        </mc:Choice>
        <mc:Fallback xmlns="">
          <p:sp>
            <p:nvSpPr>
              <p:cNvPr id="52" name="TextBox 51">
                <a:extLst>
                  <a:ext uri="{FF2B5EF4-FFF2-40B4-BE49-F238E27FC236}">
                    <a16:creationId xmlns:a16="http://schemas.microsoft.com/office/drawing/2014/main" id="{7881A197-31AB-2518-849B-3036E774A63E}"/>
                  </a:ext>
                </a:extLst>
              </p:cNvPr>
              <p:cNvSpPr txBox="1">
                <a:spLocks noRot="1" noChangeAspect="1" noMove="1" noResize="1" noEditPoints="1" noAdjustHandles="1" noChangeArrowheads="1" noChangeShapeType="1" noTextEdit="1"/>
              </p:cNvSpPr>
              <p:nvPr/>
            </p:nvSpPr>
            <p:spPr>
              <a:xfrm>
                <a:off x="3311332" y="3505479"/>
                <a:ext cx="5412720" cy="405688"/>
              </a:xfrm>
              <a:prstGeom prst="rect">
                <a:avLst/>
              </a:prstGeom>
              <a:blipFill>
                <a:blip r:embed="rId16"/>
                <a:stretch>
                  <a:fillRect l="-901" t="-104478" r="-2027" b="-16268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2188B1D-0475-5CDD-33E9-BE1100D331BD}"/>
                  </a:ext>
                </a:extLst>
              </p:cNvPr>
              <p:cNvSpPr txBox="1"/>
              <p:nvPr/>
            </p:nvSpPr>
            <p:spPr>
              <a:xfrm>
                <a:off x="3311332" y="3855190"/>
                <a:ext cx="5684501" cy="930768"/>
              </a:xfrm>
              <a:prstGeom prst="rect">
                <a:avLst/>
              </a:prstGeom>
              <a:noFill/>
            </p:spPr>
            <p:txBody>
              <a:bodyPr wrap="square">
                <a:spAutoFit/>
              </a:bodyPr>
              <a:lstStyle/>
              <a:p>
                <a:r>
                  <a:rPr lang="vi-VN">
                    <a:latin typeface="Calibri (Body)"/>
                  </a:rPr>
                  <a:t>Electronic structure</a:t>
                </a:r>
                <a:r>
                  <a:rPr lang="en-US">
                    <a:latin typeface="Calibri (Body)"/>
                  </a:rPr>
                  <a:t> </a:t>
                </a:r>
                <a14:m>
                  <m:oMath xmlns:m="http://schemas.openxmlformats.org/officeDocument/2006/math">
                    <m:r>
                      <a:rPr lang="en-US" b="0" i="1" smtClean="0">
                        <a:latin typeface="Cambria Math" panose="02040503050406030204" pitchFamily="18" charset="0"/>
                      </a:rPr>
                      <m:t>→</m:t>
                    </m:r>
                    <m:r>
                      <m:rPr>
                        <m:nor/>
                      </m:rPr>
                      <a:rPr lang="vi-VN">
                        <a:latin typeface="Calibri (Body)"/>
                      </a:rPr>
                      <m:t>Basis</m:t>
                    </m:r>
                    <m:r>
                      <m:rPr>
                        <m:nor/>
                      </m:rPr>
                      <a:rPr lang="vi-VN">
                        <a:latin typeface="Calibri (Body)"/>
                      </a:rPr>
                      <m:t> </m:t>
                    </m:r>
                    <m:r>
                      <m:rPr>
                        <m:nor/>
                      </m:rPr>
                      <a:rPr lang="vi-VN">
                        <a:latin typeface="Calibri (Body)"/>
                      </a:rPr>
                      <m:t>set</m:t>
                    </m:r>
                    <m:r>
                      <m:rPr>
                        <m:nor/>
                      </m:rPr>
                      <a:rPr lang="vi-VN">
                        <a:latin typeface="Calibri (Body)"/>
                      </a:rPr>
                      <m:t> </m:t>
                    </m:r>
                    <m:r>
                      <m:rPr>
                        <m:nor/>
                      </m:rPr>
                      <a:rPr lang="vi-VN">
                        <a:latin typeface="Calibri (Body)"/>
                      </a:rPr>
                      <m:t>expansion</m:t>
                    </m:r>
                    <m:r>
                      <m:rPr>
                        <m:nor/>
                      </m:rPr>
                      <a:rPr lang="en-US" b="0" i="0" smtClean="0">
                        <a:latin typeface="Calibri (Body)"/>
                      </a:rPr>
                      <m:t> (</m:t>
                    </m:r>
                    <m:r>
                      <m:rPr>
                        <m:nor/>
                      </m:rPr>
                      <a:rPr lang="en-US" b="0" i="0" smtClean="0">
                        <a:latin typeface="Calibri (Body)"/>
                      </a:rPr>
                      <m:t>ex</m:t>
                    </m:r>
                    <m:r>
                      <m:rPr>
                        <m:nor/>
                      </m:rPr>
                      <a:rPr lang="en-US" b="0" i="0" smtClean="0">
                        <a:latin typeface="Calibri (Body)"/>
                      </a:rPr>
                      <m:t>: </m:t>
                    </m:r>
                    <m:r>
                      <m:rPr>
                        <m:nor/>
                      </m:rPr>
                      <a:rPr lang="en-US" b="0" i="0" smtClean="0">
                        <a:latin typeface="Calibri (Body)"/>
                      </a:rPr>
                      <m:t>sto</m:t>
                    </m:r>
                    <m:r>
                      <m:rPr>
                        <m:nor/>
                      </m:rPr>
                      <a:rPr lang="en-US" b="0" i="0" smtClean="0">
                        <a:latin typeface="Calibri (Body)"/>
                      </a:rPr>
                      <m:t>3</m:t>
                    </m:r>
                    <m:r>
                      <m:rPr>
                        <m:nor/>
                      </m:rPr>
                      <a:rPr lang="en-US" b="0" i="0" smtClean="0">
                        <a:latin typeface="Calibri (Body)"/>
                      </a:rPr>
                      <m:t>g</m:t>
                    </m:r>
                    <m:r>
                      <m:rPr>
                        <m:nor/>
                      </m:rPr>
                      <a:rPr lang="en-US" b="0" i="0" smtClean="0">
                        <a:latin typeface="Calibri (Body)"/>
                      </a:rPr>
                      <m:t>)</m:t>
                    </m:r>
                  </m:oMath>
                </a14:m>
                <a:endParaRPr lang="en-US" b="0" i="0">
                  <a:latin typeface="Calibri (Body)"/>
                </a:endParaRPr>
              </a:p>
              <a:p>
                <a14:m>
                  <m:oMath xmlns:m="http://schemas.openxmlformats.org/officeDocument/2006/math">
                    <m:r>
                      <a:rPr lang="en-US" i="1">
                        <a:latin typeface="Cambria Math" panose="02040503050406030204" pitchFamily="18" charset="0"/>
                      </a:rPr>
                      <m:t>→</m:t>
                    </m:r>
                  </m:oMath>
                </a14:m>
                <a:r>
                  <a:rPr lang="en-US">
                    <a:latin typeface="Calibri (Body)"/>
                  </a:rPr>
                  <a:t> </a:t>
                </a:r>
                <a:r>
                  <a:rPr lang="vi-VN">
                    <a:latin typeface="Calibri (Body)"/>
                  </a:rPr>
                  <a:t>Mapping to qubits</a:t>
                </a:r>
                <a:r>
                  <a:rPr lang="en-US">
                    <a:latin typeface="Calibri (Body)"/>
                  </a:rPr>
                  <a:t> (ex: JW transform) </a:t>
                </a:r>
                <a:endParaRPr lang="en-US" i="1">
                  <a:latin typeface="Calibri (Body)"/>
                </a:endParaRPr>
              </a:p>
              <a:p>
                <a14:m>
                  <m:oMath xmlns:m="http://schemas.openxmlformats.org/officeDocument/2006/math">
                    <m:r>
                      <a:rPr lang="en-US" i="1">
                        <a:latin typeface="Cambria Math" panose="02040503050406030204" pitchFamily="18" charset="0"/>
                      </a:rPr>
                      <m:t>→</m:t>
                    </m:r>
                  </m:oMath>
                </a14:m>
                <a:r>
                  <a:rPr lang="en-US">
                    <a:latin typeface="Calibri (Body)"/>
                  </a:rPr>
                  <a:t> Pauli decomposition </a:t>
                </a:r>
                <a14:m>
                  <m:oMath xmlns:m="http://schemas.openxmlformats.org/officeDocument/2006/math">
                    <m:r>
                      <a:rPr lang="en-US" i="1">
                        <a:latin typeface="Cambria Math" panose="02040503050406030204" pitchFamily="18" charset="0"/>
                      </a:rPr>
                      <m:t>→</m:t>
                    </m:r>
                  </m:oMath>
                </a14:m>
                <a:r>
                  <a:rPr lang="en-US">
                    <a:latin typeface="Calibri (Body)"/>
                  </a:rPr>
                  <a:t>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𝐻</m:t>
                        </m:r>
                      </m:e>
                    </m:acc>
                  </m:oMath>
                </a14:m>
                <a:endParaRPr lang="vi-VN">
                  <a:latin typeface="Calibri (Body)"/>
                </a:endParaRPr>
              </a:p>
            </p:txBody>
          </p:sp>
        </mc:Choice>
        <mc:Fallback xmlns="">
          <p:sp>
            <p:nvSpPr>
              <p:cNvPr id="54" name="TextBox 53">
                <a:extLst>
                  <a:ext uri="{FF2B5EF4-FFF2-40B4-BE49-F238E27FC236}">
                    <a16:creationId xmlns:a16="http://schemas.microsoft.com/office/drawing/2014/main" id="{32188B1D-0475-5CDD-33E9-BE1100D331BD}"/>
                  </a:ext>
                </a:extLst>
              </p:cNvPr>
              <p:cNvSpPr txBox="1">
                <a:spLocks noRot="1" noChangeAspect="1" noMove="1" noResize="1" noEditPoints="1" noAdjustHandles="1" noChangeArrowheads="1" noChangeShapeType="1" noTextEdit="1"/>
              </p:cNvSpPr>
              <p:nvPr/>
            </p:nvSpPr>
            <p:spPr>
              <a:xfrm>
                <a:off x="3311332" y="3855190"/>
                <a:ext cx="5684501" cy="930768"/>
              </a:xfrm>
              <a:prstGeom prst="rect">
                <a:avLst/>
              </a:prstGeom>
              <a:blipFill>
                <a:blip r:embed="rId17"/>
                <a:stretch>
                  <a:fillRect l="-857" t="-3268" b="-9804"/>
                </a:stretch>
              </a:blipFill>
            </p:spPr>
            <p:txBody>
              <a:bodyPr/>
              <a:lstStyle/>
              <a:p>
                <a:r>
                  <a:rPr lang="vi-VN">
                    <a:noFill/>
                  </a:rPr>
                  <a:t> </a:t>
                </a:r>
              </a:p>
            </p:txBody>
          </p:sp>
        </mc:Fallback>
      </mc:AlternateContent>
      <p:pic>
        <p:nvPicPr>
          <p:cNvPr id="9220" name="Picture 4" descr="tutorial vqe">
            <a:extLst>
              <a:ext uri="{FF2B5EF4-FFF2-40B4-BE49-F238E27FC236}">
                <a16:creationId xmlns:a16="http://schemas.microsoft.com/office/drawing/2014/main" id="{937B2CFE-5E65-3D90-20EA-5136EF7EBA2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274" t="11489" r="53764" b="8903"/>
          <a:stretch/>
        </p:blipFill>
        <p:spPr bwMode="auto">
          <a:xfrm>
            <a:off x="84789" y="2260818"/>
            <a:ext cx="3222750" cy="25474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263D2D7-15DC-8D89-856F-3E755896BA6D}"/>
              </a:ext>
            </a:extLst>
          </p:cNvPr>
          <p:cNvSpPr txBox="1"/>
          <p:nvPr/>
        </p:nvSpPr>
        <p:spPr>
          <a:xfrm>
            <a:off x="575718" y="4854712"/>
            <a:ext cx="6265348" cy="246221"/>
          </a:xfrm>
          <a:prstGeom prst="rect">
            <a:avLst/>
          </a:prstGeom>
          <a:noFill/>
        </p:spPr>
        <p:txBody>
          <a:bodyPr wrap="square">
            <a:spAutoFit/>
          </a:bodyPr>
          <a:lstStyle/>
          <a:p>
            <a:r>
              <a:rPr lang="en-US" sz="1000" b="1"/>
              <a:t>[1.31]</a:t>
            </a:r>
            <a:r>
              <a:rPr lang="en-US" sz="1000"/>
              <a:t> </a:t>
            </a:r>
            <a:r>
              <a:rPr lang="vi-VN" sz="1000"/>
              <a:t>https://pennylane.ai/qml/demos/tutorial_</a:t>
            </a:r>
            <a:r>
              <a:rPr lang="en-US" sz="1000"/>
              <a:t>vqe</a:t>
            </a:r>
            <a:r>
              <a:rPr lang="vi-VN" sz="1000"/>
              <a:t>_intro</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D2EEF5D-F72E-87CC-3727-1032536CB94E}"/>
                  </a:ext>
                </a:extLst>
              </p:cNvPr>
              <p:cNvSpPr txBox="1"/>
              <p:nvPr/>
            </p:nvSpPr>
            <p:spPr>
              <a:xfrm>
                <a:off x="569304" y="1383184"/>
                <a:ext cx="2797386" cy="461665"/>
              </a:xfrm>
              <a:prstGeom prst="rect">
                <a:avLst/>
              </a:prstGeom>
              <a:noFill/>
            </p:spPr>
            <p:txBody>
              <a:bodyPr wrap="square">
                <a:spAutoFit/>
              </a:bodyPr>
              <a:lstStyle/>
              <a:p>
                <a:r>
                  <a:rPr lang="en-US" sz="1200">
                    <a:solidFill>
                      <a:srgbClr val="FF0000"/>
                    </a:solidFill>
                  </a:rPr>
                  <a:t>Finding ground energy </a:t>
                </a:r>
                <a14:m>
                  <m:oMath xmlns:m="http://schemas.openxmlformats.org/officeDocument/2006/math">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𝐸</m:t>
                        </m:r>
                      </m:e>
                      <m:sub>
                        <m:r>
                          <a:rPr lang="en-US" sz="1200" b="0" i="1" smtClean="0">
                            <a:solidFill>
                              <a:srgbClr val="FF0000"/>
                            </a:solidFill>
                            <a:latin typeface="Cambria Math" panose="02040503050406030204" pitchFamily="18" charset="0"/>
                          </a:rPr>
                          <m:t>0</m:t>
                        </m:r>
                      </m:sub>
                    </m:sSub>
                  </m:oMath>
                </a14:m>
                <a:r>
                  <a:rPr lang="en-US" sz="1200">
                    <a:solidFill>
                      <a:srgbClr val="FF0000"/>
                    </a:solidFill>
                  </a:rPr>
                  <a:t> corresponding to ground state </a:t>
                </a:r>
                <a14:m>
                  <m:oMath xmlns:m="http://schemas.openxmlformats.org/officeDocument/2006/math">
                    <m:d>
                      <m:dPr>
                        <m:begChr m:val="|"/>
                        <m:endChr m:val="⟩"/>
                        <m:ctrlPr>
                          <a:rPr lang="en-US" sz="1200" b="0" i="1" smtClean="0">
                            <a:solidFill>
                              <a:srgbClr val="FF0000"/>
                            </a:solidFill>
                            <a:latin typeface="Cambria Math" panose="02040503050406030204" pitchFamily="18" charset="0"/>
                          </a:rPr>
                        </m:ctrlPr>
                      </m:dPr>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𝜓</m:t>
                            </m:r>
                          </m:e>
                          <m:sub>
                            <m:r>
                              <a:rPr lang="en-US" sz="1200" b="0" i="1" smtClean="0">
                                <a:solidFill>
                                  <a:srgbClr val="FF0000"/>
                                </a:solidFill>
                                <a:latin typeface="Cambria Math" panose="02040503050406030204" pitchFamily="18" charset="0"/>
                              </a:rPr>
                              <m:t>0</m:t>
                            </m:r>
                          </m:sub>
                        </m:sSub>
                      </m:e>
                    </m:d>
                  </m:oMath>
                </a14:m>
                <a:r>
                  <a:rPr lang="en-US" sz="1200">
                    <a:solidFill>
                      <a:srgbClr val="FF0000"/>
                    </a:solidFill>
                  </a:rPr>
                  <a:t> of Hamiltonian </a:t>
                </a:r>
                <a14:m>
                  <m:oMath xmlns:m="http://schemas.openxmlformats.org/officeDocument/2006/math">
                    <m:r>
                      <a:rPr lang="en-US" sz="1200" b="0" i="1" smtClean="0">
                        <a:solidFill>
                          <a:srgbClr val="FF0000"/>
                        </a:solidFill>
                        <a:latin typeface="Cambria Math" panose="02040503050406030204" pitchFamily="18" charset="0"/>
                      </a:rPr>
                      <m:t>𝐻</m:t>
                    </m:r>
                  </m:oMath>
                </a14:m>
                <a:r>
                  <a:rPr lang="en-US" sz="1200">
                    <a:solidFill>
                      <a:srgbClr val="FF0000"/>
                    </a:solidFill>
                  </a:rPr>
                  <a:t> </a:t>
                </a:r>
                <a:endParaRPr lang="vi-VN" sz="1200">
                  <a:solidFill>
                    <a:srgbClr val="FF0000"/>
                  </a:solidFill>
                </a:endParaRPr>
              </a:p>
            </p:txBody>
          </p:sp>
        </mc:Choice>
        <mc:Fallback xmlns="">
          <p:sp>
            <p:nvSpPr>
              <p:cNvPr id="60" name="TextBox 59">
                <a:extLst>
                  <a:ext uri="{FF2B5EF4-FFF2-40B4-BE49-F238E27FC236}">
                    <a16:creationId xmlns:a16="http://schemas.microsoft.com/office/drawing/2014/main" id="{9D2EEF5D-F72E-87CC-3727-1032536CB94E}"/>
                  </a:ext>
                </a:extLst>
              </p:cNvPr>
              <p:cNvSpPr txBox="1">
                <a:spLocks noRot="1" noChangeAspect="1" noMove="1" noResize="1" noEditPoints="1" noAdjustHandles="1" noChangeArrowheads="1" noChangeShapeType="1" noTextEdit="1"/>
              </p:cNvSpPr>
              <p:nvPr/>
            </p:nvSpPr>
            <p:spPr>
              <a:xfrm>
                <a:off x="569304" y="1383184"/>
                <a:ext cx="2797386" cy="461665"/>
              </a:xfrm>
              <a:prstGeom prst="rect">
                <a:avLst/>
              </a:prstGeom>
              <a:blipFill>
                <a:blip r:embed="rId19"/>
                <a:stretch>
                  <a:fillRect t="-1316" b="-1052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44E1D6-C30C-BA26-B485-9A6FBC1A5C73}"/>
                  </a:ext>
                </a:extLst>
              </p:cNvPr>
              <p:cNvSpPr txBox="1"/>
              <p:nvPr/>
            </p:nvSpPr>
            <p:spPr>
              <a:xfrm>
                <a:off x="906696" y="1809814"/>
                <a:ext cx="17011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begChr m:val="|"/>
                          <m:endChr m:val="⟩"/>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𝝍</m:t>
                              </m:r>
                            </m:e>
                            <m:sub>
                              <m:r>
                                <a:rPr lang="en-US" b="1" i="1" smtClean="0">
                                  <a:solidFill>
                                    <a:srgbClr val="FF0000"/>
                                  </a:solidFill>
                                  <a:latin typeface="Cambria Math" panose="02040503050406030204" pitchFamily="18" charset="0"/>
                                </a:rPr>
                                <m:t>𝟎</m:t>
                              </m:r>
                            </m:sub>
                          </m:sSub>
                        </m:e>
                      </m:d>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𝑬</m:t>
                          </m:r>
                        </m:e>
                        <m:sub>
                          <m:r>
                            <a:rPr lang="en-US" b="1" i="1" smtClean="0">
                              <a:solidFill>
                                <a:srgbClr val="FF0000"/>
                              </a:solidFill>
                              <a:latin typeface="Cambria Math" panose="02040503050406030204" pitchFamily="18" charset="0"/>
                            </a:rPr>
                            <m:t>𝟎</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𝝍</m:t>
                          </m:r>
                        </m:e>
                        <m:sub>
                          <m:r>
                            <a:rPr lang="en-US" b="1" i="1" smtClean="0">
                              <a:solidFill>
                                <a:srgbClr val="FF0000"/>
                              </a:solidFill>
                              <a:latin typeface="Cambria Math" panose="02040503050406030204" pitchFamily="18" charset="0"/>
                            </a:rPr>
                            <m:t>𝟎</m:t>
                          </m:r>
                        </m:sub>
                      </m:sSub>
                      <m:r>
                        <a:rPr lang="en-US" b="1" i="1" smtClean="0">
                          <a:solidFill>
                            <a:srgbClr val="FF0000"/>
                          </a:solidFill>
                          <a:latin typeface="Cambria Math" panose="02040503050406030204" pitchFamily="18" charset="0"/>
                        </a:rPr>
                        <m:t>⟩</m:t>
                      </m:r>
                    </m:oMath>
                  </m:oMathPara>
                </a14:m>
                <a:endParaRPr lang="vi-VN" b="1">
                  <a:solidFill>
                    <a:srgbClr val="FF0000"/>
                  </a:solidFill>
                </a:endParaRPr>
              </a:p>
            </p:txBody>
          </p:sp>
        </mc:Choice>
        <mc:Fallback xmlns="">
          <p:sp>
            <p:nvSpPr>
              <p:cNvPr id="61" name="TextBox 60">
                <a:extLst>
                  <a:ext uri="{FF2B5EF4-FFF2-40B4-BE49-F238E27FC236}">
                    <a16:creationId xmlns:a16="http://schemas.microsoft.com/office/drawing/2014/main" id="{F544E1D6-C30C-BA26-B485-9A6FBC1A5C73}"/>
                  </a:ext>
                </a:extLst>
              </p:cNvPr>
              <p:cNvSpPr txBox="1">
                <a:spLocks noRot="1" noChangeAspect="1" noMove="1" noResize="1" noEditPoints="1" noAdjustHandles="1" noChangeArrowheads="1" noChangeShapeType="1" noTextEdit="1"/>
              </p:cNvSpPr>
              <p:nvPr/>
            </p:nvSpPr>
            <p:spPr>
              <a:xfrm>
                <a:off x="906696" y="1809814"/>
                <a:ext cx="1701107" cy="276999"/>
              </a:xfrm>
              <a:prstGeom prst="rect">
                <a:avLst/>
              </a:prstGeom>
              <a:blipFill>
                <a:blip r:embed="rId20"/>
                <a:stretch>
                  <a:fillRect l="-2867" r="-4301" b="-37778"/>
                </a:stretch>
              </a:blipFill>
            </p:spPr>
            <p:txBody>
              <a:bodyPr/>
              <a:lstStyle/>
              <a:p>
                <a:r>
                  <a:rPr lang="vi-VN">
                    <a:noFill/>
                  </a:rPr>
                  <a:t> </a:t>
                </a:r>
              </a:p>
            </p:txBody>
          </p:sp>
        </mc:Fallback>
      </mc:AlternateContent>
      <p:sp>
        <p:nvSpPr>
          <p:cNvPr id="62" name="Rectangle 61">
            <a:extLst>
              <a:ext uri="{FF2B5EF4-FFF2-40B4-BE49-F238E27FC236}">
                <a16:creationId xmlns:a16="http://schemas.microsoft.com/office/drawing/2014/main" id="{E1375B63-EAB5-462B-719B-D84FA2D5EA95}"/>
              </a:ext>
            </a:extLst>
          </p:cNvPr>
          <p:cNvSpPr/>
          <p:nvPr/>
        </p:nvSpPr>
        <p:spPr>
          <a:xfrm>
            <a:off x="575718" y="1380592"/>
            <a:ext cx="2731821" cy="805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3" name="Straight Arrow Connector 62">
            <a:extLst>
              <a:ext uri="{FF2B5EF4-FFF2-40B4-BE49-F238E27FC236}">
                <a16:creationId xmlns:a16="http://schemas.microsoft.com/office/drawing/2014/main" id="{2D7CC0BC-5E5F-12D0-0B98-93A8A88E8604}"/>
              </a:ext>
            </a:extLst>
          </p:cNvPr>
          <p:cNvCxnSpPr>
            <a:cxnSpLocks/>
            <a:stCxn id="37" idx="0"/>
          </p:cNvCxnSpPr>
          <p:nvPr/>
        </p:nvCxnSpPr>
        <p:spPr>
          <a:xfrm flipV="1">
            <a:off x="8638663" y="1711012"/>
            <a:ext cx="0" cy="47205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19" name="TextBox 9218">
            <a:extLst>
              <a:ext uri="{FF2B5EF4-FFF2-40B4-BE49-F238E27FC236}">
                <a16:creationId xmlns:a16="http://schemas.microsoft.com/office/drawing/2014/main" id="{152DB7B6-9F10-42D9-8E70-B11D1FF21BB9}"/>
              </a:ext>
            </a:extLst>
          </p:cNvPr>
          <p:cNvSpPr txBox="1"/>
          <p:nvPr/>
        </p:nvSpPr>
        <p:spPr>
          <a:xfrm>
            <a:off x="8138852" y="1912553"/>
            <a:ext cx="545891" cy="276999"/>
          </a:xfrm>
          <a:prstGeom prst="rect">
            <a:avLst/>
          </a:prstGeom>
          <a:noFill/>
        </p:spPr>
        <p:txBody>
          <a:bodyPr wrap="square" rtlCol="0">
            <a:spAutoFit/>
          </a:bodyPr>
          <a:lstStyle/>
          <a:p>
            <a:r>
              <a:rPr lang="en-US" sz="1200">
                <a:solidFill>
                  <a:srgbClr val="00B050"/>
                </a:solidFill>
              </a:rPr>
              <a:t>True</a:t>
            </a:r>
            <a:endParaRPr lang="vi-VN" sz="1200">
              <a:solidFill>
                <a:srgbClr val="00B050"/>
              </a:solidFill>
            </a:endParaRPr>
          </a:p>
        </p:txBody>
      </p:sp>
      <p:sp>
        <p:nvSpPr>
          <p:cNvPr id="9221" name="TextBox 9220">
            <a:extLst>
              <a:ext uri="{FF2B5EF4-FFF2-40B4-BE49-F238E27FC236}">
                <a16:creationId xmlns:a16="http://schemas.microsoft.com/office/drawing/2014/main" id="{B64221EB-1EE8-221E-E2F4-E9E723DD2999}"/>
              </a:ext>
            </a:extLst>
          </p:cNvPr>
          <p:cNvSpPr txBox="1"/>
          <p:nvPr/>
        </p:nvSpPr>
        <p:spPr>
          <a:xfrm>
            <a:off x="8256809" y="1415456"/>
            <a:ext cx="863034" cy="276999"/>
          </a:xfrm>
          <a:prstGeom prst="rect">
            <a:avLst/>
          </a:prstGeom>
          <a:noFill/>
        </p:spPr>
        <p:txBody>
          <a:bodyPr wrap="square" rtlCol="0">
            <a:spAutoFit/>
          </a:bodyPr>
          <a:lstStyle/>
          <a:p>
            <a:r>
              <a:rPr lang="en-US" sz="1200">
                <a:solidFill>
                  <a:schemeClr val="tx1"/>
                </a:solidFill>
              </a:rPr>
              <a:t>Solution!</a:t>
            </a:r>
            <a:endParaRPr lang="vi-VN" sz="1200" b="1">
              <a:solidFill>
                <a:schemeClr val="tx1"/>
              </a:solidFill>
            </a:endParaRPr>
          </a:p>
        </p:txBody>
      </p:sp>
    </p:spTree>
    <p:extLst>
      <p:ext uri="{BB962C8B-B14F-4D97-AF65-F5344CB8AC3E}">
        <p14:creationId xmlns:p14="http://schemas.microsoft.com/office/powerpoint/2010/main" val="392427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7B20-41F7-181A-55EB-C7E222C49118}"/>
              </a:ext>
            </a:extLst>
          </p:cNvPr>
          <p:cNvSpPr>
            <a:spLocks noGrp="1"/>
          </p:cNvSpPr>
          <p:nvPr>
            <p:ph type="title"/>
          </p:nvPr>
        </p:nvSpPr>
        <p:spPr/>
        <p:txBody>
          <a:bodyPr>
            <a:normAutofit/>
          </a:bodyPr>
          <a:lstStyle/>
          <a:p>
            <a:r>
              <a:rPr lang="en-US"/>
              <a:t>1. Quantum optimization</a:t>
            </a:r>
            <a:br>
              <a:rPr lang="en-US"/>
            </a:br>
            <a:r>
              <a:rPr lang="en-VN" sz="1800"/>
              <a:t>Hybrid quantum - classical model</a:t>
            </a:r>
            <a:endParaRPr lang="en-VN" sz="1800" b="1"/>
          </a:p>
        </p:txBody>
      </p:sp>
      <p:sp>
        <p:nvSpPr>
          <p:cNvPr id="6" name="Slide Number Placeholder 5">
            <a:extLst>
              <a:ext uri="{FF2B5EF4-FFF2-40B4-BE49-F238E27FC236}">
                <a16:creationId xmlns:a16="http://schemas.microsoft.com/office/drawing/2014/main" id="{F4E69742-2377-5B2F-0225-2F4FE76E7C66}"/>
              </a:ext>
            </a:extLst>
          </p:cNvPr>
          <p:cNvSpPr>
            <a:spLocks noGrp="1"/>
          </p:cNvSpPr>
          <p:nvPr>
            <p:ph type="sldNum" sz="quarter" idx="12"/>
          </p:nvPr>
        </p:nvSpPr>
        <p:spPr/>
        <p:txBody>
          <a:bodyPr/>
          <a:lstStyle/>
          <a:p>
            <a:fld id="{9E11622E-1351-4F49-A6C4-DF2CF4D2C924}" type="slidenum">
              <a:rPr lang="en-VN" smtClean="0"/>
              <a:t>3</a:t>
            </a:fld>
            <a:endParaRPr lang="en-VN"/>
          </a:p>
        </p:txBody>
      </p:sp>
      <p:sp>
        <p:nvSpPr>
          <p:cNvPr id="25" name="TextBox 24">
            <a:extLst>
              <a:ext uri="{FF2B5EF4-FFF2-40B4-BE49-F238E27FC236}">
                <a16:creationId xmlns:a16="http://schemas.microsoft.com/office/drawing/2014/main" id="{FFB306F3-4D2D-C247-CC57-0EFA182FB2CC}"/>
              </a:ext>
            </a:extLst>
          </p:cNvPr>
          <p:cNvSpPr txBox="1"/>
          <p:nvPr/>
        </p:nvSpPr>
        <p:spPr>
          <a:xfrm>
            <a:off x="538746" y="4349340"/>
            <a:ext cx="6731453" cy="300082"/>
          </a:xfrm>
          <a:prstGeom prst="rect">
            <a:avLst/>
          </a:prstGeom>
          <a:noFill/>
        </p:spPr>
        <p:txBody>
          <a:bodyPr wrap="square">
            <a:spAutoFit/>
          </a:bodyPr>
          <a:lstStyle/>
          <a:p>
            <a:r>
              <a:rPr lang="en-VN" sz="1350" b="1"/>
              <a:t>Hybrid model [</a:t>
            </a:r>
            <a:r>
              <a:rPr lang="en-US" sz="1350" b="1"/>
              <a:t>1.1</a:t>
            </a:r>
            <a:r>
              <a:rPr lang="en-VN" sz="1350" b="1"/>
              <a:t>]</a:t>
            </a:r>
            <a:endParaRPr lang="en-VN" sz="1350"/>
          </a:p>
        </p:txBody>
      </p:sp>
      <p:sp>
        <p:nvSpPr>
          <p:cNvPr id="26" name="TextBox 25">
            <a:extLst>
              <a:ext uri="{FF2B5EF4-FFF2-40B4-BE49-F238E27FC236}">
                <a16:creationId xmlns:a16="http://schemas.microsoft.com/office/drawing/2014/main" id="{9D94E9B8-7B6A-3C13-6D5D-795BE45B6A55}"/>
              </a:ext>
            </a:extLst>
          </p:cNvPr>
          <p:cNvSpPr txBox="1"/>
          <p:nvPr/>
        </p:nvSpPr>
        <p:spPr>
          <a:xfrm>
            <a:off x="538746" y="4767263"/>
            <a:ext cx="7608207" cy="253916"/>
          </a:xfrm>
          <a:prstGeom prst="rect">
            <a:avLst/>
          </a:prstGeom>
          <a:noFill/>
        </p:spPr>
        <p:txBody>
          <a:bodyPr wrap="square">
            <a:spAutoFit/>
          </a:bodyPr>
          <a:lstStyle/>
          <a:p>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050" b="1">
                <a:solidFill>
                  <a:srgbClr val="000000"/>
                </a:solidFill>
                <a:latin typeface="Calibri" panose="020F0502020204030204" pitchFamily="34" charset="0"/>
                <a:ea typeface="Calibri" panose="020F0502020204030204" pitchFamily="34" charset="0"/>
                <a:cs typeface="Calibri" panose="020F0502020204030204" pitchFamily="34" charset="0"/>
              </a:rPr>
              <a:t>1.1</a:t>
            </a:r>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050">
                <a:solidFill>
                  <a:srgbClr val="000000"/>
                </a:solidFill>
                <a:latin typeface="Calibri" panose="020F0502020204030204" pitchFamily="34" charset="0"/>
                <a:ea typeface="Calibri" panose="020F0502020204030204" pitchFamily="34" charset="0"/>
                <a:cs typeface="Calibri" panose="020F0502020204030204" pitchFamily="34" charset="0"/>
              </a:rPr>
              <a:t>M. Schuld and F. Petruccione, Machine learning with quantum computers (Springer, 2021)</a:t>
            </a:r>
          </a:p>
        </p:txBody>
      </p:sp>
      <p:pic>
        <p:nvPicPr>
          <p:cNvPr id="7" name="Content Placeholder 6">
            <a:extLst>
              <a:ext uri="{FF2B5EF4-FFF2-40B4-BE49-F238E27FC236}">
                <a16:creationId xmlns:a16="http://schemas.microsoft.com/office/drawing/2014/main" id="{DA927134-595D-3FFB-FA66-F3810E50801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38746" y="1032004"/>
            <a:ext cx="4645194" cy="3263504"/>
          </a:xfrm>
        </p:spPr>
      </p:pic>
    </p:spTree>
    <p:extLst>
      <p:ext uri="{BB962C8B-B14F-4D97-AF65-F5344CB8AC3E}">
        <p14:creationId xmlns:p14="http://schemas.microsoft.com/office/powerpoint/2010/main" val="2655358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Straight Connector 120">
            <a:extLst>
              <a:ext uri="{FF2B5EF4-FFF2-40B4-BE49-F238E27FC236}">
                <a16:creationId xmlns:a16="http://schemas.microsoft.com/office/drawing/2014/main" id="{4144F2B5-2B4A-2F5D-AF2E-ADABDC6FD472}"/>
              </a:ext>
            </a:extLst>
          </p:cNvPr>
          <p:cNvCxnSpPr>
            <a:cxnSpLocks/>
          </p:cNvCxnSpPr>
          <p:nvPr/>
        </p:nvCxnSpPr>
        <p:spPr>
          <a:xfrm>
            <a:off x="2547724" y="3220322"/>
            <a:ext cx="1003190" cy="145652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FE4D114-2AA0-BE56-8687-BEF0C9D3E0EA}"/>
              </a:ext>
            </a:extLst>
          </p:cNvPr>
          <p:cNvSpPr/>
          <p:nvPr/>
        </p:nvSpPr>
        <p:spPr>
          <a:xfrm>
            <a:off x="942600" y="3560955"/>
            <a:ext cx="1936061" cy="82747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18CA2-50E3-A26F-8881-F5068712C504}"/>
                  </a:ext>
                </a:extLst>
              </p:cNvPr>
              <p:cNvSpPr>
                <a:spLocks noGrp="1"/>
              </p:cNvSpPr>
              <p:nvPr>
                <p:ph type="title"/>
              </p:nvPr>
            </p:nvSpPr>
            <p:spPr/>
            <p:txBody>
              <a:bodyPr>
                <a:normAutofit/>
              </a:bodyPr>
              <a:lstStyle/>
              <a:p>
                <a:r>
                  <a:rPr lang="en-US"/>
                  <a:t>1.6.1</a:t>
                </a:r>
                <a:r>
                  <a:rPr lang="en-VN"/>
                  <a:t>. </a:t>
                </a:r>
                <a:r>
                  <a:rPr lang="en-US"/>
                  <a:t>Quantum optimization</a:t>
                </a:r>
                <a:br>
                  <a:rPr lang="en-US"/>
                </a:br>
                <a:r>
                  <a:rPr lang="en-US" sz="2000"/>
                  <a:t>VQE </a:t>
                </a:r>
                <a14:m>
                  <m:oMath xmlns:m="http://schemas.openxmlformats.org/officeDocument/2006/math">
                    <m:r>
                      <a:rPr lang="en-US" sz="2000">
                        <a:latin typeface="Cambria Math" panose="02040503050406030204" pitchFamily="18" charset="0"/>
                      </a:rPr>
                      <m:t>→</m:t>
                    </m:r>
                  </m:oMath>
                </a14:m>
                <a:r>
                  <a:rPr lang="en-US" sz="2000"/>
                  <a:t> AdaptVQE</a:t>
                </a:r>
                <a:endParaRPr lang="vi-VN" sz="2000"/>
              </a:p>
            </p:txBody>
          </p:sp>
        </mc:Choice>
        <mc:Fallback xmlns="">
          <p:sp>
            <p:nvSpPr>
              <p:cNvPr id="2" name="Title 1">
                <a:extLst>
                  <a:ext uri="{FF2B5EF4-FFF2-40B4-BE49-F238E27FC236}">
                    <a16:creationId xmlns:a16="http://schemas.microsoft.com/office/drawing/2014/main" id="{97118CA2-50E3-A26F-8881-F5068712C504}"/>
                  </a:ext>
                </a:extLst>
              </p:cNvPr>
              <p:cNvSpPr>
                <a:spLocks noGrp="1" noRot="1" noChangeAspect="1" noMove="1" noResize="1" noEditPoints="1" noAdjustHandles="1" noChangeArrowheads="1" noChangeShapeType="1" noTextEdit="1"/>
              </p:cNvSpPr>
              <p:nvPr>
                <p:ph type="title"/>
              </p:nvPr>
            </p:nvSpPr>
            <p:spPr>
              <a:blipFill>
                <a:blip r:embed="rId2"/>
                <a:stretch>
                  <a:fillRect l="-2545" t="-4294" b="-2454"/>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D547D2D5-AF90-CBDE-5122-17DB671EC240}"/>
              </a:ext>
            </a:extLst>
          </p:cNvPr>
          <p:cNvSpPr>
            <a:spLocks noGrp="1"/>
          </p:cNvSpPr>
          <p:nvPr>
            <p:ph type="sldNum" sz="quarter" idx="12"/>
          </p:nvPr>
        </p:nvSpPr>
        <p:spPr/>
        <p:txBody>
          <a:bodyPr/>
          <a:lstStyle/>
          <a:p>
            <a:fld id="{6A45828D-F580-42DE-B77E-860980F07F32}" type="slidenum">
              <a:rPr lang="vi-VN" smtClean="0"/>
              <a:t>30</a:t>
            </a:fld>
            <a:endParaRPr lang="vi-VN"/>
          </a:p>
        </p:txBody>
      </p:sp>
      <p:cxnSp>
        <p:nvCxnSpPr>
          <p:cNvPr id="5" name="Straight Connector 4">
            <a:extLst>
              <a:ext uri="{FF2B5EF4-FFF2-40B4-BE49-F238E27FC236}">
                <a16:creationId xmlns:a16="http://schemas.microsoft.com/office/drawing/2014/main" id="{13609C6F-3613-1735-13D0-E6444A52A0C3}"/>
              </a:ext>
            </a:extLst>
          </p:cNvPr>
          <p:cNvCxnSpPr>
            <a:cxnSpLocks/>
          </p:cNvCxnSpPr>
          <p:nvPr/>
        </p:nvCxnSpPr>
        <p:spPr>
          <a:xfrm>
            <a:off x="506402" y="1684953"/>
            <a:ext cx="14826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C23E9BF-4069-19EF-D8C5-9CC365041052}"/>
                  </a:ext>
                </a:extLst>
              </p:cNvPr>
              <p:cNvSpPr/>
              <p:nvPr/>
            </p:nvSpPr>
            <p:spPr>
              <a:xfrm>
                <a:off x="914293" y="1380149"/>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0</m:t>
                          </m:r>
                        </m:sub>
                      </m:sSub>
                    </m:oMath>
                  </m:oMathPara>
                </a14:m>
                <a:endParaRPr/>
              </a:p>
            </p:txBody>
          </p:sp>
        </mc:Choice>
        <mc:Fallback xmlns="">
          <p:sp>
            <p:nvSpPr>
              <p:cNvPr id="6" name="Rectangle 5">
                <a:extLst>
                  <a:ext uri="{FF2B5EF4-FFF2-40B4-BE49-F238E27FC236}">
                    <a16:creationId xmlns:a16="http://schemas.microsoft.com/office/drawing/2014/main" id="{EC23E9BF-4069-19EF-D8C5-9CC365041052}"/>
                  </a:ext>
                </a:extLst>
              </p:cNvPr>
              <p:cNvSpPr>
                <a:spLocks noRot="1" noChangeAspect="1" noMove="1" noResize="1" noEditPoints="1" noAdjustHandles="1" noChangeArrowheads="1" noChangeShapeType="1" noTextEdit="1"/>
              </p:cNvSpPr>
              <p:nvPr/>
            </p:nvSpPr>
            <p:spPr>
              <a:xfrm>
                <a:off x="914293" y="1380149"/>
                <a:ext cx="411181" cy="650789"/>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7" name="Straight Connector 6">
            <a:extLst>
              <a:ext uri="{FF2B5EF4-FFF2-40B4-BE49-F238E27FC236}">
                <a16:creationId xmlns:a16="http://schemas.microsoft.com/office/drawing/2014/main" id="{304D9F62-F2DB-BDC6-31D2-BD016FDFED4E}"/>
              </a:ext>
            </a:extLst>
          </p:cNvPr>
          <p:cNvCxnSpPr>
            <a:cxnSpLocks/>
          </p:cNvCxnSpPr>
          <p:nvPr/>
        </p:nvCxnSpPr>
        <p:spPr>
          <a:xfrm flipV="1">
            <a:off x="561435" y="156550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08AF76C-7984-38B7-6956-1AAA795F4130}"/>
              </a:ext>
            </a:extLst>
          </p:cNvPr>
          <p:cNvSpPr/>
          <p:nvPr/>
        </p:nvSpPr>
        <p:spPr>
          <a:xfrm>
            <a:off x="819180" y="1291808"/>
            <a:ext cx="2168897" cy="827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064706A-1124-EAE4-23EA-30433CB1E30B}"/>
                  </a:ext>
                </a:extLst>
              </p:cNvPr>
              <p:cNvSpPr/>
              <p:nvPr/>
            </p:nvSpPr>
            <p:spPr>
              <a:xfrm>
                <a:off x="1375726" y="1380149"/>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1</m:t>
                          </m:r>
                        </m:sub>
                      </m:sSub>
                    </m:oMath>
                  </m:oMathPara>
                </a14:m>
                <a:endParaRPr/>
              </a:p>
            </p:txBody>
          </p:sp>
        </mc:Choice>
        <mc:Fallback xmlns="">
          <p:sp>
            <p:nvSpPr>
              <p:cNvPr id="13" name="Rectangle 12">
                <a:extLst>
                  <a:ext uri="{FF2B5EF4-FFF2-40B4-BE49-F238E27FC236}">
                    <a16:creationId xmlns:a16="http://schemas.microsoft.com/office/drawing/2014/main" id="{7064706A-1124-EAE4-23EA-30433CB1E30B}"/>
                  </a:ext>
                </a:extLst>
              </p:cNvPr>
              <p:cNvSpPr>
                <a:spLocks noRot="1" noChangeAspect="1" noMove="1" noResize="1" noEditPoints="1" noAdjustHandles="1" noChangeArrowheads="1" noChangeShapeType="1" noTextEdit="1"/>
              </p:cNvSpPr>
              <p:nvPr/>
            </p:nvSpPr>
            <p:spPr>
              <a:xfrm>
                <a:off x="1375726" y="1380149"/>
                <a:ext cx="411181"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p:cxnSp>
        <p:nvCxnSpPr>
          <p:cNvPr id="16" name="Straight Connector 15">
            <a:extLst>
              <a:ext uri="{FF2B5EF4-FFF2-40B4-BE49-F238E27FC236}">
                <a16:creationId xmlns:a16="http://schemas.microsoft.com/office/drawing/2014/main" id="{56D65083-C269-EAC4-0483-8DC07398F16A}"/>
              </a:ext>
            </a:extLst>
          </p:cNvPr>
          <p:cNvCxnSpPr>
            <a:cxnSpLocks/>
          </p:cNvCxnSpPr>
          <p:nvPr/>
        </p:nvCxnSpPr>
        <p:spPr>
          <a:xfrm>
            <a:off x="2327676" y="1684953"/>
            <a:ext cx="851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A61016B-B370-2462-99FF-01B4AC7828B6}"/>
                  </a:ext>
                </a:extLst>
              </p:cNvPr>
              <p:cNvSpPr/>
              <p:nvPr/>
            </p:nvSpPr>
            <p:spPr>
              <a:xfrm>
                <a:off x="2432521" y="1380149"/>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𝑛</m:t>
                          </m:r>
                        </m:sub>
                      </m:sSub>
                    </m:oMath>
                  </m:oMathPara>
                </a14:m>
                <a:endParaRPr/>
              </a:p>
            </p:txBody>
          </p:sp>
        </mc:Choice>
        <mc:Fallback xmlns="">
          <p:sp>
            <p:nvSpPr>
              <p:cNvPr id="17" name="Rectangle 16">
                <a:extLst>
                  <a:ext uri="{FF2B5EF4-FFF2-40B4-BE49-F238E27FC236}">
                    <a16:creationId xmlns:a16="http://schemas.microsoft.com/office/drawing/2014/main" id="{FA61016B-B370-2462-99FF-01B4AC7828B6}"/>
                  </a:ext>
                </a:extLst>
              </p:cNvPr>
              <p:cNvSpPr>
                <a:spLocks noRot="1" noChangeAspect="1" noMove="1" noResize="1" noEditPoints="1" noAdjustHandles="1" noChangeArrowheads="1" noChangeShapeType="1" noTextEdit="1"/>
              </p:cNvSpPr>
              <p:nvPr/>
            </p:nvSpPr>
            <p:spPr>
              <a:xfrm>
                <a:off x="2432521" y="1380149"/>
                <a:ext cx="411181" cy="650789"/>
              </a:xfrm>
              <a:prstGeom prst="rect">
                <a:avLst/>
              </a:prstGeom>
              <a:blipFill>
                <a:blip r:embed="rId5"/>
                <a:stretch>
                  <a:fillRect l="-1449"/>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D64B7-FE37-DB5D-1115-628D2FB1B13D}"/>
                  </a:ext>
                </a:extLst>
              </p:cNvPr>
              <p:cNvSpPr txBox="1"/>
              <p:nvPr/>
            </p:nvSpPr>
            <p:spPr>
              <a:xfrm>
                <a:off x="2084123" y="1546453"/>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19" name="TextBox 18">
                <a:extLst>
                  <a:ext uri="{FF2B5EF4-FFF2-40B4-BE49-F238E27FC236}">
                    <a16:creationId xmlns:a16="http://schemas.microsoft.com/office/drawing/2014/main" id="{B5CD64B7-FE37-DB5D-1115-628D2FB1B13D}"/>
                  </a:ext>
                </a:extLst>
              </p:cNvPr>
              <p:cNvSpPr txBox="1">
                <a:spLocks noRot="1" noChangeAspect="1" noMove="1" noResize="1" noEditPoints="1" noAdjustHandles="1" noChangeArrowheads="1" noChangeShapeType="1" noTextEdit="1"/>
              </p:cNvSpPr>
              <p:nvPr/>
            </p:nvSpPr>
            <p:spPr>
              <a:xfrm>
                <a:off x="2084123" y="1546453"/>
                <a:ext cx="136255" cy="276999"/>
              </a:xfrm>
              <a:prstGeom prst="rect">
                <a:avLst/>
              </a:prstGeom>
              <a:blipFill>
                <a:blip r:embed="rId6"/>
                <a:stretch>
                  <a:fillRect l="-36364" r="-36364" b="-8889"/>
                </a:stretch>
              </a:blipFill>
            </p:spPr>
            <p:txBody>
              <a:bodyPr/>
              <a:lstStyle/>
              <a:p>
                <a:r>
                  <a:rPr lang="vi-VN">
                    <a:noFill/>
                  </a:rPr>
                  <a:t> </a:t>
                </a:r>
              </a:p>
            </p:txBody>
          </p:sp>
        </mc:Fallback>
      </mc:AlternateContent>
      <p:sp>
        <p:nvSpPr>
          <p:cNvPr id="20" name="Left Brace 19">
            <a:extLst>
              <a:ext uri="{FF2B5EF4-FFF2-40B4-BE49-F238E27FC236}">
                <a16:creationId xmlns:a16="http://schemas.microsoft.com/office/drawing/2014/main" id="{331C0573-A034-D9AA-17E8-F4BBC86A36B9}"/>
              </a:ext>
            </a:extLst>
          </p:cNvPr>
          <p:cNvSpPr/>
          <p:nvPr/>
        </p:nvSpPr>
        <p:spPr>
          <a:xfrm rot="16200000">
            <a:off x="1811815" y="1184051"/>
            <a:ext cx="198418" cy="2154110"/>
          </a:xfrm>
          <a:prstGeom prst="leftBrace">
            <a:avLst>
              <a:gd name="adj1" fmla="val 3893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TextBox 20">
            <a:extLst>
              <a:ext uri="{FF2B5EF4-FFF2-40B4-BE49-F238E27FC236}">
                <a16:creationId xmlns:a16="http://schemas.microsoft.com/office/drawing/2014/main" id="{84EC4AB9-4D54-0DC6-6C9E-3AD0831E7458}"/>
              </a:ext>
            </a:extLst>
          </p:cNvPr>
          <p:cNvSpPr txBox="1"/>
          <p:nvPr/>
        </p:nvSpPr>
        <p:spPr>
          <a:xfrm>
            <a:off x="393374" y="2313972"/>
            <a:ext cx="3035300" cy="276999"/>
          </a:xfrm>
          <a:prstGeom prst="rect">
            <a:avLst/>
          </a:prstGeom>
          <a:noFill/>
        </p:spPr>
        <p:txBody>
          <a:bodyPr wrap="square" rtlCol="0">
            <a:spAutoFit/>
          </a:bodyPr>
          <a:lstStyle/>
          <a:p>
            <a:pPr algn="ctr"/>
            <a:r>
              <a:rPr lang="en-US" sz="1200">
                <a:latin typeface="Calibri (Body)"/>
              </a:rPr>
              <a:t>Heavy </a:t>
            </a:r>
            <a:r>
              <a:rPr lang="vi-VN" sz="1200">
                <a:latin typeface="Calibri (Body)"/>
              </a:rPr>
              <a:t>pre-constructed ansatz</a:t>
            </a:r>
          </a:p>
        </p:txBody>
      </p:sp>
      <p:cxnSp>
        <p:nvCxnSpPr>
          <p:cNvPr id="22" name="Straight Connector 21">
            <a:extLst>
              <a:ext uri="{FF2B5EF4-FFF2-40B4-BE49-F238E27FC236}">
                <a16:creationId xmlns:a16="http://schemas.microsoft.com/office/drawing/2014/main" id="{0347A6A6-0963-2382-B969-DB5D5CCD8F4D}"/>
              </a:ext>
            </a:extLst>
          </p:cNvPr>
          <p:cNvCxnSpPr>
            <a:cxnSpLocks/>
          </p:cNvCxnSpPr>
          <p:nvPr/>
        </p:nvCxnSpPr>
        <p:spPr>
          <a:xfrm>
            <a:off x="685794" y="3954100"/>
            <a:ext cx="13412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789D8C1-D2D7-211F-4D18-89ADA4CFC655}"/>
                  </a:ext>
                </a:extLst>
              </p:cNvPr>
              <p:cNvSpPr/>
              <p:nvPr/>
            </p:nvSpPr>
            <p:spPr>
              <a:xfrm>
                <a:off x="1037713" y="3649296"/>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1</m:t>
                          </m:r>
                        </m:sub>
                      </m:sSub>
                    </m:oMath>
                  </m:oMathPara>
                </a14:m>
                <a:endParaRPr/>
              </a:p>
            </p:txBody>
          </p:sp>
        </mc:Choice>
        <mc:Fallback xmlns="">
          <p:sp>
            <p:nvSpPr>
              <p:cNvPr id="23" name="Rectangle 22">
                <a:extLst>
                  <a:ext uri="{FF2B5EF4-FFF2-40B4-BE49-F238E27FC236}">
                    <a16:creationId xmlns:a16="http://schemas.microsoft.com/office/drawing/2014/main" id="{F789D8C1-D2D7-211F-4D18-89ADA4CFC655}"/>
                  </a:ext>
                </a:extLst>
              </p:cNvPr>
              <p:cNvSpPr>
                <a:spLocks noRot="1" noChangeAspect="1" noMove="1" noResize="1" noEditPoints="1" noAdjustHandles="1" noChangeArrowheads="1" noChangeShapeType="1" noTextEdit="1"/>
              </p:cNvSpPr>
              <p:nvPr/>
            </p:nvSpPr>
            <p:spPr>
              <a:xfrm>
                <a:off x="1037713" y="3649296"/>
                <a:ext cx="411181" cy="650789"/>
              </a:xfrm>
              <a:prstGeom prst="rect">
                <a:avLst/>
              </a:prstGeom>
              <a:blipFill>
                <a:blip r:embed="rId7"/>
                <a:stretch>
                  <a:fillRect/>
                </a:stretch>
              </a:blipFill>
              <a:ln>
                <a:solidFill>
                  <a:schemeClr val="tx1"/>
                </a:solidFill>
              </a:ln>
            </p:spPr>
            <p:txBody>
              <a:bodyPr/>
              <a:lstStyle/>
              <a:p>
                <a:r>
                  <a:rPr lang="vi-VN">
                    <a:noFill/>
                  </a:rPr>
                  <a:t> </a:t>
                </a:r>
              </a:p>
            </p:txBody>
          </p:sp>
        </mc:Fallback>
      </mc:AlternateContent>
      <p:cxnSp>
        <p:nvCxnSpPr>
          <p:cNvPr id="24" name="Straight Connector 23">
            <a:extLst>
              <a:ext uri="{FF2B5EF4-FFF2-40B4-BE49-F238E27FC236}">
                <a16:creationId xmlns:a16="http://schemas.microsoft.com/office/drawing/2014/main" id="{318AC35A-795B-CBF9-D0E0-84E70EC52BBE}"/>
              </a:ext>
            </a:extLst>
          </p:cNvPr>
          <p:cNvCxnSpPr>
            <a:cxnSpLocks/>
          </p:cNvCxnSpPr>
          <p:nvPr/>
        </p:nvCxnSpPr>
        <p:spPr>
          <a:xfrm flipV="1">
            <a:off x="706020" y="3834652"/>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6759A6-0B81-A3FB-3A58-FB54C130FCD2}"/>
                  </a:ext>
                </a:extLst>
              </p:cNvPr>
              <p:cNvSpPr/>
              <p:nvPr/>
            </p:nvSpPr>
            <p:spPr>
              <a:xfrm>
                <a:off x="1499146" y="3649296"/>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3</m:t>
                          </m:r>
                        </m:sub>
                      </m:sSub>
                    </m:oMath>
                  </m:oMathPara>
                </a14:m>
                <a:endParaRPr/>
              </a:p>
            </p:txBody>
          </p:sp>
        </mc:Choice>
        <mc:Fallback xmlns="">
          <p:sp>
            <p:nvSpPr>
              <p:cNvPr id="26" name="Rectangle 25">
                <a:extLst>
                  <a:ext uri="{FF2B5EF4-FFF2-40B4-BE49-F238E27FC236}">
                    <a16:creationId xmlns:a16="http://schemas.microsoft.com/office/drawing/2014/main" id="{A76759A6-0B81-A3FB-3A58-FB54C130FCD2}"/>
                  </a:ext>
                </a:extLst>
              </p:cNvPr>
              <p:cNvSpPr>
                <a:spLocks noRot="1" noChangeAspect="1" noMove="1" noResize="1" noEditPoints="1" noAdjustHandles="1" noChangeArrowheads="1" noChangeShapeType="1" noTextEdit="1"/>
              </p:cNvSpPr>
              <p:nvPr/>
            </p:nvSpPr>
            <p:spPr>
              <a:xfrm>
                <a:off x="1499146" y="3649296"/>
                <a:ext cx="411181" cy="650789"/>
              </a:xfrm>
              <a:prstGeom prst="rect">
                <a:avLst/>
              </a:prstGeom>
              <a:blipFill>
                <a:blip r:embed="rId8"/>
                <a:stretch>
                  <a:fillRect/>
                </a:stretch>
              </a:blipFill>
              <a:ln>
                <a:solidFill>
                  <a:schemeClr val="tx1"/>
                </a:solidFill>
              </a:ln>
            </p:spPr>
            <p:txBody>
              <a:bodyPr/>
              <a:lstStyle/>
              <a:p>
                <a:r>
                  <a:rPr lang="vi-VN">
                    <a:noFill/>
                  </a:rPr>
                  <a:t> </a:t>
                </a:r>
              </a:p>
            </p:txBody>
          </p:sp>
        </mc:Fallback>
      </mc:AlternateContent>
      <p:cxnSp>
        <p:nvCxnSpPr>
          <p:cNvPr id="27" name="Straight Connector 26">
            <a:extLst>
              <a:ext uri="{FF2B5EF4-FFF2-40B4-BE49-F238E27FC236}">
                <a16:creationId xmlns:a16="http://schemas.microsoft.com/office/drawing/2014/main" id="{AB634A8B-7B30-2D64-FED7-93B49592A3C3}"/>
              </a:ext>
            </a:extLst>
          </p:cNvPr>
          <p:cNvCxnSpPr>
            <a:cxnSpLocks/>
          </p:cNvCxnSpPr>
          <p:nvPr/>
        </p:nvCxnSpPr>
        <p:spPr>
          <a:xfrm>
            <a:off x="2726260" y="3954100"/>
            <a:ext cx="2878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897A63F-D315-D618-6B41-C59499F0E3FE}"/>
                  </a:ext>
                </a:extLst>
              </p:cNvPr>
              <p:cNvSpPr/>
              <p:nvPr/>
            </p:nvSpPr>
            <p:spPr>
              <a:xfrm>
                <a:off x="2201326" y="3649296"/>
                <a:ext cx="579970"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b>
                      </m:sSub>
                    </m:oMath>
                  </m:oMathPara>
                </a14:m>
                <a:endParaRPr/>
              </a:p>
            </p:txBody>
          </p:sp>
        </mc:Choice>
        <mc:Fallback xmlns="">
          <p:sp>
            <p:nvSpPr>
              <p:cNvPr id="28" name="Rectangle 27">
                <a:extLst>
                  <a:ext uri="{FF2B5EF4-FFF2-40B4-BE49-F238E27FC236}">
                    <a16:creationId xmlns:a16="http://schemas.microsoft.com/office/drawing/2014/main" id="{9897A63F-D315-D618-6B41-C59499F0E3FE}"/>
                  </a:ext>
                </a:extLst>
              </p:cNvPr>
              <p:cNvSpPr>
                <a:spLocks noRot="1" noChangeAspect="1" noMove="1" noResize="1" noEditPoints="1" noAdjustHandles="1" noChangeArrowheads="1" noChangeShapeType="1" noTextEdit="1"/>
              </p:cNvSpPr>
              <p:nvPr/>
            </p:nvSpPr>
            <p:spPr>
              <a:xfrm>
                <a:off x="2201326" y="3649296"/>
                <a:ext cx="579970" cy="650789"/>
              </a:xfrm>
              <a:prstGeom prst="rect">
                <a:avLst/>
              </a:prstGeom>
              <a:blipFill>
                <a:blip r:embed="rId9"/>
                <a:stretch>
                  <a:fillRect l="-206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33AA1E9-F3AD-D000-130D-AD82FBD8328B}"/>
                  </a:ext>
                </a:extLst>
              </p:cNvPr>
              <p:cNvSpPr txBox="1"/>
              <p:nvPr/>
            </p:nvSpPr>
            <p:spPr>
              <a:xfrm>
                <a:off x="2055146" y="3815600"/>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29" name="TextBox 28">
                <a:extLst>
                  <a:ext uri="{FF2B5EF4-FFF2-40B4-BE49-F238E27FC236}">
                    <a16:creationId xmlns:a16="http://schemas.microsoft.com/office/drawing/2014/main" id="{A33AA1E9-F3AD-D000-130D-AD82FBD8328B}"/>
                  </a:ext>
                </a:extLst>
              </p:cNvPr>
              <p:cNvSpPr txBox="1">
                <a:spLocks noRot="1" noChangeAspect="1" noMove="1" noResize="1" noEditPoints="1" noAdjustHandles="1" noChangeArrowheads="1" noChangeShapeType="1" noTextEdit="1"/>
              </p:cNvSpPr>
              <p:nvPr/>
            </p:nvSpPr>
            <p:spPr>
              <a:xfrm>
                <a:off x="2055146" y="3815600"/>
                <a:ext cx="136255" cy="276999"/>
              </a:xfrm>
              <a:prstGeom prst="rect">
                <a:avLst/>
              </a:prstGeom>
              <a:blipFill>
                <a:blip r:embed="rId10"/>
                <a:stretch>
                  <a:fillRect l="-36364" r="-36364" b="-8889"/>
                </a:stretch>
              </a:blipFill>
            </p:spPr>
            <p:txBody>
              <a:bodyPr/>
              <a:lstStyle/>
              <a:p>
                <a:r>
                  <a:rPr lang="vi-VN">
                    <a:noFill/>
                  </a:rPr>
                  <a:t> </a:t>
                </a:r>
              </a:p>
            </p:txBody>
          </p:sp>
        </mc:Fallback>
      </mc:AlternateContent>
      <p:sp>
        <p:nvSpPr>
          <p:cNvPr id="33" name="TextBox 32">
            <a:extLst>
              <a:ext uri="{FF2B5EF4-FFF2-40B4-BE49-F238E27FC236}">
                <a16:creationId xmlns:a16="http://schemas.microsoft.com/office/drawing/2014/main" id="{3153A86C-53DF-61DF-5783-AA58F20BA680}"/>
              </a:ext>
            </a:extLst>
          </p:cNvPr>
          <p:cNvSpPr txBox="1"/>
          <p:nvPr/>
        </p:nvSpPr>
        <p:spPr>
          <a:xfrm>
            <a:off x="942600" y="4397403"/>
            <a:ext cx="2168897" cy="369332"/>
          </a:xfrm>
          <a:prstGeom prst="rect">
            <a:avLst/>
          </a:prstGeom>
          <a:noFill/>
        </p:spPr>
        <p:txBody>
          <a:bodyPr wrap="square" rtlCol="0">
            <a:spAutoFit/>
          </a:bodyPr>
          <a:lstStyle/>
          <a:p>
            <a:pPr algn="ctr"/>
            <a:r>
              <a:rPr lang="en-US">
                <a:latin typeface="Calibri (Body)"/>
              </a:rPr>
              <a:t>For LiH</a:t>
            </a:r>
            <a:endParaRPr lang="vi-VN">
              <a:latin typeface="Calibri (Body)"/>
            </a:endParaRPr>
          </a:p>
        </p:txBody>
      </p:sp>
      <p:cxnSp>
        <p:nvCxnSpPr>
          <p:cNvPr id="59" name="Straight Arrow Connector 58">
            <a:extLst>
              <a:ext uri="{FF2B5EF4-FFF2-40B4-BE49-F238E27FC236}">
                <a16:creationId xmlns:a16="http://schemas.microsoft.com/office/drawing/2014/main" id="{779479F7-1031-66AC-F34D-6581811F51ED}"/>
              </a:ext>
            </a:extLst>
          </p:cNvPr>
          <p:cNvCxnSpPr>
            <a:cxnSpLocks/>
            <a:stCxn id="21" idx="2"/>
            <a:endCxn id="25" idx="0"/>
          </p:cNvCxnSpPr>
          <p:nvPr/>
        </p:nvCxnSpPr>
        <p:spPr>
          <a:xfrm flipH="1">
            <a:off x="1910631" y="2590971"/>
            <a:ext cx="393" cy="9699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274BE5D-EB7E-1FF9-F8FD-D80A898B30AD}"/>
                  </a:ext>
                </a:extLst>
              </p:cNvPr>
              <p:cNvSpPr txBox="1"/>
              <p:nvPr/>
            </p:nvSpPr>
            <p:spPr>
              <a:xfrm>
                <a:off x="6752087" y="2130025"/>
                <a:ext cx="1547838" cy="551754"/>
              </a:xfrm>
              <a:prstGeom prst="rect">
                <a:avLst/>
              </a:prstGeom>
              <a:noFill/>
            </p:spPr>
            <p:txBody>
              <a:bodyPr wrap="square" rtlCol="0">
                <a:spAutoFit/>
              </a:bodyPr>
              <a:lstStyle/>
              <a:p>
                <a:r>
                  <a:rPr lang="en-US" sz="1200">
                    <a:latin typeface="Calibri (Body)"/>
                  </a:rPr>
                  <a:t>Measure partial derivates </a:t>
                </a:r>
                <a14:m>
                  <m:oMath xmlns:m="http://schemas.openxmlformats.org/officeDocument/2006/math">
                    <m:d>
                      <m:dPr>
                        <m:begChr m:val="{"/>
                        <m:endChr m:val="}"/>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𝑗</m:t>
                                </m:r>
                              </m:sub>
                            </m:sSub>
                          </m:sub>
                        </m:sSub>
                        <m:r>
                          <a:rPr lang="en-US" sz="1200" i="1">
                            <a:latin typeface="Cambria Math" panose="02040503050406030204" pitchFamily="18" charset="0"/>
                          </a:rPr>
                          <m:t>𝐶</m:t>
                        </m:r>
                      </m:e>
                    </m:d>
                  </m:oMath>
                </a14:m>
                <a:endParaRPr lang="vi-VN" sz="1200">
                  <a:latin typeface="Calibri (Body)"/>
                </a:endParaRPr>
              </a:p>
            </p:txBody>
          </p:sp>
        </mc:Choice>
        <mc:Fallback xmlns="">
          <p:sp>
            <p:nvSpPr>
              <p:cNvPr id="60" name="TextBox 59">
                <a:extLst>
                  <a:ext uri="{FF2B5EF4-FFF2-40B4-BE49-F238E27FC236}">
                    <a16:creationId xmlns:a16="http://schemas.microsoft.com/office/drawing/2014/main" id="{5274BE5D-EB7E-1FF9-F8FD-D80A898B30AD}"/>
                  </a:ext>
                </a:extLst>
              </p:cNvPr>
              <p:cNvSpPr txBox="1">
                <a:spLocks noRot="1" noChangeAspect="1" noMove="1" noResize="1" noEditPoints="1" noAdjustHandles="1" noChangeArrowheads="1" noChangeShapeType="1" noTextEdit="1"/>
              </p:cNvSpPr>
              <p:nvPr/>
            </p:nvSpPr>
            <p:spPr>
              <a:xfrm>
                <a:off x="6752087" y="2130025"/>
                <a:ext cx="1547838" cy="551754"/>
              </a:xfrm>
              <a:prstGeom prst="rect">
                <a:avLst/>
              </a:prstGeom>
              <a:blipFill>
                <a:blip r:embed="rId11"/>
                <a:stretch>
                  <a:fillRect l="-39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FF6C324-192C-D6AE-A4DA-17D854CA25EB}"/>
                  </a:ext>
                </a:extLst>
              </p:cNvPr>
              <p:cNvSpPr txBox="1"/>
              <p:nvPr/>
            </p:nvSpPr>
            <p:spPr>
              <a:xfrm>
                <a:off x="5297304" y="2742100"/>
                <a:ext cx="938234"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0</m:t>
                              </m:r>
                            </m:sub>
                          </m:sSub>
                        </m:sub>
                      </m:sSub>
                      <m:r>
                        <a:rPr lang="en-US" i="1">
                          <a:latin typeface="Cambria Math" panose="02040503050406030204" pitchFamily="18" charset="0"/>
                        </a:rPr>
                        <m:t>𝐶</m:t>
                      </m:r>
                    </m:oMath>
                  </m:oMathPara>
                </a14:m>
                <a:endParaRPr lang="vi-VN"/>
              </a:p>
            </p:txBody>
          </p:sp>
        </mc:Choice>
        <mc:Fallback xmlns="">
          <p:sp>
            <p:nvSpPr>
              <p:cNvPr id="70" name="TextBox 69">
                <a:extLst>
                  <a:ext uri="{FF2B5EF4-FFF2-40B4-BE49-F238E27FC236}">
                    <a16:creationId xmlns:a16="http://schemas.microsoft.com/office/drawing/2014/main" id="{CFF6C324-192C-D6AE-A4DA-17D854CA25EB}"/>
                  </a:ext>
                </a:extLst>
              </p:cNvPr>
              <p:cNvSpPr txBox="1">
                <a:spLocks noRot="1" noChangeAspect="1" noMove="1" noResize="1" noEditPoints="1" noAdjustHandles="1" noChangeArrowheads="1" noChangeShapeType="1" noTextEdit="1"/>
              </p:cNvSpPr>
              <p:nvPr/>
            </p:nvSpPr>
            <p:spPr>
              <a:xfrm>
                <a:off x="5297304" y="2742100"/>
                <a:ext cx="938234" cy="404213"/>
              </a:xfrm>
              <a:prstGeom prst="rect">
                <a:avLst/>
              </a:prstGeom>
              <a:blipFill>
                <a:blip r:embed="rId12"/>
                <a:stretch>
                  <a:fillRect b="-757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D6C2A18-32BD-B67A-9C71-AEF0CFF4283B}"/>
                  </a:ext>
                </a:extLst>
              </p:cNvPr>
              <p:cNvSpPr txBox="1"/>
              <p:nvPr/>
            </p:nvSpPr>
            <p:spPr>
              <a:xfrm>
                <a:off x="5980573" y="2742100"/>
                <a:ext cx="765576"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m:t>
                          </m:r>
                        </m:e>
                        <m:sub>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smtClean="0">
                                  <a:latin typeface="Cambria Math" panose="02040503050406030204" pitchFamily="18" charset="0"/>
                                </a:rPr>
                                <m:t>𝟏</m:t>
                              </m:r>
                            </m:sub>
                          </m:sSub>
                        </m:sub>
                      </m:sSub>
                      <m:r>
                        <a:rPr lang="en-US" b="1" i="1">
                          <a:latin typeface="Cambria Math" panose="02040503050406030204" pitchFamily="18" charset="0"/>
                        </a:rPr>
                        <m:t>𝑪</m:t>
                      </m:r>
                    </m:oMath>
                  </m:oMathPara>
                </a14:m>
                <a:endParaRPr lang="vi-VN" b="1"/>
              </a:p>
            </p:txBody>
          </p:sp>
        </mc:Choice>
        <mc:Fallback xmlns="">
          <p:sp>
            <p:nvSpPr>
              <p:cNvPr id="71" name="TextBox 70">
                <a:extLst>
                  <a:ext uri="{FF2B5EF4-FFF2-40B4-BE49-F238E27FC236}">
                    <a16:creationId xmlns:a16="http://schemas.microsoft.com/office/drawing/2014/main" id="{1D6C2A18-32BD-B67A-9C71-AEF0CFF4283B}"/>
                  </a:ext>
                </a:extLst>
              </p:cNvPr>
              <p:cNvSpPr txBox="1">
                <a:spLocks noRot="1" noChangeAspect="1" noMove="1" noResize="1" noEditPoints="1" noAdjustHandles="1" noChangeArrowheads="1" noChangeShapeType="1" noTextEdit="1"/>
              </p:cNvSpPr>
              <p:nvPr/>
            </p:nvSpPr>
            <p:spPr>
              <a:xfrm>
                <a:off x="5980573" y="2742100"/>
                <a:ext cx="765576" cy="404213"/>
              </a:xfrm>
              <a:prstGeom prst="rect">
                <a:avLst/>
              </a:prstGeom>
              <a:blipFill>
                <a:blip r:embed="rId13"/>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C0139AF-3478-38C0-C46E-F0C3AC3B233B}"/>
                  </a:ext>
                </a:extLst>
              </p:cNvPr>
              <p:cNvSpPr txBox="1"/>
              <p:nvPr/>
            </p:nvSpPr>
            <p:spPr>
              <a:xfrm>
                <a:off x="6955368" y="2739249"/>
                <a:ext cx="765576"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𝑛</m:t>
                              </m:r>
                            </m:sub>
                          </m:sSub>
                        </m:sub>
                      </m:sSub>
                      <m:r>
                        <a:rPr lang="en-US" i="1">
                          <a:latin typeface="Cambria Math" panose="02040503050406030204" pitchFamily="18" charset="0"/>
                        </a:rPr>
                        <m:t>𝐶</m:t>
                      </m:r>
                      <m:r>
                        <a:rPr lang="en-US" b="0" i="1" smtClean="0">
                          <a:latin typeface="Cambria Math" panose="02040503050406030204" pitchFamily="18" charset="0"/>
                        </a:rPr>
                        <m:t>}</m:t>
                      </m:r>
                    </m:oMath>
                  </m:oMathPara>
                </a14:m>
                <a:endParaRPr lang="vi-VN"/>
              </a:p>
            </p:txBody>
          </p:sp>
        </mc:Choice>
        <mc:Fallback xmlns="">
          <p:sp>
            <p:nvSpPr>
              <p:cNvPr id="72" name="TextBox 71">
                <a:extLst>
                  <a:ext uri="{FF2B5EF4-FFF2-40B4-BE49-F238E27FC236}">
                    <a16:creationId xmlns:a16="http://schemas.microsoft.com/office/drawing/2014/main" id="{3C0139AF-3478-38C0-C46E-F0C3AC3B233B}"/>
                  </a:ext>
                </a:extLst>
              </p:cNvPr>
              <p:cNvSpPr txBox="1">
                <a:spLocks noRot="1" noChangeAspect="1" noMove="1" noResize="1" noEditPoints="1" noAdjustHandles="1" noChangeArrowheads="1" noChangeShapeType="1" noTextEdit="1"/>
              </p:cNvSpPr>
              <p:nvPr/>
            </p:nvSpPr>
            <p:spPr>
              <a:xfrm>
                <a:off x="6955368" y="2739249"/>
                <a:ext cx="765576" cy="404213"/>
              </a:xfrm>
              <a:prstGeom prst="rect">
                <a:avLst/>
              </a:prstGeom>
              <a:blipFill>
                <a:blip r:embed="rId14"/>
                <a:stretch>
                  <a:fillRect r="-1587" b="-5970"/>
                </a:stretch>
              </a:blipFill>
            </p:spPr>
            <p:txBody>
              <a:bodyPr/>
              <a:lstStyle/>
              <a:p>
                <a:r>
                  <a:rPr lang="vi-VN">
                    <a:noFill/>
                  </a:rPr>
                  <a:t> </a:t>
                </a:r>
              </a:p>
            </p:txBody>
          </p:sp>
        </mc:Fallback>
      </mc:AlternateContent>
      <p:cxnSp>
        <p:nvCxnSpPr>
          <p:cNvPr id="74" name="Straight Arrow Connector 73">
            <a:extLst>
              <a:ext uri="{FF2B5EF4-FFF2-40B4-BE49-F238E27FC236}">
                <a16:creationId xmlns:a16="http://schemas.microsoft.com/office/drawing/2014/main" id="{90780735-8FFE-5D3E-9CFD-8949D6411DAD}"/>
              </a:ext>
            </a:extLst>
          </p:cNvPr>
          <p:cNvCxnSpPr>
            <a:cxnSpLocks/>
          </p:cNvCxnSpPr>
          <p:nvPr/>
        </p:nvCxnSpPr>
        <p:spPr>
          <a:xfrm>
            <a:off x="6694289" y="3080328"/>
            <a:ext cx="0" cy="50953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944FEFF9-05CB-04FA-25EB-2BAF6E7D1178}"/>
              </a:ext>
            </a:extLst>
          </p:cNvPr>
          <p:cNvCxnSpPr>
            <a:cxnSpLocks/>
          </p:cNvCxnSpPr>
          <p:nvPr/>
        </p:nvCxnSpPr>
        <p:spPr>
          <a:xfrm>
            <a:off x="5956491" y="3998968"/>
            <a:ext cx="14826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5D3DD7C-90CF-EE17-93A9-83E6E02B261E}"/>
              </a:ext>
            </a:extLst>
          </p:cNvPr>
          <p:cNvSpPr/>
          <p:nvPr/>
        </p:nvSpPr>
        <p:spPr>
          <a:xfrm>
            <a:off x="6371168" y="3605823"/>
            <a:ext cx="647700" cy="827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9C641CAB-700F-34CA-D982-EE058F07BA83}"/>
                  </a:ext>
                </a:extLst>
              </p:cNvPr>
              <p:cNvSpPr/>
              <p:nvPr/>
            </p:nvSpPr>
            <p:spPr>
              <a:xfrm>
                <a:off x="6495614" y="3694164"/>
                <a:ext cx="411181"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VN"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1</m:t>
                          </m:r>
                        </m:sub>
                      </m:sSub>
                    </m:oMath>
                  </m:oMathPara>
                </a14:m>
                <a:endParaRPr/>
              </a:p>
            </p:txBody>
          </p:sp>
        </mc:Choice>
        <mc:Fallback xmlns="">
          <p:sp>
            <p:nvSpPr>
              <p:cNvPr id="80" name="Rectangle 79">
                <a:extLst>
                  <a:ext uri="{FF2B5EF4-FFF2-40B4-BE49-F238E27FC236}">
                    <a16:creationId xmlns:a16="http://schemas.microsoft.com/office/drawing/2014/main" id="{9C641CAB-700F-34CA-D982-EE058F07BA83}"/>
                  </a:ext>
                </a:extLst>
              </p:cNvPr>
              <p:cNvSpPr>
                <a:spLocks noRot="1" noChangeAspect="1" noMove="1" noResize="1" noEditPoints="1" noAdjustHandles="1" noChangeArrowheads="1" noChangeShapeType="1" noTextEdit="1"/>
              </p:cNvSpPr>
              <p:nvPr/>
            </p:nvSpPr>
            <p:spPr>
              <a:xfrm>
                <a:off x="6495614" y="3694164"/>
                <a:ext cx="411181" cy="650789"/>
              </a:xfrm>
              <a:prstGeom prst="rect">
                <a:avLst/>
              </a:prstGeom>
              <a:blipFill>
                <a:blip r:embed="rId1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BAFCE1E-D19C-6772-9533-7284F76DDCC3}"/>
                  </a:ext>
                </a:extLst>
              </p:cNvPr>
              <p:cNvSpPr txBox="1"/>
              <p:nvPr/>
            </p:nvSpPr>
            <p:spPr>
              <a:xfrm>
                <a:off x="6730671" y="3114933"/>
                <a:ext cx="1511300" cy="498342"/>
              </a:xfrm>
              <a:prstGeom prst="rect">
                <a:avLst/>
              </a:prstGeom>
              <a:noFill/>
            </p:spPr>
            <p:txBody>
              <a:bodyPr wrap="square" rtlCol="0">
                <a:spAutoFit/>
              </a:bodyPr>
              <a:lstStyle/>
              <a:p>
                <a:r>
                  <a:rPr lang="en-US" sz="1200">
                    <a:latin typeface="Calibri (Body)"/>
                  </a:rPr>
                  <a:t>Select largest’s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𝑗</m:t>
                            </m:r>
                          </m:sub>
                        </m:sSub>
                      </m:sub>
                    </m:sSub>
                    <m:r>
                      <a:rPr lang="en-US" sz="1200" i="1">
                        <a:latin typeface="Cambria Math" panose="02040503050406030204" pitchFamily="18" charset="0"/>
                      </a:rPr>
                      <m:t>𝐶</m:t>
                    </m:r>
                  </m:oMath>
                </a14:m>
                <a:r>
                  <a:rPr lang="en-US" sz="1200">
                    <a:latin typeface="Calibri (Body)"/>
                  </a:rPr>
                  <a:t> operators</a:t>
                </a:r>
                <a:endParaRPr lang="vi-VN" sz="1200">
                  <a:latin typeface="Calibri (Body)"/>
                </a:endParaRPr>
              </a:p>
            </p:txBody>
          </p:sp>
        </mc:Choice>
        <mc:Fallback xmlns="">
          <p:sp>
            <p:nvSpPr>
              <p:cNvPr id="92" name="TextBox 91">
                <a:extLst>
                  <a:ext uri="{FF2B5EF4-FFF2-40B4-BE49-F238E27FC236}">
                    <a16:creationId xmlns:a16="http://schemas.microsoft.com/office/drawing/2014/main" id="{3BAFCE1E-D19C-6772-9533-7284F76DDCC3}"/>
                  </a:ext>
                </a:extLst>
              </p:cNvPr>
              <p:cNvSpPr txBox="1">
                <a:spLocks noRot="1" noChangeAspect="1" noMove="1" noResize="1" noEditPoints="1" noAdjustHandles="1" noChangeArrowheads="1" noChangeShapeType="1" noTextEdit="1"/>
              </p:cNvSpPr>
              <p:nvPr/>
            </p:nvSpPr>
            <p:spPr>
              <a:xfrm>
                <a:off x="6730671" y="3114933"/>
                <a:ext cx="1511300" cy="498342"/>
              </a:xfrm>
              <a:prstGeom prst="rect">
                <a:avLst/>
              </a:prstGeom>
              <a:blipFill>
                <a:blip r:embed="rId16"/>
                <a:stretch>
                  <a:fillRect b="-8537"/>
                </a:stretch>
              </a:blipFill>
            </p:spPr>
            <p:txBody>
              <a:bodyPr/>
              <a:lstStyle/>
              <a:p>
                <a:r>
                  <a:rPr lang="vi-VN">
                    <a:noFill/>
                  </a:rPr>
                  <a:t> </a:t>
                </a:r>
              </a:p>
            </p:txBody>
          </p:sp>
        </mc:Fallback>
      </mc:AlternateContent>
      <p:cxnSp>
        <p:nvCxnSpPr>
          <p:cNvPr id="93" name="Straight Arrow Connector 92">
            <a:extLst>
              <a:ext uri="{FF2B5EF4-FFF2-40B4-BE49-F238E27FC236}">
                <a16:creationId xmlns:a16="http://schemas.microsoft.com/office/drawing/2014/main" id="{C1D57D57-E16E-EAC9-53E0-83B23AB32077}"/>
              </a:ext>
            </a:extLst>
          </p:cNvPr>
          <p:cNvCxnSpPr>
            <a:cxnSpLocks/>
          </p:cNvCxnSpPr>
          <p:nvPr/>
        </p:nvCxnSpPr>
        <p:spPr>
          <a:xfrm flipH="1">
            <a:off x="5221660" y="3998968"/>
            <a:ext cx="687161"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9EACB94-5304-8697-C8F6-A63CB9C07DAE}"/>
              </a:ext>
            </a:extLst>
          </p:cNvPr>
          <p:cNvSpPr txBox="1"/>
          <p:nvPr/>
        </p:nvSpPr>
        <p:spPr>
          <a:xfrm>
            <a:off x="5187524" y="3637535"/>
            <a:ext cx="1422218" cy="276999"/>
          </a:xfrm>
          <a:prstGeom prst="rect">
            <a:avLst/>
          </a:prstGeom>
          <a:noFill/>
        </p:spPr>
        <p:txBody>
          <a:bodyPr wrap="square" rtlCol="0">
            <a:spAutoFit/>
          </a:bodyPr>
          <a:lstStyle/>
          <a:p>
            <a:r>
              <a:rPr lang="en-US" sz="1200">
                <a:latin typeface="Calibri (Body)"/>
              </a:rPr>
              <a:t>Reoptimize</a:t>
            </a:r>
            <a:endParaRPr lang="vi-VN" sz="1200">
              <a:latin typeface="Calibri (Body)"/>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EAC5267-06F3-706E-DE1F-EC91B0FCD9B0}"/>
                  </a:ext>
                </a:extLst>
              </p:cNvPr>
              <p:cNvSpPr txBox="1"/>
              <p:nvPr/>
            </p:nvSpPr>
            <p:spPr>
              <a:xfrm>
                <a:off x="4187581" y="3823033"/>
                <a:ext cx="113779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𝐸</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oMath>
                  </m:oMathPara>
                </a14:m>
                <a:endParaRPr lang="vi-VN">
                  <a:solidFill>
                    <a:srgbClr val="FF0000"/>
                  </a:solidFill>
                  <a:latin typeface="Calibri (Body)"/>
                </a:endParaRPr>
              </a:p>
            </p:txBody>
          </p:sp>
        </mc:Choice>
        <mc:Fallback xmlns="">
          <p:sp>
            <p:nvSpPr>
              <p:cNvPr id="96" name="TextBox 95">
                <a:extLst>
                  <a:ext uri="{FF2B5EF4-FFF2-40B4-BE49-F238E27FC236}">
                    <a16:creationId xmlns:a16="http://schemas.microsoft.com/office/drawing/2014/main" id="{DEAC5267-06F3-706E-DE1F-EC91B0FCD9B0}"/>
                  </a:ext>
                </a:extLst>
              </p:cNvPr>
              <p:cNvSpPr txBox="1">
                <a:spLocks noRot="1" noChangeAspect="1" noMove="1" noResize="1" noEditPoints="1" noAdjustHandles="1" noChangeArrowheads="1" noChangeShapeType="1" noTextEdit="1"/>
              </p:cNvSpPr>
              <p:nvPr/>
            </p:nvSpPr>
            <p:spPr>
              <a:xfrm>
                <a:off x="4187581" y="3823033"/>
                <a:ext cx="1137791" cy="369332"/>
              </a:xfrm>
              <a:prstGeom prst="rect">
                <a:avLst/>
              </a:prstGeom>
              <a:blipFill>
                <a:blip r:embed="rId17"/>
                <a:stretch>
                  <a:fillRect/>
                </a:stretch>
              </a:blipFill>
            </p:spPr>
            <p:txBody>
              <a:bodyPr/>
              <a:lstStyle/>
              <a:p>
                <a:r>
                  <a:rPr lang="vi-VN">
                    <a:noFill/>
                  </a:rPr>
                  <a:t> </a:t>
                </a:r>
              </a:p>
            </p:txBody>
          </p:sp>
        </mc:Fallback>
      </mc:AlternateContent>
      <p:cxnSp>
        <p:nvCxnSpPr>
          <p:cNvPr id="101" name="Straight Arrow Connector 100">
            <a:extLst>
              <a:ext uri="{FF2B5EF4-FFF2-40B4-BE49-F238E27FC236}">
                <a16:creationId xmlns:a16="http://schemas.microsoft.com/office/drawing/2014/main" id="{88CAE8A1-2438-1E59-8A49-CEDD0D91D828}"/>
              </a:ext>
            </a:extLst>
          </p:cNvPr>
          <p:cNvCxnSpPr>
            <a:cxnSpLocks/>
          </p:cNvCxnSpPr>
          <p:nvPr/>
        </p:nvCxnSpPr>
        <p:spPr>
          <a:xfrm>
            <a:off x="6645380" y="1991431"/>
            <a:ext cx="1" cy="76418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9124A79-AFDF-115C-7F64-B4BFD3145533}"/>
                  </a:ext>
                </a:extLst>
              </p:cNvPr>
              <p:cNvSpPr txBox="1"/>
              <p:nvPr/>
            </p:nvSpPr>
            <p:spPr>
              <a:xfrm>
                <a:off x="3706049" y="4265368"/>
                <a:ext cx="1422218" cy="276999"/>
              </a:xfrm>
              <a:prstGeom prst="rect">
                <a:avLst/>
              </a:prstGeom>
              <a:noFill/>
            </p:spPr>
            <p:txBody>
              <a:bodyPr wrap="square" rtlCol="0">
                <a:spAutoFit/>
              </a:bodyPr>
              <a:lstStyle/>
              <a:p>
                <a:r>
                  <a:rPr lang="en-US" sz="1200">
                    <a:solidFill>
                      <a:srgbClr val="00B050"/>
                    </a:solidFill>
                    <a:latin typeface="Calibri (Body)"/>
                  </a:rPr>
                  <a:t>True </a:t>
                </a:r>
                <a14:m>
                  <m:oMath xmlns:m="http://schemas.openxmlformats.org/officeDocument/2006/math">
                    <m:r>
                      <a:rPr lang="en-US" sz="1200" b="0" i="1" smtClean="0">
                        <a:solidFill>
                          <a:srgbClr val="00B050"/>
                        </a:solidFill>
                        <a:latin typeface="Cambria Math" panose="02040503050406030204" pitchFamily="18" charset="0"/>
                      </a:rPr>
                      <m:t>→</m:t>
                    </m:r>
                  </m:oMath>
                </a14:m>
                <a:r>
                  <a:rPr lang="en-US" sz="1200">
                    <a:solidFill>
                      <a:srgbClr val="00B050"/>
                    </a:solidFill>
                    <a:latin typeface="Calibri (Body)"/>
                  </a:rPr>
                  <a:t> Done</a:t>
                </a:r>
                <a:endParaRPr lang="vi-VN" sz="1200">
                  <a:solidFill>
                    <a:srgbClr val="00B050"/>
                  </a:solidFill>
                  <a:latin typeface="Calibri (Body)"/>
                </a:endParaRPr>
              </a:p>
            </p:txBody>
          </p:sp>
        </mc:Choice>
        <mc:Fallback xmlns="">
          <p:sp>
            <p:nvSpPr>
              <p:cNvPr id="105" name="TextBox 104">
                <a:extLst>
                  <a:ext uri="{FF2B5EF4-FFF2-40B4-BE49-F238E27FC236}">
                    <a16:creationId xmlns:a16="http://schemas.microsoft.com/office/drawing/2014/main" id="{F9124A79-AFDF-115C-7F64-B4BFD3145533}"/>
                  </a:ext>
                </a:extLst>
              </p:cNvPr>
              <p:cNvSpPr txBox="1">
                <a:spLocks noRot="1" noChangeAspect="1" noMove="1" noResize="1" noEditPoints="1" noAdjustHandles="1" noChangeArrowheads="1" noChangeShapeType="1" noTextEdit="1"/>
              </p:cNvSpPr>
              <p:nvPr/>
            </p:nvSpPr>
            <p:spPr>
              <a:xfrm>
                <a:off x="3706049" y="4265368"/>
                <a:ext cx="1422218" cy="276999"/>
              </a:xfrm>
              <a:prstGeom prst="rect">
                <a:avLst/>
              </a:prstGeom>
              <a:blipFill>
                <a:blip r:embed="rId18"/>
                <a:stretch>
                  <a:fillRect l="-429" t="-2222" b="-1777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39B0B4DF-0413-63AF-BBC5-E0FB0C6E1D5E}"/>
                  </a:ext>
                </a:extLst>
              </p:cNvPr>
              <p:cNvSpPr txBox="1"/>
              <p:nvPr/>
            </p:nvSpPr>
            <p:spPr>
              <a:xfrm>
                <a:off x="6262591" y="1557087"/>
                <a:ext cx="765577" cy="403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𝐴</m:t>
                                  </m:r>
                                </m:e>
                              </m:acc>
                            </m:e>
                            <m:sub>
                              <m:r>
                                <a:rPr lang="en-US" i="1">
                                  <a:latin typeface="Cambria Math" panose="02040503050406030204" pitchFamily="18" charset="0"/>
                                </a:rPr>
                                <m:t>𝑚</m:t>
                              </m:r>
                            </m:sub>
                          </m:sSub>
                        </m:e>
                      </m:d>
                    </m:oMath>
                  </m:oMathPara>
                </a14:m>
                <a:endParaRPr lang="vi-VN"/>
              </a:p>
            </p:txBody>
          </p:sp>
        </mc:Choice>
        <mc:Fallback xmlns="">
          <p:sp>
            <p:nvSpPr>
              <p:cNvPr id="107" name="TextBox 106">
                <a:extLst>
                  <a:ext uri="{FF2B5EF4-FFF2-40B4-BE49-F238E27FC236}">
                    <a16:creationId xmlns:a16="http://schemas.microsoft.com/office/drawing/2014/main" id="{39B0B4DF-0413-63AF-BBC5-E0FB0C6E1D5E}"/>
                  </a:ext>
                </a:extLst>
              </p:cNvPr>
              <p:cNvSpPr txBox="1">
                <a:spLocks noRot="1" noChangeAspect="1" noMove="1" noResize="1" noEditPoints="1" noAdjustHandles="1" noChangeArrowheads="1" noChangeShapeType="1" noTextEdit="1"/>
              </p:cNvSpPr>
              <p:nvPr/>
            </p:nvSpPr>
            <p:spPr>
              <a:xfrm>
                <a:off x="6262591" y="1557087"/>
                <a:ext cx="765577" cy="403637"/>
              </a:xfrm>
              <a:prstGeom prst="rect">
                <a:avLst/>
              </a:prstGeom>
              <a:blipFill>
                <a:blip r:embed="rId19"/>
                <a:stretch>
                  <a:fillRect t="-447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701EE1A-B15B-5BC6-7F83-425A176C7E1B}"/>
                  </a:ext>
                </a:extLst>
              </p:cNvPr>
              <p:cNvSpPr txBox="1"/>
              <p:nvPr/>
            </p:nvSpPr>
            <p:spPr>
              <a:xfrm>
                <a:off x="4634237" y="2030774"/>
                <a:ext cx="2096434" cy="276999"/>
              </a:xfrm>
              <a:prstGeom prst="rect">
                <a:avLst/>
              </a:prstGeom>
              <a:noFill/>
            </p:spPr>
            <p:txBody>
              <a:bodyPr wrap="square" rtlCol="0">
                <a:spAutoFit/>
              </a:bodyPr>
              <a:lstStyle/>
              <a:p>
                <a:r>
                  <a:rPr lang="en-US" sz="1200">
                    <a:solidFill>
                      <a:srgbClr val="FF0000"/>
                    </a:solidFill>
                    <a:latin typeface="Calibri (Body)"/>
                  </a:rPr>
                  <a:t>False </a:t>
                </a:r>
                <a14:m>
                  <m:oMath xmlns:m="http://schemas.openxmlformats.org/officeDocument/2006/math">
                    <m:r>
                      <a:rPr lang="en-US" sz="1200" b="0" i="1" smtClean="0">
                        <a:solidFill>
                          <a:srgbClr val="FF0000"/>
                        </a:solidFill>
                        <a:latin typeface="Cambria Math" panose="02040503050406030204" pitchFamily="18" charset="0"/>
                      </a:rPr>
                      <m:t>→</m:t>
                    </m:r>
                  </m:oMath>
                </a14:m>
                <a:r>
                  <a:rPr lang="en-US" sz="1200">
                    <a:solidFill>
                      <a:srgbClr val="FF0000"/>
                    </a:solidFill>
                    <a:latin typeface="Calibri (Body)"/>
                  </a:rPr>
                  <a:t> Add more operator</a:t>
                </a:r>
                <a:endParaRPr lang="vi-VN" sz="1200">
                  <a:solidFill>
                    <a:srgbClr val="FF0000"/>
                  </a:solidFill>
                  <a:latin typeface="Calibri (Body)"/>
                </a:endParaRPr>
              </a:p>
            </p:txBody>
          </p:sp>
        </mc:Choice>
        <mc:Fallback xmlns="">
          <p:sp>
            <p:nvSpPr>
              <p:cNvPr id="111" name="TextBox 110">
                <a:extLst>
                  <a:ext uri="{FF2B5EF4-FFF2-40B4-BE49-F238E27FC236}">
                    <a16:creationId xmlns:a16="http://schemas.microsoft.com/office/drawing/2014/main" id="{1701EE1A-B15B-5BC6-7F83-425A176C7E1B}"/>
                  </a:ext>
                </a:extLst>
              </p:cNvPr>
              <p:cNvSpPr txBox="1">
                <a:spLocks noRot="1" noChangeAspect="1" noMove="1" noResize="1" noEditPoints="1" noAdjustHandles="1" noChangeArrowheads="1" noChangeShapeType="1" noTextEdit="1"/>
              </p:cNvSpPr>
              <p:nvPr/>
            </p:nvSpPr>
            <p:spPr>
              <a:xfrm>
                <a:off x="4634237" y="2030774"/>
                <a:ext cx="2096434" cy="276999"/>
              </a:xfrm>
              <a:prstGeom prst="rect">
                <a:avLst/>
              </a:prstGeom>
              <a:blipFill>
                <a:blip r:embed="rId20"/>
                <a:stretch>
                  <a:fillRect b="-15217"/>
                </a:stretch>
              </a:blipFill>
            </p:spPr>
            <p:txBody>
              <a:bodyPr/>
              <a:lstStyle/>
              <a:p>
                <a:r>
                  <a:rPr lang="vi-VN">
                    <a:noFill/>
                  </a:rPr>
                  <a:t> </a:t>
                </a:r>
              </a:p>
            </p:txBody>
          </p:sp>
        </mc:Fallback>
      </mc:AlternateContent>
      <p:cxnSp>
        <p:nvCxnSpPr>
          <p:cNvPr id="113" name="Connector: Elbow 112">
            <a:extLst>
              <a:ext uri="{FF2B5EF4-FFF2-40B4-BE49-F238E27FC236}">
                <a16:creationId xmlns:a16="http://schemas.microsoft.com/office/drawing/2014/main" id="{D2A6CD00-7B27-E229-499B-AD9F6E1CDEF0}"/>
              </a:ext>
            </a:extLst>
          </p:cNvPr>
          <p:cNvCxnSpPr>
            <a:stCxn id="96" idx="0"/>
          </p:cNvCxnSpPr>
          <p:nvPr/>
        </p:nvCxnSpPr>
        <p:spPr>
          <a:xfrm rot="5400000" flipH="1" flipV="1">
            <a:off x="4871515" y="2198935"/>
            <a:ext cx="1509061" cy="1739137"/>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114" name="Connector: Elbow 113">
            <a:extLst>
              <a:ext uri="{FF2B5EF4-FFF2-40B4-BE49-F238E27FC236}">
                <a16:creationId xmlns:a16="http://schemas.microsoft.com/office/drawing/2014/main" id="{50203FCE-0F2E-1460-D0CF-B79B8D66CBC5}"/>
              </a:ext>
            </a:extLst>
          </p:cNvPr>
          <p:cNvCxnSpPr>
            <a:cxnSpLocks/>
            <a:stCxn id="96" idx="2"/>
          </p:cNvCxnSpPr>
          <p:nvPr/>
        </p:nvCxnSpPr>
        <p:spPr>
          <a:xfrm rot="5400000">
            <a:off x="3655126" y="3441016"/>
            <a:ext cx="350002" cy="1852700"/>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C744486C-D9FC-E201-4471-630ECF349D48}"/>
              </a:ext>
            </a:extLst>
          </p:cNvPr>
          <p:cNvSpPr/>
          <p:nvPr/>
        </p:nvSpPr>
        <p:spPr>
          <a:xfrm>
            <a:off x="3573494" y="1523442"/>
            <a:ext cx="4606022" cy="315340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9" name="Straight Connector 118">
            <a:extLst>
              <a:ext uri="{FF2B5EF4-FFF2-40B4-BE49-F238E27FC236}">
                <a16:creationId xmlns:a16="http://schemas.microsoft.com/office/drawing/2014/main" id="{624B7ADC-C080-A929-610E-0F7FFC2E2A68}"/>
              </a:ext>
            </a:extLst>
          </p:cNvPr>
          <p:cNvCxnSpPr>
            <a:cxnSpLocks/>
          </p:cNvCxnSpPr>
          <p:nvPr/>
        </p:nvCxnSpPr>
        <p:spPr>
          <a:xfrm flipV="1">
            <a:off x="2547724" y="1523442"/>
            <a:ext cx="1025770" cy="132754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723F2227-3FA8-132A-D5B1-7F3533CF4509}"/>
              </a:ext>
            </a:extLst>
          </p:cNvPr>
          <p:cNvSpPr txBox="1"/>
          <p:nvPr/>
        </p:nvSpPr>
        <p:spPr>
          <a:xfrm>
            <a:off x="1274323" y="2850990"/>
            <a:ext cx="1273401" cy="369332"/>
          </a:xfrm>
          <a:prstGeom prst="rect">
            <a:avLst/>
          </a:prstGeom>
          <a:solidFill>
            <a:schemeClr val="bg1"/>
          </a:solidFill>
          <a:ln>
            <a:solidFill>
              <a:schemeClr val="tx1"/>
            </a:solidFill>
          </a:ln>
        </p:spPr>
        <p:txBody>
          <a:bodyPr wrap="square" rtlCol="0">
            <a:spAutoFit/>
          </a:bodyPr>
          <a:lstStyle/>
          <a:p>
            <a:pPr algn="ctr"/>
            <a:r>
              <a:rPr lang="en-US">
                <a:solidFill>
                  <a:srgbClr val="FF0000"/>
                </a:solidFill>
                <a:latin typeface="Calibri (Body)"/>
              </a:rPr>
              <a:t>AdaptVQE</a:t>
            </a:r>
            <a:endParaRPr lang="vi-VN">
              <a:solidFill>
                <a:srgbClr val="FF0000"/>
              </a:solidFill>
              <a:latin typeface="Calibri (Body)"/>
            </a:endParaRPr>
          </a:p>
        </p:txBody>
      </p:sp>
      <p:sp>
        <p:nvSpPr>
          <p:cNvPr id="132" name="TextBox 131">
            <a:extLst>
              <a:ext uri="{FF2B5EF4-FFF2-40B4-BE49-F238E27FC236}">
                <a16:creationId xmlns:a16="http://schemas.microsoft.com/office/drawing/2014/main" id="{1E2C6B06-97D3-77BB-DF21-C2DB54840F97}"/>
              </a:ext>
            </a:extLst>
          </p:cNvPr>
          <p:cNvSpPr txBox="1"/>
          <p:nvPr/>
        </p:nvSpPr>
        <p:spPr>
          <a:xfrm>
            <a:off x="637116" y="4731843"/>
            <a:ext cx="7542400" cy="400110"/>
          </a:xfrm>
          <a:prstGeom prst="rect">
            <a:avLst/>
          </a:prstGeom>
          <a:noFill/>
        </p:spPr>
        <p:txBody>
          <a:bodyPr wrap="square">
            <a:spAutoFit/>
          </a:bodyPr>
          <a:lstStyle/>
          <a:p>
            <a:r>
              <a:rPr lang="en-US" sz="1000" b="1" i="0">
                <a:solidFill>
                  <a:srgbClr val="222222"/>
                </a:solidFill>
                <a:effectLst/>
              </a:rPr>
              <a:t>[1.32]</a:t>
            </a:r>
            <a:r>
              <a:rPr lang="en-US" sz="1000" b="0" i="0">
                <a:solidFill>
                  <a:srgbClr val="222222"/>
                </a:solidFill>
                <a:effectLst/>
              </a:rPr>
              <a:t> </a:t>
            </a:r>
            <a:r>
              <a:rPr lang="vi-VN" sz="1000" b="0" i="0">
                <a:solidFill>
                  <a:srgbClr val="222222"/>
                </a:solidFill>
                <a:effectLst/>
              </a:rPr>
              <a:t>Grimsley, H. R., Economou, S. E., Barnes, E., &amp; Mayhall, N. J. (2019). An adaptive variational algorithm for exact molecular simulations on a quantum computer. </a:t>
            </a:r>
            <a:r>
              <a:rPr lang="vi-VN" sz="1000" b="0" i="1">
                <a:solidFill>
                  <a:srgbClr val="222222"/>
                </a:solidFill>
                <a:effectLst/>
              </a:rPr>
              <a:t>Nature communications</a:t>
            </a:r>
            <a:r>
              <a:rPr lang="vi-VN" sz="1000" b="0" i="0">
                <a:solidFill>
                  <a:srgbClr val="222222"/>
                </a:solidFill>
                <a:effectLst/>
              </a:rPr>
              <a:t>, </a:t>
            </a:r>
            <a:r>
              <a:rPr lang="vi-VN" sz="1000" b="0" i="1">
                <a:solidFill>
                  <a:srgbClr val="222222"/>
                </a:solidFill>
                <a:effectLst/>
              </a:rPr>
              <a:t>10</a:t>
            </a:r>
            <a:r>
              <a:rPr lang="vi-VN" sz="1000" b="0" i="0">
                <a:solidFill>
                  <a:srgbClr val="222222"/>
                </a:solidFill>
                <a:effectLst/>
              </a:rPr>
              <a:t>(1), 3007.</a:t>
            </a:r>
            <a:endParaRPr lang="vi-VN" sz="1000"/>
          </a:p>
        </p:txBody>
      </p:sp>
    </p:spTree>
    <p:extLst>
      <p:ext uri="{BB962C8B-B14F-4D97-AF65-F5344CB8AC3E}">
        <p14:creationId xmlns:p14="http://schemas.microsoft.com/office/powerpoint/2010/main" val="220956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C996-B951-FE32-99A5-431F469D45B5}"/>
              </a:ext>
            </a:extLst>
          </p:cNvPr>
          <p:cNvSpPr>
            <a:spLocks noGrp="1"/>
          </p:cNvSpPr>
          <p:nvPr>
            <p:ph type="title"/>
          </p:nvPr>
        </p:nvSpPr>
        <p:spPr/>
        <p:txBody>
          <a:bodyPr>
            <a:normAutofit/>
          </a:bodyPr>
          <a:lstStyle/>
          <a:p>
            <a:r>
              <a:rPr lang="en-US"/>
              <a:t>1.6.2</a:t>
            </a:r>
            <a:r>
              <a:rPr lang="en-VN"/>
              <a:t>. </a:t>
            </a:r>
            <a:r>
              <a:rPr lang="en-US"/>
              <a:t>Quantum optimization</a:t>
            </a:r>
            <a:br>
              <a:rPr lang="en-US"/>
            </a:br>
            <a:r>
              <a:rPr lang="pt-BR" sz="2000"/>
              <a:t>Quantum Approximate Optimization Algorithm (QAOA)</a:t>
            </a:r>
            <a:endParaRPr lang="vi-VN" sz="2000"/>
          </a:p>
        </p:txBody>
      </p:sp>
      <p:sp>
        <p:nvSpPr>
          <p:cNvPr id="4" name="Slide Number Placeholder 3">
            <a:extLst>
              <a:ext uri="{FF2B5EF4-FFF2-40B4-BE49-F238E27FC236}">
                <a16:creationId xmlns:a16="http://schemas.microsoft.com/office/drawing/2014/main" id="{093703F6-E00B-6E81-CBF4-79BB7682401E}"/>
              </a:ext>
            </a:extLst>
          </p:cNvPr>
          <p:cNvSpPr>
            <a:spLocks noGrp="1"/>
          </p:cNvSpPr>
          <p:nvPr>
            <p:ph type="sldNum" sz="quarter" idx="12"/>
          </p:nvPr>
        </p:nvSpPr>
        <p:spPr/>
        <p:txBody>
          <a:bodyPr/>
          <a:lstStyle/>
          <a:p>
            <a:fld id="{6A45828D-F580-42DE-B77E-860980F07F32}" type="slidenum">
              <a:rPr lang="vi-VN" smtClean="0"/>
              <a:t>31</a:t>
            </a:fld>
            <a:endParaRPr lang="vi-VN"/>
          </a:p>
        </p:txBody>
      </p:sp>
      <p:sp>
        <p:nvSpPr>
          <p:cNvPr id="30" name="Rectangle 29">
            <a:extLst>
              <a:ext uri="{FF2B5EF4-FFF2-40B4-BE49-F238E27FC236}">
                <a16:creationId xmlns:a16="http://schemas.microsoft.com/office/drawing/2014/main" id="{2EADE7BD-A172-6706-59CE-85BEEA2A1F1C}"/>
              </a:ext>
            </a:extLst>
          </p:cNvPr>
          <p:cNvSpPr/>
          <p:nvPr/>
        </p:nvSpPr>
        <p:spPr>
          <a:xfrm rot="16200000">
            <a:off x="76129" y="2119037"/>
            <a:ext cx="2023113" cy="34677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Quantum state preparation</a:t>
            </a:r>
            <a:endParaRPr sz="1200">
              <a:solidFill>
                <a:schemeClr val="tx1"/>
              </a:solidFill>
            </a:endParaRPr>
          </a:p>
        </p:txBody>
      </p:sp>
      <p:sp>
        <p:nvSpPr>
          <p:cNvPr id="47" name="TextBox 46">
            <a:extLst>
              <a:ext uri="{FF2B5EF4-FFF2-40B4-BE49-F238E27FC236}">
                <a16:creationId xmlns:a16="http://schemas.microsoft.com/office/drawing/2014/main" id="{59946A96-8842-4A41-E13D-004615ECCB9B}"/>
              </a:ext>
            </a:extLst>
          </p:cNvPr>
          <p:cNvSpPr txBox="1"/>
          <p:nvPr/>
        </p:nvSpPr>
        <p:spPr>
          <a:xfrm>
            <a:off x="1531937" y="3120924"/>
            <a:ext cx="2632764" cy="276999"/>
          </a:xfrm>
          <a:prstGeom prst="rect">
            <a:avLst/>
          </a:prstGeom>
          <a:noFill/>
        </p:spPr>
        <p:txBody>
          <a:bodyPr wrap="square" rtlCol="0">
            <a:spAutoFit/>
          </a:bodyPr>
          <a:lstStyle/>
          <a:p>
            <a:r>
              <a:rPr lang="en-US" sz="1200">
                <a:solidFill>
                  <a:srgbClr val="FF0000"/>
                </a:solidFill>
              </a:rPr>
              <a:t>Implemented by quantum gates</a:t>
            </a:r>
            <a:endParaRPr lang="vi-VN" sz="1200" b="1">
              <a:solidFill>
                <a:srgbClr val="FF0000"/>
              </a:solidFill>
            </a:endParaRPr>
          </a:p>
        </p:txBody>
      </p:sp>
      <p:sp>
        <p:nvSpPr>
          <p:cNvPr id="57" name="TextBox 56">
            <a:extLst>
              <a:ext uri="{FF2B5EF4-FFF2-40B4-BE49-F238E27FC236}">
                <a16:creationId xmlns:a16="http://schemas.microsoft.com/office/drawing/2014/main" id="{7263D2D7-15DC-8D89-856F-3E755896BA6D}"/>
              </a:ext>
            </a:extLst>
          </p:cNvPr>
          <p:cNvSpPr txBox="1"/>
          <p:nvPr/>
        </p:nvSpPr>
        <p:spPr>
          <a:xfrm>
            <a:off x="628650" y="4781074"/>
            <a:ext cx="6212416" cy="246221"/>
          </a:xfrm>
          <a:prstGeom prst="rect">
            <a:avLst/>
          </a:prstGeom>
          <a:noFill/>
        </p:spPr>
        <p:txBody>
          <a:bodyPr wrap="square">
            <a:spAutoFit/>
          </a:bodyPr>
          <a:lstStyle/>
          <a:p>
            <a:r>
              <a:rPr lang="en-US" sz="1000" b="1"/>
              <a:t>[1.33] </a:t>
            </a:r>
            <a:r>
              <a:rPr lang="vi-VN" sz="1000"/>
              <a:t>https://pennylane.ai/qml/demos/tutorial_</a:t>
            </a:r>
            <a:r>
              <a:rPr lang="en-US" sz="1000"/>
              <a:t>qaoa</a:t>
            </a:r>
            <a:r>
              <a:rPr lang="vi-VN" sz="1000"/>
              <a:t>_intro</a:t>
            </a:r>
          </a:p>
        </p:txBody>
      </p:sp>
      <p:cxnSp>
        <p:nvCxnSpPr>
          <p:cNvPr id="40" name="Straight Arrow Connector 39">
            <a:extLst>
              <a:ext uri="{FF2B5EF4-FFF2-40B4-BE49-F238E27FC236}">
                <a16:creationId xmlns:a16="http://schemas.microsoft.com/office/drawing/2014/main" id="{F9E16480-0A4D-56FC-24A8-F15DB21326FB}"/>
              </a:ext>
            </a:extLst>
          </p:cNvPr>
          <p:cNvCxnSpPr>
            <a:cxnSpLocks/>
            <a:stCxn id="9236" idx="2"/>
            <a:endCxn id="47" idx="0"/>
          </p:cNvCxnSpPr>
          <p:nvPr/>
        </p:nvCxnSpPr>
        <p:spPr>
          <a:xfrm flipH="1">
            <a:off x="2848319" y="2585204"/>
            <a:ext cx="536664" cy="535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278FD7-8FF0-43EC-D62D-29280B4D7F8D}"/>
              </a:ext>
            </a:extLst>
          </p:cNvPr>
          <p:cNvCxnSpPr>
            <a:cxnSpLocks/>
            <a:stCxn id="9232" idx="2"/>
            <a:endCxn id="47" idx="0"/>
          </p:cNvCxnSpPr>
          <p:nvPr/>
        </p:nvCxnSpPr>
        <p:spPr>
          <a:xfrm>
            <a:off x="2265203" y="2580971"/>
            <a:ext cx="583116" cy="539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1F14697-A506-7D92-8FC9-96F800647986}"/>
              </a:ext>
            </a:extLst>
          </p:cNvPr>
          <p:cNvSpPr/>
          <p:nvPr/>
        </p:nvSpPr>
        <p:spPr>
          <a:xfrm>
            <a:off x="1687670" y="1782233"/>
            <a:ext cx="2321298" cy="9874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A3AE7F-C002-2A56-D999-20BB9AC46A03}"/>
                  </a:ext>
                </a:extLst>
              </p:cNvPr>
              <p:cNvSpPr txBox="1"/>
              <p:nvPr/>
            </p:nvSpPr>
            <p:spPr>
              <a:xfrm>
                <a:off x="2515132" y="1433941"/>
                <a:ext cx="779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𝛽</m:t>
                          </m:r>
                        </m:e>
                      </m:d>
                    </m:oMath>
                  </m:oMathPara>
                </a14:m>
                <a:endParaRPr lang="vi-VN"/>
              </a:p>
            </p:txBody>
          </p:sp>
        </mc:Choice>
        <mc:Fallback xmlns="">
          <p:sp>
            <p:nvSpPr>
              <p:cNvPr id="53" name="TextBox 52">
                <a:extLst>
                  <a:ext uri="{FF2B5EF4-FFF2-40B4-BE49-F238E27FC236}">
                    <a16:creationId xmlns:a16="http://schemas.microsoft.com/office/drawing/2014/main" id="{04A3AE7F-C002-2A56-D999-20BB9AC46A03}"/>
                  </a:ext>
                </a:extLst>
              </p:cNvPr>
              <p:cNvSpPr txBox="1">
                <a:spLocks noRot="1" noChangeAspect="1" noMove="1" noResize="1" noEditPoints="1" noAdjustHandles="1" noChangeArrowheads="1" noChangeShapeType="1" noTextEdit="1"/>
              </p:cNvSpPr>
              <p:nvPr/>
            </p:nvSpPr>
            <p:spPr>
              <a:xfrm>
                <a:off x="2515132" y="1433941"/>
                <a:ext cx="779957" cy="276999"/>
              </a:xfrm>
              <a:prstGeom prst="rect">
                <a:avLst/>
              </a:prstGeom>
              <a:blipFill>
                <a:blip r:embed="rId2"/>
                <a:stretch>
                  <a:fillRect l="-6250" b="-3478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4217CA-2038-99EF-5790-C3A581572F77}"/>
                  </a:ext>
                </a:extLst>
              </p:cNvPr>
              <p:cNvSpPr txBox="1"/>
              <p:nvPr/>
            </p:nvSpPr>
            <p:spPr>
              <a:xfrm>
                <a:off x="4791073" y="2157168"/>
                <a:ext cx="217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vi-VN" i="1"/>
              </a:p>
            </p:txBody>
          </p:sp>
        </mc:Choice>
        <mc:Fallback xmlns="">
          <p:sp>
            <p:nvSpPr>
              <p:cNvPr id="62" name="TextBox 61">
                <a:extLst>
                  <a:ext uri="{FF2B5EF4-FFF2-40B4-BE49-F238E27FC236}">
                    <a16:creationId xmlns:a16="http://schemas.microsoft.com/office/drawing/2014/main" id="{4A4217CA-2038-99EF-5790-C3A581572F77}"/>
                  </a:ext>
                </a:extLst>
              </p:cNvPr>
              <p:cNvSpPr txBox="1">
                <a:spLocks noRot="1" noChangeAspect="1" noMove="1" noResize="1" noEditPoints="1" noAdjustHandles="1" noChangeArrowheads="1" noChangeShapeType="1" noTextEdit="1"/>
              </p:cNvSpPr>
              <p:nvPr/>
            </p:nvSpPr>
            <p:spPr>
              <a:xfrm>
                <a:off x="4791073" y="2157168"/>
                <a:ext cx="217431" cy="276999"/>
              </a:xfrm>
              <a:prstGeom prst="rect">
                <a:avLst/>
              </a:prstGeom>
              <a:blipFill>
                <a:blip r:embed="rId3"/>
                <a:stretch>
                  <a:fillRect l="-25000" r="-16667" b="-8889"/>
                </a:stretch>
              </a:blipFill>
            </p:spPr>
            <p:txBody>
              <a:bodyPr/>
              <a:lstStyle/>
              <a:p>
                <a:r>
                  <a:rPr lang="vi-VN">
                    <a:noFill/>
                  </a:rPr>
                  <a:t> </a:t>
                </a:r>
              </a:p>
            </p:txBody>
          </p:sp>
        </mc:Fallback>
      </mc:AlternateContent>
      <p:cxnSp>
        <p:nvCxnSpPr>
          <p:cNvPr id="63" name="Straight Arrow Connector 62">
            <a:extLst>
              <a:ext uri="{FF2B5EF4-FFF2-40B4-BE49-F238E27FC236}">
                <a16:creationId xmlns:a16="http://schemas.microsoft.com/office/drawing/2014/main" id="{EEBE7E4F-3C5D-D6EB-06EB-ECBC76402974}"/>
              </a:ext>
            </a:extLst>
          </p:cNvPr>
          <p:cNvCxnSpPr>
            <a:endCxn id="62" idx="1"/>
          </p:cNvCxnSpPr>
          <p:nvPr/>
        </p:nvCxnSpPr>
        <p:spPr>
          <a:xfrm>
            <a:off x="4174475" y="2295668"/>
            <a:ext cx="616598"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16" name="TextBox 9215">
                <a:extLst>
                  <a:ext uri="{FF2B5EF4-FFF2-40B4-BE49-F238E27FC236}">
                    <a16:creationId xmlns:a16="http://schemas.microsoft.com/office/drawing/2014/main" id="{CA43300D-80B3-1567-4B5E-24A29361547D}"/>
                  </a:ext>
                </a:extLst>
              </p:cNvPr>
              <p:cNvSpPr txBox="1"/>
              <p:nvPr/>
            </p:nvSpPr>
            <p:spPr>
              <a:xfrm>
                <a:off x="5268045" y="2157168"/>
                <a:ext cx="8558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vi-VN" i="1"/>
              </a:p>
            </p:txBody>
          </p:sp>
        </mc:Choice>
        <mc:Fallback xmlns="">
          <p:sp>
            <p:nvSpPr>
              <p:cNvPr id="9216" name="TextBox 9215">
                <a:extLst>
                  <a:ext uri="{FF2B5EF4-FFF2-40B4-BE49-F238E27FC236}">
                    <a16:creationId xmlns:a16="http://schemas.microsoft.com/office/drawing/2014/main" id="{CA43300D-80B3-1567-4B5E-24A29361547D}"/>
                  </a:ext>
                </a:extLst>
              </p:cNvPr>
              <p:cNvSpPr txBox="1">
                <a:spLocks noRot="1" noChangeAspect="1" noMove="1" noResize="1" noEditPoints="1" noAdjustHandles="1" noChangeArrowheads="1" noChangeShapeType="1" noTextEdit="1"/>
              </p:cNvSpPr>
              <p:nvPr/>
            </p:nvSpPr>
            <p:spPr>
              <a:xfrm>
                <a:off x="5268045" y="2157168"/>
                <a:ext cx="855812" cy="276999"/>
              </a:xfrm>
              <a:prstGeom prst="rect">
                <a:avLst/>
              </a:prstGeom>
              <a:blipFill>
                <a:blip r:embed="rId4"/>
                <a:stretch>
                  <a:fillRect l="-4965" r="-5674" b="-17778"/>
                </a:stretch>
              </a:blipFill>
            </p:spPr>
            <p:txBody>
              <a:bodyPr/>
              <a:lstStyle/>
              <a:p>
                <a:r>
                  <a:rPr lang="vi-VN">
                    <a:noFill/>
                  </a:rPr>
                  <a:t> </a:t>
                </a:r>
              </a:p>
            </p:txBody>
          </p:sp>
        </mc:Fallback>
      </mc:AlternateContent>
      <p:cxnSp>
        <p:nvCxnSpPr>
          <p:cNvPr id="9217" name="Straight Arrow Connector 9216">
            <a:extLst>
              <a:ext uri="{FF2B5EF4-FFF2-40B4-BE49-F238E27FC236}">
                <a16:creationId xmlns:a16="http://schemas.microsoft.com/office/drawing/2014/main" id="{F24D2865-EC40-EDF6-5F5B-4DF6ED9B1109}"/>
              </a:ext>
            </a:extLst>
          </p:cNvPr>
          <p:cNvCxnSpPr>
            <a:cxnSpLocks/>
            <a:stCxn id="62" idx="3"/>
            <a:endCxn id="9216" idx="1"/>
          </p:cNvCxnSpPr>
          <p:nvPr/>
        </p:nvCxnSpPr>
        <p:spPr>
          <a:xfrm>
            <a:off x="5008504" y="2295668"/>
            <a:ext cx="259541"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9218" name="Connector: Elbow 9217">
            <a:extLst>
              <a:ext uri="{FF2B5EF4-FFF2-40B4-BE49-F238E27FC236}">
                <a16:creationId xmlns:a16="http://schemas.microsoft.com/office/drawing/2014/main" id="{4B253825-0660-4B9E-9063-75DBB65BB2B7}"/>
              </a:ext>
            </a:extLst>
          </p:cNvPr>
          <p:cNvCxnSpPr>
            <a:cxnSpLocks/>
            <a:stCxn id="9216" idx="2"/>
            <a:endCxn id="51" idx="2"/>
          </p:cNvCxnSpPr>
          <p:nvPr/>
        </p:nvCxnSpPr>
        <p:spPr>
          <a:xfrm rot="5400000">
            <a:off x="4104365" y="1178121"/>
            <a:ext cx="335540" cy="2847632"/>
          </a:xfrm>
          <a:prstGeom prst="bentConnector3">
            <a:avLst>
              <a:gd name="adj1" fmla="val 168129"/>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19" name="TextBox 9218">
                <a:extLst>
                  <a:ext uri="{FF2B5EF4-FFF2-40B4-BE49-F238E27FC236}">
                    <a16:creationId xmlns:a16="http://schemas.microsoft.com/office/drawing/2014/main" id="{829477F4-170E-79B4-100A-2B6CC0D88DA8}"/>
                  </a:ext>
                </a:extLst>
              </p:cNvPr>
              <p:cNvSpPr txBox="1"/>
              <p:nvPr/>
            </p:nvSpPr>
            <p:spPr>
              <a:xfrm>
                <a:off x="4124632" y="2710815"/>
                <a:ext cx="1631894" cy="276999"/>
              </a:xfrm>
              <a:prstGeom prst="rect">
                <a:avLst/>
              </a:prstGeom>
              <a:noFill/>
            </p:spPr>
            <p:txBody>
              <a:bodyPr wrap="square" rtlCol="0">
                <a:spAutoFit/>
              </a:bodyPr>
              <a:lstStyle/>
              <a:p>
                <a:r>
                  <a:rPr lang="en-US" sz="1200">
                    <a:solidFill>
                      <a:srgbClr val="FF0000"/>
                    </a:solidFill>
                  </a:rPr>
                  <a:t>False </a:t>
                </a:r>
                <a14:m>
                  <m:oMath xmlns:m="http://schemas.openxmlformats.org/officeDocument/2006/math">
                    <m:r>
                      <a:rPr lang="en-US" sz="1200" b="0" i="1" smtClean="0">
                        <a:solidFill>
                          <a:srgbClr val="FF0000"/>
                        </a:solidFill>
                        <a:latin typeface="Cambria Math" panose="02040503050406030204" pitchFamily="18" charset="0"/>
                      </a:rPr>
                      <m:t>→</m:t>
                    </m:r>
                  </m:oMath>
                </a14:m>
                <a:r>
                  <a:rPr lang="en-US" sz="1200">
                    <a:solidFill>
                      <a:srgbClr val="FF0000"/>
                    </a:solidFill>
                  </a:rPr>
                  <a:t> Update </a:t>
                </a:r>
                <a14:m>
                  <m:oMath xmlns:m="http://schemas.openxmlformats.org/officeDocument/2006/math">
                    <m:d>
                      <m:dPr>
                        <m:begChr m:val="{"/>
                        <m:endChr m:val="}"/>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𝛾</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𝛽</m:t>
                        </m:r>
                      </m:e>
                    </m:d>
                  </m:oMath>
                </a14:m>
                <a:endParaRPr lang="vi-VN" sz="1200" b="1">
                  <a:solidFill>
                    <a:srgbClr val="FF0000"/>
                  </a:solidFill>
                </a:endParaRPr>
              </a:p>
            </p:txBody>
          </p:sp>
        </mc:Choice>
        <mc:Fallback xmlns="">
          <p:sp>
            <p:nvSpPr>
              <p:cNvPr id="9219" name="TextBox 9218">
                <a:extLst>
                  <a:ext uri="{FF2B5EF4-FFF2-40B4-BE49-F238E27FC236}">
                    <a16:creationId xmlns:a16="http://schemas.microsoft.com/office/drawing/2014/main" id="{829477F4-170E-79B4-100A-2B6CC0D88DA8}"/>
                  </a:ext>
                </a:extLst>
              </p:cNvPr>
              <p:cNvSpPr txBox="1">
                <a:spLocks noRot="1" noChangeAspect="1" noMove="1" noResize="1" noEditPoints="1" noAdjustHandles="1" noChangeArrowheads="1" noChangeShapeType="1" noTextEdit="1"/>
              </p:cNvSpPr>
              <p:nvPr/>
            </p:nvSpPr>
            <p:spPr>
              <a:xfrm>
                <a:off x="4124632" y="2710815"/>
                <a:ext cx="1631894" cy="276999"/>
              </a:xfrm>
              <a:prstGeom prst="rect">
                <a:avLst/>
              </a:prstGeom>
              <a:blipFill>
                <a:blip r:embed="rId5"/>
                <a:stretch>
                  <a:fillRect l="-375" b="-20000"/>
                </a:stretch>
              </a:blipFill>
            </p:spPr>
            <p:txBody>
              <a:bodyPr/>
              <a:lstStyle/>
              <a:p>
                <a:r>
                  <a:rPr lang="vi-VN">
                    <a:noFill/>
                  </a:rPr>
                  <a:t> </a:t>
                </a:r>
              </a:p>
            </p:txBody>
          </p:sp>
        </mc:Fallback>
      </mc:AlternateContent>
      <p:sp>
        <p:nvSpPr>
          <p:cNvPr id="9222" name="Hình chữ nhật 93">
            <a:extLst>
              <a:ext uri="{FF2B5EF4-FFF2-40B4-BE49-F238E27FC236}">
                <a16:creationId xmlns:a16="http://schemas.microsoft.com/office/drawing/2014/main" id="{637A6F65-303C-7259-6CEF-D3BA16825CBD}"/>
              </a:ext>
            </a:extLst>
          </p:cNvPr>
          <p:cNvSpPr/>
          <p:nvPr/>
        </p:nvSpPr>
        <p:spPr>
          <a:xfrm>
            <a:off x="4192365" y="2138957"/>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9223" name="Arc 9222">
            <a:extLst>
              <a:ext uri="{FF2B5EF4-FFF2-40B4-BE49-F238E27FC236}">
                <a16:creationId xmlns:a16="http://schemas.microsoft.com/office/drawing/2014/main" id="{EF57A02C-D307-8399-B846-58F91212FD82}"/>
              </a:ext>
            </a:extLst>
          </p:cNvPr>
          <p:cNvSpPr/>
          <p:nvPr/>
        </p:nvSpPr>
        <p:spPr>
          <a:xfrm>
            <a:off x="4248062" y="2283557"/>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9224" name="Straight Arrow Connector 9223">
            <a:extLst>
              <a:ext uri="{FF2B5EF4-FFF2-40B4-BE49-F238E27FC236}">
                <a16:creationId xmlns:a16="http://schemas.microsoft.com/office/drawing/2014/main" id="{47D0C9F4-3944-A3BD-AC72-00BD763CD627}"/>
              </a:ext>
            </a:extLst>
          </p:cNvPr>
          <p:cNvCxnSpPr>
            <a:cxnSpLocks/>
          </p:cNvCxnSpPr>
          <p:nvPr/>
        </p:nvCxnSpPr>
        <p:spPr>
          <a:xfrm flipV="1">
            <a:off x="4302278" y="2205928"/>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28" name="TextBox 9227">
                <a:extLst>
                  <a:ext uri="{FF2B5EF4-FFF2-40B4-BE49-F238E27FC236}">
                    <a16:creationId xmlns:a16="http://schemas.microsoft.com/office/drawing/2014/main" id="{C538D9B0-8AC0-E27E-3EBE-4F2FD1F670E9}"/>
                  </a:ext>
                </a:extLst>
              </p:cNvPr>
              <p:cNvSpPr txBox="1"/>
              <p:nvPr/>
            </p:nvSpPr>
            <p:spPr>
              <a:xfrm>
                <a:off x="628650" y="3548858"/>
                <a:ext cx="6822018" cy="959686"/>
              </a:xfrm>
              <a:prstGeom prst="rect">
                <a:avLst/>
              </a:prstGeom>
              <a:noFill/>
            </p:spPr>
            <p:txBody>
              <a:bodyPr wrap="square">
                <a:spAutoFit/>
              </a:bodyPr>
              <a:lstStyle/>
              <a:p>
                <a:r>
                  <a:rPr lang="en-US">
                    <a:latin typeface="Calibri (Body)"/>
                  </a:rPr>
                  <a:t>1. </a:t>
                </a:r>
                <a:r>
                  <a:rPr lang="vi-VN">
                    <a:latin typeface="Calibri (Body)"/>
                  </a:rPr>
                  <a:t>Problem Definition</a:t>
                </a:r>
                <a:r>
                  <a:rPr lang="en-US">
                    <a:latin typeface="Calibri (Body)"/>
                  </a:rPr>
                  <a:t> (QUBO)</a:t>
                </a:r>
                <a:endParaRPr lang="en-US" b="0" i="1">
                  <a:latin typeface="Cambria Math" panose="02040503050406030204" pitchFamily="18" charset="0"/>
                </a:endParaRPr>
              </a:p>
              <a:p>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 </m:t>
                    </m:r>
                    <m:r>
                      <m:rPr>
                        <m:nor/>
                      </m:rPr>
                      <a:rPr lang="en-US"/>
                      <m:t>Ising</m:t>
                    </m:r>
                    <m:r>
                      <m:rPr>
                        <m:nor/>
                      </m:rPr>
                      <a:rPr lang="en-US"/>
                      <m:t> </m:t>
                    </m:r>
                    <m:r>
                      <m:rPr>
                        <m:nor/>
                      </m:rPr>
                      <a:rPr lang="en-US"/>
                      <m:t>Hamiltonian</m:t>
                    </m:r>
                    <m:r>
                      <m:rPr>
                        <m:nor/>
                      </m:rPr>
                      <a:rPr lang="en-US"/>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m:t>
                            </m:r>
                            <m:r>
                              <a:rPr lang="en-US" i="1">
                                <a:latin typeface="Cambria Math" panose="02040503050406030204" pitchFamily="18" charset="0"/>
                              </a:rPr>
                              <m:t>𝐻</m:t>
                            </m:r>
                          </m:e>
                        </m:acc>
                      </m:e>
                      <m:sub>
                        <m:r>
                          <a:rPr lang="en-US" i="1">
                            <a:latin typeface="Cambria Math" panose="02040503050406030204" pitchFamily="18" charset="0"/>
                          </a:rPr>
                          <m:t>𝐼𝑠𝑖𝑛𝑔</m:t>
                        </m:r>
                      </m:sub>
                    </m:sSub>
                    <m:r>
                      <a:rPr lang="vi-VN" i="1">
                        <a:latin typeface="Cambria Math" panose="02040503050406030204" pitchFamily="18" charset="0"/>
                      </a:rPr>
                      <m:t>=−</m:t>
                    </m:r>
                    <m:nary>
                      <m:naryPr>
                        <m:chr m:val="∑"/>
                        <m:supHide m:val="on"/>
                        <m:ctrlPr>
                          <a:rPr lang="vi-VN"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vi-VN" i="1">
                                <a:latin typeface="Cambria Math" panose="02040503050406030204" pitchFamily="18" charset="0"/>
                              </a:rPr>
                              <m:t>𝑖</m:t>
                            </m:r>
                            <m:r>
                              <a:rPr lang="en-US" i="1">
                                <a:latin typeface="Cambria Math" panose="02040503050406030204" pitchFamily="18" charset="0"/>
                              </a:rPr>
                              <m:t>+1</m:t>
                            </m:r>
                          </m:sub>
                        </m:sSub>
                      </m:e>
                    </m:nary>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h</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d>
                  </m:oMath>
                </a14:m>
                <a:r>
                  <a:rPr lang="en-US"/>
                  <a:t> </a:t>
                </a:r>
                <a:endParaRPr lang="vi-VN"/>
              </a:p>
              <a:p>
                <a:r>
                  <a:rPr lang="en-US">
                    <a:latin typeface="Calibri (Body)"/>
                  </a:rPr>
                  <a:t>3. Find optimal </a:t>
                </a:r>
                <a14:m>
                  <m:oMath xmlns:m="http://schemas.openxmlformats.org/officeDocument/2006/math">
                    <m:d>
                      <m:dPr>
                        <m:begChr m:val="{"/>
                        <m:endChr m:val="}"/>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m:t>
                            </m:r>
                          </m:sup>
                        </m:sSup>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𝛽</m:t>
                            </m:r>
                          </m:e>
                          <m:sup>
                            <m:r>
                              <a:rPr lang="en-US" b="0" i="1" smtClean="0">
                                <a:latin typeface="Cambria Math" panose="02040503050406030204" pitchFamily="18" charset="0"/>
                              </a:rPr>
                              <m:t>∗</m:t>
                            </m:r>
                          </m:sup>
                        </m:sSup>
                      </m:e>
                    </m:d>
                  </m:oMath>
                </a14:m>
                <a:endParaRPr lang="vi-VN">
                  <a:latin typeface="Calibri (Body)"/>
                </a:endParaRPr>
              </a:p>
            </p:txBody>
          </p:sp>
        </mc:Choice>
        <mc:Fallback xmlns="">
          <p:sp>
            <p:nvSpPr>
              <p:cNvPr id="9228" name="TextBox 9227">
                <a:extLst>
                  <a:ext uri="{FF2B5EF4-FFF2-40B4-BE49-F238E27FC236}">
                    <a16:creationId xmlns:a16="http://schemas.microsoft.com/office/drawing/2014/main" id="{C538D9B0-8AC0-E27E-3EBE-4F2FD1F670E9}"/>
                  </a:ext>
                </a:extLst>
              </p:cNvPr>
              <p:cNvSpPr txBox="1">
                <a:spLocks noRot="1" noChangeAspect="1" noMove="1" noResize="1" noEditPoints="1" noAdjustHandles="1" noChangeArrowheads="1" noChangeShapeType="1" noTextEdit="1"/>
              </p:cNvSpPr>
              <p:nvPr/>
            </p:nvSpPr>
            <p:spPr>
              <a:xfrm>
                <a:off x="628650" y="3548858"/>
                <a:ext cx="6822018" cy="959686"/>
              </a:xfrm>
              <a:prstGeom prst="rect">
                <a:avLst/>
              </a:prstGeom>
              <a:blipFill>
                <a:blip r:embed="rId6"/>
                <a:stretch>
                  <a:fillRect l="-715" t="-15823" b="-39873"/>
                </a:stretch>
              </a:blipFill>
            </p:spPr>
            <p:txBody>
              <a:bodyPr/>
              <a:lstStyle/>
              <a:p>
                <a:r>
                  <a:rPr lang="vi-VN">
                    <a:noFill/>
                  </a:rPr>
                  <a:t> </a:t>
                </a:r>
              </a:p>
            </p:txBody>
          </p:sp>
        </mc:Fallback>
      </mc:AlternateContent>
      <p:cxnSp>
        <p:nvCxnSpPr>
          <p:cNvPr id="9231" name="Straight Connector 9230">
            <a:extLst>
              <a:ext uri="{FF2B5EF4-FFF2-40B4-BE49-F238E27FC236}">
                <a16:creationId xmlns:a16="http://schemas.microsoft.com/office/drawing/2014/main" id="{2799C7F5-1CA4-0380-BD28-67E97D7FEED4}"/>
              </a:ext>
            </a:extLst>
          </p:cNvPr>
          <p:cNvCxnSpPr>
            <a:cxnSpLocks/>
            <a:stCxn id="30" idx="2"/>
            <a:endCxn id="9222" idx="1"/>
          </p:cNvCxnSpPr>
          <p:nvPr/>
        </p:nvCxnSpPr>
        <p:spPr>
          <a:xfrm>
            <a:off x="1261071" y="2292422"/>
            <a:ext cx="2931294"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32" name="Rectangle 9231">
                <a:extLst>
                  <a:ext uri="{FF2B5EF4-FFF2-40B4-BE49-F238E27FC236}">
                    <a16:creationId xmlns:a16="http://schemas.microsoft.com/office/drawing/2014/main" id="{2B57E364-AD51-378E-C857-9488AB99D3B0}"/>
                  </a:ext>
                </a:extLst>
              </p:cNvPr>
              <p:cNvSpPr/>
              <p:nvPr/>
            </p:nvSpPr>
            <p:spPr>
              <a:xfrm>
                <a:off x="1742662" y="1930182"/>
                <a:ext cx="1045082"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𝐶</m:t>
                              </m:r>
                            </m:sub>
                          </m:sSub>
                        </m:sup>
                      </m:sSup>
                    </m:oMath>
                  </m:oMathPara>
                </a14:m>
                <a:endParaRPr/>
              </a:p>
            </p:txBody>
          </p:sp>
        </mc:Choice>
        <mc:Fallback xmlns="">
          <p:sp>
            <p:nvSpPr>
              <p:cNvPr id="9232" name="Rectangle 9231">
                <a:extLst>
                  <a:ext uri="{FF2B5EF4-FFF2-40B4-BE49-F238E27FC236}">
                    <a16:creationId xmlns:a16="http://schemas.microsoft.com/office/drawing/2014/main" id="{2B57E364-AD51-378E-C857-9488AB99D3B0}"/>
                  </a:ext>
                </a:extLst>
              </p:cNvPr>
              <p:cNvSpPr>
                <a:spLocks noRot="1" noChangeAspect="1" noMove="1" noResize="1" noEditPoints="1" noAdjustHandles="1" noChangeArrowheads="1" noChangeShapeType="1" noTextEdit="1"/>
              </p:cNvSpPr>
              <p:nvPr/>
            </p:nvSpPr>
            <p:spPr>
              <a:xfrm>
                <a:off x="1742662" y="1930182"/>
                <a:ext cx="1045082" cy="650789"/>
              </a:xfrm>
              <a:prstGeom prst="rect">
                <a:avLst/>
              </a:prstGeom>
              <a:blipFill>
                <a:blip r:embed="rId7"/>
                <a:stretch>
                  <a:fillRect/>
                </a:stretch>
              </a:blipFill>
              <a:ln>
                <a:solidFill>
                  <a:schemeClr val="tx1"/>
                </a:solidFill>
              </a:ln>
            </p:spPr>
            <p:txBody>
              <a:bodyPr/>
              <a:lstStyle/>
              <a:p>
                <a:r>
                  <a:rPr lang="vi-VN">
                    <a:noFill/>
                  </a:rPr>
                  <a:t> </a:t>
                </a:r>
              </a:p>
            </p:txBody>
          </p:sp>
        </mc:Fallback>
      </mc:AlternateContent>
      <p:cxnSp>
        <p:nvCxnSpPr>
          <p:cNvPr id="9233" name="Straight Connector 9232">
            <a:extLst>
              <a:ext uri="{FF2B5EF4-FFF2-40B4-BE49-F238E27FC236}">
                <a16:creationId xmlns:a16="http://schemas.microsoft.com/office/drawing/2014/main" id="{1D6004C6-91EC-5397-1061-EC4DC3B31884}"/>
              </a:ext>
            </a:extLst>
          </p:cNvPr>
          <p:cNvCxnSpPr>
            <a:cxnSpLocks/>
          </p:cNvCxnSpPr>
          <p:nvPr/>
        </p:nvCxnSpPr>
        <p:spPr>
          <a:xfrm flipV="1">
            <a:off x="1443576" y="2163213"/>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36" name="Rectangle 9235">
                <a:extLst>
                  <a:ext uri="{FF2B5EF4-FFF2-40B4-BE49-F238E27FC236}">
                    <a16:creationId xmlns:a16="http://schemas.microsoft.com/office/drawing/2014/main" id="{8B01DA13-863F-41C1-BFE3-2033118A4768}"/>
                  </a:ext>
                </a:extLst>
              </p:cNvPr>
              <p:cNvSpPr/>
              <p:nvPr/>
            </p:nvSpPr>
            <p:spPr>
              <a:xfrm>
                <a:off x="2862442" y="1934415"/>
                <a:ext cx="1045082"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𝑛</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𝑀</m:t>
                              </m:r>
                            </m:sub>
                          </m:sSub>
                        </m:sup>
                      </m:sSup>
                    </m:oMath>
                  </m:oMathPara>
                </a14:m>
                <a:endParaRPr/>
              </a:p>
            </p:txBody>
          </p:sp>
        </mc:Choice>
        <mc:Fallback xmlns="">
          <p:sp>
            <p:nvSpPr>
              <p:cNvPr id="9236" name="Rectangle 9235">
                <a:extLst>
                  <a:ext uri="{FF2B5EF4-FFF2-40B4-BE49-F238E27FC236}">
                    <a16:creationId xmlns:a16="http://schemas.microsoft.com/office/drawing/2014/main" id="{8B01DA13-863F-41C1-BFE3-2033118A4768}"/>
                  </a:ext>
                </a:extLst>
              </p:cNvPr>
              <p:cNvSpPr>
                <a:spLocks noRot="1" noChangeAspect="1" noMove="1" noResize="1" noEditPoints="1" noAdjustHandles="1" noChangeArrowheads="1" noChangeShapeType="1" noTextEdit="1"/>
              </p:cNvSpPr>
              <p:nvPr/>
            </p:nvSpPr>
            <p:spPr>
              <a:xfrm>
                <a:off x="2862442" y="1934415"/>
                <a:ext cx="1045082" cy="650789"/>
              </a:xfrm>
              <a:prstGeom prst="rect">
                <a:avLst/>
              </a:prstGeom>
              <a:blipFill>
                <a:blip r:embed="rId8"/>
                <a:stretch>
                  <a:fillRect/>
                </a:stretch>
              </a:blipFill>
              <a:ln>
                <a:solidFill>
                  <a:schemeClr val="tx1"/>
                </a:solidFill>
              </a:ln>
            </p:spPr>
            <p:txBody>
              <a:bodyPr/>
              <a:lstStyle/>
              <a:p>
                <a:r>
                  <a:rPr lang="vi-VN">
                    <a:noFill/>
                  </a:rPr>
                  <a:t> </a:t>
                </a:r>
              </a:p>
            </p:txBody>
          </p:sp>
        </mc:Fallback>
      </mc:AlternateContent>
      <p:pic>
        <p:nvPicPr>
          <p:cNvPr id="10244" name="Picture 4" descr="qaoa_operators">
            <a:extLst>
              <a:ext uri="{FF2B5EF4-FFF2-40B4-BE49-F238E27FC236}">
                <a16:creationId xmlns:a16="http://schemas.microsoft.com/office/drawing/2014/main" id="{8992B31A-B5DA-17C0-484F-A9FFADF1B3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9762" y="656764"/>
            <a:ext cx="2106334" cy="1871518"/>
          </a:xfrm>
          <a:prstGeom prst="rect">
            <a:avLst/>
          </a:prstGeom>
          <a:noFill/>
          <a:extLst>
            <a:ext uri="{909E8E84-426E-40DD-AFC4-6F175D3DCCD1}">
              <a14:hiddenFill xmlns:a14="http://schemas.microsoft.com/office/drawing/2010/main">
                <a:solidFill>
                  <a:srgbClr val="FFFFFF"/>
                </a:solidFill>
              </a14:hiddenFill>
            </a:ext>
          </a:extLst>
        </p:spPr>
      </p:pic>
      <p:sp>
        <p:nvSpPr>
          <p:cNvPr id="9243" name="TextBox 9242">
            <a:extLst>
              <a:ext uri="{FF2B5EF4-FFF2-40B4-BE49-F238E27FC236}">
                <a16:creationId xmlns:a16="http://schemas.microsoft.com/office/drawing/2014/main" id="{3CFC5542-B990-3412-39BC-5C4FB9C3DB56}"/>
              </a:ext>
            </a:extLst>
          </p:cNvPr>
          <p:cNvSpPr txBox="1"/>
          <p:nvPr/>
        </p:nvSpPr>
        <p:spPr>
          <a:xfrm>
            <a:off x="6829762" y="2524369"/>
            <a:ext cx="2068599" cy="276999"/>
          </a:xfrm>
          <a:prstGeom prst="rect">
            <a:avLst/>
          </a:prstGeom>
          <a:noFill/>
        </p:spPr>
        <p:txBody>
          <a:bodyPr wrap="square" rtlCol="0">
            <a:spAutoFit/>
          </a:bodyPr>
          <a:lstStyle/>
          <a:p>
            <a:pPr algn="ctr"/>
            <a:r>
              <a:rPr lang="en-US" sz="1200">
                <a:solidFill>
                  <a:schemeClr val="tx1"/>
                </a:solidFill>
              </a:rPr>
              <a:t>Min/Max cut</a:t>
            </a:r>
            <a:endParaRPr lang="vi-VN" sz="1200" b="1">
              <a:solidFill>
                <a:schemeClr val="tx1"/>
              </a:solidFill>
            </a:endParaRPr>
          </a:p>
        </p:txBody>
      </p:sp>
      <p:pic>
        <p:nvPicPr>
          <p:cNvPr id="10246" name="Picture 6" descr="Capacitated Vehicle Routing Problem - MATLAB &amp; Simulink">
            <a:extLst>
              <a:ext uri="{FF2B5EF4-FFF2-40B4-BE49-F238E27FC236}">
                <a16:creationId xmlns:a16="http://schemas.microsoft.com/office/drawing/2014/main" id="{6FDBFA8F-6711-E190-12EA-3C5BC3A04A1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8297" t="4131" r="2899" b="6319"/>
          <a:stretch/>
        </p:blipFill>
        <p:spPr bwMode="auto">
          <a:xfrm>
            <a:off x="6829763" y="2762115"/>
            <a:ext cx="2068598" cy="1622891"/>
          </a:xfrm>
          <a:prstGeom prst="rect">
            <a:avLst/>
          </a:prstGeom>
          <a:noFill/>
          <a:extLst>
            <a:ext uri="{909E8E84-426E-40DD-AFC4-6F175D3DCCD1}">
              <a14:hiddenFill xmlns:a14="http://schemas.microsoft.com/office/drawing/2010/main">
                <a:solidFill>
                  <a:srgbClr val="FFFFFF"/>
                </a:solidFill>
              </a14:hiddenFill>
            </a:ext>
          </a:extLst>
        </p:spPr>
      </p:pic>
      <p:sp>
        <p:nvSpPr>
          <p:cNvPr id="9244" name="TextBox 9243">
            <a:extLst>
              <a:ext uri="{FF2B5EF4-FFF2-40B4-BE49-F238E27FC236}">
                <a16:creationId xmlns:a16="http://schemas.microsoft.com/office/drawing/2014/main" id="{DC7C60E8-7D32-A42A-B9C7-04E9A4BCEB97}"/>
              </a:ext>
            </a:extLst>
          </p:cNvPr>
          <p:cNvSpPr txBox="1"/>
          <p:nvPr/>
        </p:nvSpPr>
        <p:spPr>
          <a:xfrm>
            <a:off x="6894653" y="4409778"/>
            <a:ext cx="2041443" cy="276999"/>
          </a:xfrm>
          <a:prstGeom prst="rect">
            <a:avLst/>
          </a:prstGeom>
          <a:noFill/>
        </p:spPr>
        <p:txBody>
          <a:bodyPr wrap="square" rtlCol="0">
            <a:spAutoFit/>
          </a:bodyPr>
          <a:lstStyle/>
          <a:p>
            <a:pPr algn="ctr"/>
            <a:r>
              <a:rPr lang="en-US" sz="1200">
                <a:solidFill>
                  <a:schemeClr val="tx1"/>
                </a:solidFill>
              </a:rPr>
              <a:t>Vehicle routing</a:t>
            </a:r>
            <a:endParaRPr lang="vi-VN" sz="1200" b="1">
              <a:solidFill>
                <a:schemeClr val="tx1"/>
              </a:solidFill>
            </a:endParaRPr>
          </a:p>
        </p:txBody>
      </p:sp>
    </p:spTree>
    <p:extLst>
      <p:ext uri="{BB962C8B-B14F-4D97-AF65-F5344CB8AC3E}">
        <p14:creationId xmlns:p14="http://schemas.microsoft.com/office/powerpoint/2010/main" val="385239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20" name="Picture 4">
            <a:extLst>
              <a:ext uri="{FF2B5EF4-FFF2-40B4-BE49-F238E27FC236}">
                <a16:creationId xmlns:a16="http://schemas.microsoft.com/office/drawing/2014/main" id="{46A7A0E8-B17B-665F-E3D2-A46140C8A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727" y="2901940"/>
            <a:ext cx="2920907" cy="23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306" name="Straight Connector 12305">
            <a:extLst>
              <a:ext uri="{FF2B5EF4-FFF2-40B4-BE49-F238E27FC236}">
                <a16:creationId xmlns:a16="http://schemas.microsoft.com/office/drawing/2014/main" id="{C1875CDF-4079-4013-9DA0-BE3BA8330A94}"/>
              </a:ext>
            </a:extLst>
          </p:cNvPr>
          <p:cNvCxnSpPr>
            <a:cxnSpLocks/>
          </p:cNvCxnSpPr>
          <p:nvPr/>
        </p:nvCxnSpPr>
        <p:spPr>
          <a:xfrm>
            <a:off x="4187259" y="1570430"/>
            <a:ext cx="1821961" cy="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25CC11C-F3A8-A713-02B6-F2D5722A667B}"/>
              </a:ext>
            </a:extLst>
          </p:cNvPr>
          <p:cNvCxnSpPr>
            <a:cxnSpLocks/>
          </p:cNvCxnSpPr>
          <p:nvPr/>
        </p:nvCxnSpPr>
        <p:spPr>
          <a:xfrm>
            <a:off x="2272729" y="3335697"/>
            <a:ext cx="17417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041C996-B951-FE32-99A5-431F469D45B5}"/>
                  </a:ext>
                </a:extLst>
              </p:cNvPr>
              <p:cNvSpPr>
                <a:spLocks noGrp="1"/>
              </p:cNvSpPr>
              <p:nvPr>
                <p:ph type="title"/>
              </p:nvPr>
            </p:nvSpPr>
            <p:spPr>
              <a:xfrm>
                <a:off x="23286" y="273844"/>
                <a:ext cx="6466417" cy="994172"/>
              </a:xfrm>
            </p:spPr>
            <p:txBody>
              <a:bodyPr>
                <a:normAutofit/>
              </a:bodyPr>
              <a:lstStyle/>
              <a:p>
                <a:r>
                  <a:rPr lang="en-US"/>
                  <a:t>1.6.2</a:t>
                </a:r>
                <a:r>
                  <a:rPr lang="en-VN"/>
                  <a:t>. </a:t>
                </a:r>
                <a:r>
                  <a:rPr lang="en-US"/>
                  <a:t>Quantum optimization</a:t>
                </a:r>
                <a:br>
                  <a:rPr lang="en-US"/>
                </a:br>
                <a:r>
                  <a:rPr lang="pt-BR" sz="2000"/>
                  <a:t>QAOA</a:t>
                </a:r>
                <a14:m>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m:t>
                    </m:r>
                  </m:oMath>
                </a14:m>
                <a:r>
                  <a:rPr lang="pt-BR" sz="2000"/>
                  <a:t> FALQON</a:t>
                </a:r>
                <a:endParaRPr lang="vi-VN" sz="2000"/>
              </a:p>
            </p:txBody>
          </p:sp>
        </mc:Choice>
        <mc:Fallback xmlns="">
          <p:sp>
            <p:nvSpPr>
              <p:cNvPr id="2" name="Title 1">
                <a:extLst>
                  <a:ext uri="{FF2B5EF4-FFF2-40B4-BE49-F238E27FC236}">
                    <a16:creationId xmlns:a16="http://schemas.microsoft.com/office/drawing/2014/main" id="{4041C996-B951-FE32-99A5-431F469D45B5}"/>
                  </a:ext>
                </a:extLst>
              </p:cNvPr>
              <p:cNvSpPr>
                <a:spLocks noGrp="1" noRot="1" noChangeAspect="1" noMove="1" noResize="1" noEditPoints="1" noAdjustHandles="1" noChangeArrowheads="1" noChangeShapeType="1" noTextEdit="1"/>
              </p:cNvSpPr>
              <p:nvPr>
                <p:ph type="title"/>
              </p:nvPr>
            </p:nvSpPr>
            <p:spPr>
              <a:xfrm>
                <a:off x="23286" y="273844"/>
                <a:ext cx="6466417" cy="994172"/>
              </a:xfrm>
              <a:blipFill>
                <a:blip r:embed="rId3"/>
                <a:stretch>
                  <a:fillRect l="-2545" t="-4294" b="-2454"/>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093703F6-E00B-6E81-CBF4-79BB7682401E}"/>
              </a:ext>
            </a:extLst>
          </p:cNvPr>
          <p:cNvSpPr>
            <a:spLocks noGrp="1"/>
          </p:cNvSpPr>
          <p:nvPr>
            <p:ph type="sldNum" sz="quarter" idx="12"/>
          </p:nvPr>
        </p:nvSpPr>
        <p:spPr/>
        <p:txBody>
          <a:bodyPr/>
          <a:lstStyle/>
          <a:p>
            <a:fld id="{6A45828D-F580-42DE-B77E-860980F07F32}" type="slidenum">
              <a:rPr lang="vi-VN" smtClean="0"/>
              <a:t>32</a:t>
            </a:fld>
            <a:endParaRPr lang="vi-VN"/>
          </a:p>
        </p:txBody>
      </p:sp>
      <p:sp>
        <p:nvSpPr>
          <p:cNvPr id="57" name="TextBox 56">
            <a:extLst>
              <a:ext uri="{FF2B5EF4-FFF2-40B4-BE49-F238E27FC236}">
                <a16:creationId xmlns:a16="http://schemas.microsoft.com/office/drawing/2014/main" id="{7263D2D7-15DC-8D89-856F-3E755896BA6D}"/>
              </a:ext>
            </a:extLst>
          </p:cNvPr>
          <p:cNvSpPr txBox="1"/>
          <p:nvPr/>
        </p:nvSpPr>
        <p:spPr>
          <a:xfrm>
            <a:off x="23286" y="4794189"/>
            <a:ext cx="6212416" cy="246221"/>
          </a:xfrm>
          <a:prstGeom prst="rect">
            <a:avLst/>
          </a:prstGeom>
          <a:noFill/>
        </p:spPr>
        <p:txBody>
          <a:bodyPr wrap="square">
            <a:spAutoFit/>
          </a:bodyPr>
          <a:lstStyle/>
          <a:p>
            <a:r>
              <a:rPr lang="en-US" sz="1000" b="1"/>
              <a:t>[1.34] </a:t>
            </a:r>
            <a:r>
              <a:rPr lang="vi-VN" sz="1000"/>
              <a:t>https://</a:t>
            </a:r>
            <a:r>
              <a:rPr lang="vi-VN" sz="1000">
                <a:ea typeface="Calibri" panose="020F0502020204030204" pitchFamily="34" charset="0"/>
                <a:cs typeface="Calibri" panose="020F0502020204030204" pitchFamily="34" charset="0"/>
              </a:rPr>
              <a:t>pennylane</a:t>
            </a:r>
            <a:r>
              <a:rPr lang="vi-VN" sz="1000"/>
              <a:t>.ai/qml/demos/tutorial_falqon</a:t>
            </a:r>
          </a:p>
        </p:txBody>
      </p:sp>
      <mc:AlternateContent xmlns:mc="http://schemas.openxmlformats.org/markup-compatibility/2006" xmlns:a14="http://schemas.microsoft.com/office/drawing/2010/main">
        <mc:Choice Requires="a14">
          <p:sp>
            <p:nvSpPr>
              <p:cNvPr id="9228" name="TextBox 9227">
                <a:extLst>
                  <a:ext uri="{FF2B5EF4-FFF2-40B4-BE49-F238E27FC236}">
                    <a16:creationId xmlns:a16="http://schemas.microsoft.com/office/drawing/2014/main" id="{C538D9B0-8AC0-E27E-3EBE-4F2FD1F670E9}"/>
                  </a:ext>
                </a:extLst>
              </p:cNvPr>
              <p:cNvSpPr txBox="1"/>
              <p:nvPr/>
            </p:nvSpPr>
            <p:spPr>
              <a:xfrm>
                <a:off x="23286" y="3895026"/>
                <a:ext cx="8570383" cy="959686"/>
              </a:xfrm>
              <a:prstGeom prst="rect">
                <a:avLst/>
              </a:prstGeom>
              <a:noFill/>
            </p:spPr>
            <p:txBody>
              <a:bodyPr wrap="square">
                <a:spAutoFit/>
              </a:bodyPr>
              <a:lstStyle/>
              <a:p>
                <a:r>
                  <a:rPr lang="en-US">
                    <a:latin typeface="Calibri (Body)"/>
                  </a:rPr>
                  <a:t>1. </a:t>
                </a:r>
                <a:r>
                  <a:rPr lang="vi-VN">
                    <a:latin typeface="Calibri (Body)"/>
                  </a:rPr>
                  <a:t>Problem Definition</a:t>
                </a:r>
                <a:r>
                  <a:rPr lang="en-US">
                    <a:latin typeface="Calibri (Body)"/>
                  </a:rPr>
                  <a:t> </a:t>
                </a:r>
                <a:endParaRPr lang="en-US" b="0" i="1">
                  <a:latin typeface="Cambria Math" panose="02040503050406030204" pitchFamily="18" charset="0"/>
                </a:endParaRPr>
              </a:p>
              <a:p>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m:t>
                    </m:r>
                    <m:r>
                      <m:rPr>
                        <m:nor/>
                      </m:rPr>
                      <a:rPr lang="en-US" smtClean="0"/>
                      <m:t>Hamiltonian</m:t>
                    </m:r>
                    <m:r>
                      <m:rPr>
                        <m:nor/>
                      </m:rPr>
                      <a:rPr lang="en-US" b="0" i="0" smtClean="0"/>
                      <m:t>     </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𝐻</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𝐻</m:t>
                        </m:r>
                      </m:e>
                      <m:sub>
                        <m:r>
                          <a:rPr lang="en-US" b="0" i="1" smtClean="0">
                            <a:latin typeface="Cambria Math" panose="02040503050406030204" pitchFamily="18" charset="0"/>
                          </a:rPr>
                          <m:t>𝑑</m:t>
                        </m:r>
                      </m:sub>
                    </m:sSub>
                  </m:oMath>
                </a14:m>
                <a:r>
                  <a:rPr lang="en-US"/>
                  <a:t> </a:t>
                </a:r>
                <a:endParaRPr lang="vi-VN"/>
              </a:p>
              <a:p>
                <a:r>
                  <a:rPr lang="en-US">
                    <a:latin typeface="Calibri (Body)"/>
                  </a:rPr>
                  <a:t>3. Find ground energy corresponding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𝑐</m:t>
                        </m:r>
                      </m:sub>
                    </m:sSub>
                  </m:oMath>
                </a14:m>
                <a:endParaRPr lang="vi-VN">
                  <a:latin typeface="Calibri (Body)"/>
                </a:endParaRPr>
              </a:p>
            </p:txBody>
          </p:sp>
        </mc:Choice>
        <mc:Fallback xmlns="">
          <p:sp>
            <p:nvSpPr>
              <p:cNvPr id="9228" name="TextBox 9227">
                <a:extLst>
                  <a:ext uri="{FF2B5EF4-FFF2-40B4-BE49-F238E27FC236}">
                    <a16:creationId xmlns:a16="http://schemas.microsoft.com/office/drawing/2014/main" id="{C538D9B0-8AC0-E27E-3EBE-4F2FD1F670E9}"/>
                  </a:ext>
                </a:extLst>
              </p:cNvPr>
              <p:cNvSpPr txBox="1">
                <a:spLocks noRot="1" noChangeAspect="1" noMove="1" noResize="1" noEditPoints="1" noAdjustHandles="1" noChangeArrowheads="1" noChangeShapeType="1" noTextEdit="1"/>
              </p:cNvSpPr>
              <p:nvPr/>
            </p:nvSpPr>
            <p:spPr>
              <a:xfrm>
                <a:off x="23286" y="3895026"/>
                <a:ext cx="8570383" cy="959686"/>
              </a:xfrm>
              <a:prstGeom prst="rect">
                <a:avLst/>
              </a:prstGeom>
              <a:blipFill>
                <a:blip r:embed="rId4"/>
                <a:stretch>
                  <a:fillRect l="-640" t="-3822" b="-5732"/>
                </a:stretch>
              </a:blipFill>
            </p:spPr>
            <p:txBody>
              <a:bodyPr/>
              <a:lstStyle/>
              <a:p>
                <a:r>
                  <a:rPr lang="vi-VN">
                    <a:noFill/>
                  </a:rPr>
                  <a:t> </a:t>
                </a:r>
              </a:p>
            </p:txBody>
          </p:sp>
        </mc:Fallback>
      </mc:AlternateContent>
      <p:cxnSp>
        <p:nvCxnSpPr>
          <p:cNvPr id="3" name="Straight Connector 2">
            <a:extLst>
              <a:ext uri="{FF2B5EF4-FFF2-40B4-BE49-F238E27FC236}">
                <a16:creationId xmlns:a16="http://schemas.microsoft.com/office/drawing/2014/main" id="{41EB4F38-0630-F863-8D9B-E4A8CF7E946E}"/>
              </a:ext>
            </a:extLst>
          </p:cNvPr>
          <p:cNvCxnSpPr>
            <a:cxnSpLocks/>
          </p:cNvCxnSpPr>
          <p:nvPr/>
        </p:nvCxnSpPr>
        <p:spPr>
          <a:xfrm>
            <a:off x="311640" y="1589800"/>
            <a:ext cx="18219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462C81-2A57-BFDC-2288-5C654217AEDB}"/>
                  </a:ext>
                </a:extLst>
              </p:cNvPr>
              <p:cNvSpPr/>
              <p:nvPr/>
            </p:nvSpPr>
            <p:spPr>
              <a:xfrm>
                <a:off x="668869" y="1271260"/>
                <a:ext cx="30056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𝑐</m:t>
                          </m:r>
                        </m:sub>
                      </m:sSub>
                    </m:oMath>
                  </m:oMathPara>
                </a14:m>
                <a:endParaRPr/>
              </a:p>
            </p:txBody>
          </p:sp>
        </mc:Choice>
        <mc:Fallback xmlns="">
          <p:sp>
            <p:nvSpPr>
              <p:cNvPr id="5" name="Rectangle 4">
                <a:extLst>
                  <a:ext uri="{FF2B5EF4-FFF2-40B4-BE49-F238E27FC236}">
                    <a16:creationId xmlns:a16="http://schemas.microsoft.com/office/drawing/2014/main" id="{C6462C81-2A57-BFDC-2288-5C654217AEDB}"/>
                  </a:ext>
                </a:extLst>
              </p:cNvPr>
              <p:cNvSpPr>
                <a:spLocks noRot="1" noChangeAspect="1" noMove="1" noResize="1" noEditPoints="1" noAdjustHandles="1" noChangeArrowheads="1" noChangeShapeType="1" noTextEdit="1"/>
              </p:cNvSpPr>
              <p:nvPr/>
            </p:nvSpPr>
            <p:spPr>
              <a:xfrm>
                <a:off x="668869" y="1271260"/>
                <a:ext cx="300567" cy="650789"/>
              </a:xfrm>
              <a:prstGeom prst="rect">
                <a:avLst/>
              </a:prstGeom>
              <a:blipFill>
                <a:blip r:embed="rId5"/>
                <a:stretch>
                  <a:fillRect l="-1568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D413066-F60A-148B-F7BA-299A1E984E3A}"/>
                  </a:ext>
                </a:extLst>
              </p:cNvPr>
              <p:cNvSpPr/>
              <p:nvPr/>
            </p:nvSpPr>
            <p:spPr>
              <a:xfrm>
                <a:off x="1050061" y="1271260"/>
                <a:ext cx="78297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𝑑</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d>
                    </m:oMath>
                  </m:oMathPara>
                </a14:m>
                <a:endParaRPr/>
              </a:p>
            </p:txBody>
          </p:sp>
        </mc:Choice>
        <mc:Fallback xmlns="">
          <p:sp>
            <p:nvSpPr>
              <p:cNvPr id="7" name="Rectangle 6">
                <a:extLst>
                  <a:ext uri="{FF2B5EF4-FFF2-40B4-BE49-F238E27FC236}">
                    <a16:creationId xmlns:a16="http://schemas.microsoft.com/office/drawing/2014/main" id="{BD413066-F60A-148B-F7BA-299A1E984E3A}"/>
                  </a:ext>
                </a:extLst>
              </p:cNvPr>
              <p:cNvSpPr>
                <a:spLocks noRot="1" noChangeAspect="1" noMove="1" noResize="1" noEditPoints="1" noAdjustHandles="1" noChangeArrowheads="1" noChangeShapeType="1" noTextEdit="1"/>
              </p:cNvSpPr>
              <p:nvPr/>
            </p:nvSpPr>
            <p:spPr>
              <a:xfrm>
                <a:off x="1050061" y="1271260"/>
                <a:ext cx="782975" cy="650789"/>
              </a:xfrm>
              <a:prstGeom prst="rect">
                <a:avLst/>
              </a:prstGeom>
              <a:blipFill>
                <a:blip r:embed="rId6"/>
                <a:stretch>
                  <a:fillRect l="-3053"/>
                </a:stretch>
              </a:blipFill>
              <a:ln>
                <a:solidFill>
                  <a:schemeClr val="tx1"/>
                </a:solidFill>
              </a:ln>
            </p:spPr>
            <p:txBody>
              <a:bodyPr/>
              <a:lstStyle/>
              <a:p>
                <a:r>
                  <a:rPr lang="vi-VN">
                    <a:noFill/>
                  </a:rPr>
                  <a:t> </a:t>
                </a:r>
              </a:p>
            </p:txBody>
          </p:sp>
        </mc:Fallback>
      </mc:AlternateContent>
      <p:cxnSp>
        <p:nvCxnSpPr>
          <p:cNvPr id="8" name="Straight Connector 7">
            <a:extLst>
              <a:ext uri="{FF2B5EF4-FFF2-40B4-BE49-F238E27FC236}">
                <a16:creationId xmlns:a16="http://schemas.microsoft.com/office/drawing/2014/main" id="{015724B6-5D76-3842-0D47-6B19C3780696}"/>
              </a:ext>
            </a:extLst>
          </p:cNvPr>
          <p:cNvCxnSpPr>
            <a:cxnSpLocks/>
          </p:cNvCxnSpPr>
          <p:nvPr/>
        </p:nvCxnSpPr>
        <p:spPr>
          <a:xfrm flipV="1">
            <a:off x="458552" y="1491060"/>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0B1406-0BF0-D864-1BF5-16FA9167D6A8}"/>
              </a:ext>
            </a:extLst>
          </p:cNvPr>
          <p:cNvCxnSpPr>
            <a:cxnSpLocks/>
            <a:stCxn id="13" idx="2"/>
            <a:endCxn id="16" idx="0"/>
          </p:cNvCxnSpPr>
          <p:nvPr/>
        </p:nvCxnSpPr>
        <p:spPr>
          <a:xfrm>
            <a:off x="5575295" y="1723154"/>
            <a:ext cx="0" cy="1432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F6BF1C-AB7C-F870-5091-A22D212F23D7}"/>
                  </a:ext>
                </a:extLst>
              </p:cNvPr>
              <p:cNvSpPr txBox="1"/>
              <p:nvPr/>
            </p:nvSpPr>
            <p:spPr>
              <a:xfrm>
                <a:off x="5144554" y="1353822"/>
                <a:ext cx="861482" cy="369332"/>
              </a:xfrm>
              <a:prstGeom prst="rect">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i="1" smtClean="0">
                          <a:latin typeface="Cambria Math" panose="02040503050406030204" pitchFamily="18" charset="0"/>
                        </a:rPr>
                        <m:t>=1</m:t>
                      </m:r>
                    </m:oMath>
                  </m:oMathPara>
                </a14:m>
                <a:endParaRPr lang="vi-VN">
                  <a:latin typeface="Calibri (Body)"/>
                </a:endParaRPr>
              </a:p>
            </p:txBody>
          </p:sp>
        </mc:Choice>
        <mc:Fallback xmlns="">
          <p:sp>
            <p:nvSpPr>
              <p:cNvPr id="13" name="TextBox 12">
                <a:extLst>
                  <a:ext uri="{FF2B5EF4-FFF2-40B4-BE49-F238E27FC236}">
                    <a16:creationId xmlns:a16="http://schemas.microsoft.com/office/drawing/2014/main" id="{3AF6BF1C-AB7C-F870-5091-A22D212F23D7}"/>
                  </a:ext>
                </a:extLst>
              </p:cNvPr>
              <p:cNvSpPr txBox="1">
                <a:spLocks noRot="1" noChangeAspect="1" noMove="1" noResize="1" noEditPoints="1" noAdjustHandles="1" noChangeArrowheads="1" noChangeShapeType="1" noTextEdit="1"/>
              </p:cNvSpPr>
              <p:nvPr/>
            </p:nvSpPr>
            <p:spPr>
              <a:xfrm>
                <a:off x="5144554" y="1353822"/>
                <a:ext cx="861482" cy="369332"/>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2B9370-C499-17BD-31B3-445778C545C9}"/>
                  </a:ext>
                </a:extLst>
              </p:cNvPr>
              <p:cNvSpPr txBox="1"/>
              <p:nvPr/>
            </p:nvSpPr>
            <p:spPr>
              <a:xfrm>
                <a:off x="5144554" y="3155282"/>
                <a:ext cx="8614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i="1" smtClean="0">
                          <a:latin typeface="Cambria Math" panose="02040503050406030204" pitchFamily="18" charset="0"/>
                        </a:rPr>
                        <m:t>=</m:t>
                      </m:r>
                      <m:r>
                        <a:rPr lang="en-US" b="0" i="1" smtClean="0">
                          <a:latin typeface="Cambria Math" panose="02040503050406030204" pitchFamily="18" charset="0"/>
                        </a:rPr>
                        <m:t>𝑛</m:t>
                      </m:r>
                    </m:oMath>
                  </m:oMathPara>
                </a14:m>
                <a:endParaRPr lang="vi-VN">
                  <a:latin typeface="Calibri (Body)"/>
                </a:endParaRPr>
              </a:p>
            </p:txBody>
          </p:sp>
        </mc:Choice>
        <mc:Fallback xmlns="">
          <p:sp>
            <p:nvSpPr>
              <p:cNvPr id="16" name="TextBox 15">
                <a:extLst>
                  <a:ext uri="{FF2B5EF4-FFF2-40B4-BE49-F238E27FC236}">
                    <a16:creationId xmlns:a16="http://schemas.microsoft.com/office/drawing/2014/main" id="{BB2B9370-C499-17BD-31B3-445778C545C9}"/>
                  </a:ext>
                </a:extLst>
              </p:cNvPr>
              <p:cNvSpPr txBox="1">
                <a:spLocks noRot="1" noChangeAspect="1" noMove="1" noResize="1" noEditPoints="1" noAdjustHandles="1" noChangeArrowheads="1" noChangeShapeType="1" noTextEdit="1"/>
              </p:cNvSpPr>
              <p:nvPr/>
            </p:nvSpPr>
            <p:spPr>
              <a:xfrm>
                <a:off x="5144554" y="3155282"/>
                <a:ext cx="861482" cy="369332"/>
              </a:xfrm>
              <a:prstGeom prst="rect">
                <a:avLst/>
              </a:prstGeom>
              <a:blipFill>
                <a:blip r:embed="rId8"/>
                <a:stretch>
                  <a:fillRect/>
                </a:stretch>
              </a:blipFill>
            </p:spPr>
            <p:txBody>
              <a:bodyPr/>
              <a:lstStyle/>
              <a:p>
                <a:r>
                  <a:rPr lang="vi-VN">
                    <a:noFill/>
                  </a:rPr>
                  <a:t> </a:t>
                </a:r>
              </a:p>
            </p:txBody>
          </p:sp>
        </mc:Fallback>
      </mc:AlternateContent>
      <p:cxnSp>
        <p:nvCxnSpPr>
          <p:cNvPr id="18" name="Straight Connector 17">
            <a:extLst>
              <a:ext uri="{FF2B5EF4-FFF2-40B4-BE49-F238E27FC236}">
                <a16:creationId xmlns:a16="http://schemas.microsoft.com/office/drawing/2014/main" id="{FF5F301B-CD3A-8A14-DF54-EE7530D94B91}"/>
              </a:ext>
            </a:extLst>
          </p:cNvPr>
          <p:cNvCxnSpPr>
            <a:cxnSpLocks/>
            <a:endCxn id="61" idx="1"/>
          </p:cNvCxnSpPr>
          <p:nvPr/>
        </p:nvCxnSpPr>
        <p:spPr>
          <a:xfrm flipV="1">
            <a:off x="311640" y="2347004"/>
            <a:ext cx="3184423" cy="273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245E59F-4541-C0C5-EF55-166AA3A81C0F}"/>
                  </a:ext>
                </a:extLst>
              </p:cNvPr>
              <p:cNvSpPr/>
              <p:nvPr/>
            </p:nvSpPr>
            <p:spPr>
              <a:xfrm>
                <a:off x="668869" y="2047345"/>
                <a:ext cx="30056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𝑐</m:t>
                          </m:r>
                        </m:sub>
                      </m:sSub>
                    </m:oMath>
                  </m:oMathPara>
                </a14:m>
                <a:endParaRPr/>
              </a:p>
            </p:txBody>
          </p:sp>
        </mc:Choice>
        <mc:Fallback xmlns="">
          <p:sp>
            <p:nvSpPr>
              <p:cNvPr id="19" name="Rectangle 18">
                <a:extLst>
                  <a:ext uri="{FF2B5EF4-FFF2-40B4-BE49-F238E27FC236}">
                    <a16:creationId xmlns:a16="http://schemas.microsoft.com/office/drawing/2014/main" id="{E245E59F-4541-C0C5-EF55-166AA3A81C0F}"/>
                  </a:ext>
                </a:extLst>
              </p:cNvPr>
              <p:cNvSpPr>
                <a:spLocks noRot="1" noChangeAspect="1" noMove="1" noResize="1" noEditPoints="1" noAdjustHandles="1" noChangeArrowheads="1" noChangeShapeType="1" noTextEdit="1"/>
              </p:cNvSpPr>
              <p:nvPr/>
            </p:nvSpPr>
            <p:spPr>
              <a:xfrm>
                <a:off x="668869" y="2047345"/>
                <a:ext cx="300567" cy="650789"/>
              </a:xfrm>
              <a:prstGeom prst="rect">
                <a:avLst/>
              </a:prstGeom>
              <a:blipFill>
                <a:blip r:embed="rId9"/>
                <a:stretch>
                  <a:fillRect l="-1568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E19EC07-E2F6-0501-E2CC-F0519301671C}"/>
                  </a:ext>
                </a:extLst>
              </p:cNvPr>
              <p:cNvSpPr/>
              <p:nvPr/>
            </p:nvSpPr>
            <p:spPr>
              <a:xfrm>
                <a:off x="1050061" y="2047345"/>
                <a:ext cx="78297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𝑑</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d>
                    </m:oMath>
                  </m:oMathPara>
                </a14:m>
                <a:endParaRPr/>
              </a:p>
            </p:txBody>
          </p:sp>
        </mc:Choice>
        <mc:Fallback xmlns="">
          <p:sp>
            <p:nvSpPr>
              <p:cNvPr id="21" name="Rectangle 20">
                <a:extLst>
                  <a:ext uri="{FF2B5EF4-FFF2-40B4-BE49-F238E27FC236}">
                    <a16:creationId xmlns:a16="http://schemas.microsoft.com/office/drawing/2014/main" id="{6E19EC07-E2F6-0501-E2CC-F0519301671C}"/>
                  </a:ext>
                </a:extLst>
              </p:cNvPr>
              <p:cNvSpPr>
                <a:spLocks noRot="1" noChangeAspect="1" noMove="1" noResize="1" noEditPoints="1" noAdjustHandles="1" noChangeArrowheads="1" noChangeShapeType="1" noTextEdit="1"/>
              </p:cNvSpPr>
              <p:nvPr/>
            </p:nvSpPr>
            <p:spPr>
              <a:xfrm>
                <a:off x="1050061" y="2047345"/>
                <a:ext cx="782975" cy="650789"/>
              </a:xfrm>
              <a:prstGeom prst="rect">
                <a:avLst/>
              </a:prstGeom>
              <a:blipFill>
                <a:blip r:embed="rId10"/>
                <a:stretch>
                  <a:fillRect l="-3053"/>
                </a:stretch>
              </a:blipFill>
              <a:ln>
                <a:solidFill>
                  <a:schemeClr val="tx1"/>
                </a:solidFill>
              </a:ln>
            </p:spPr>
            <p:txBody>
              <a:bodyPr/>
              <a:lstStyle/>
              <a:p>
                <a:r>
                  <a:rPr lang="vi-VN">
                    <a:noFill/>
                  </a:rPr>
                  <a:t> </a:t>
                </a:r>
              </a:p>
            </p:txBody>
          </p:sp>
        </mc:Fallback>
      </mc:AlternateContent>
      <p:cxnSp>
        <p:nvCxnSpPr>
          <p:cNvPr id="22" name="Straight Connector 21">
            <a:extLst>
              <a:ext uri="{FF2B5EF4-FFF2-40B4-BE49-F238E27FC236}">
                <a16:creationId xmlns:a16="http://schemas.microsoft.com/office/drawing/2014/main" id="{C87B1FC1-5A59-CF74-7BC0-F7A004B665EB}"/>
              </a:ext>
            </a:extLst>
          </p:cNvPr>
          <p:cNvCxnSpPr>
            <a:cxnSpLocks/>
          </p:cNvCxnSpPr>
          <p:nvPr/>
        </p:nvCxnSpPr>
        <p:spPr>
          <a:xfrm flipV="1">
            <a:off x="458552" y="226714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74C1DCF-09B5-B205-D90C-B39F7EB8EE2D}"/>
                  </a:ext>
                </a:extLst>
              </p:cNvPr>
              <p:cNvSpPr/>
              <p:nvPr/>
            </p:nvSpPr>
            <p:spPr>
              <a:xfrm>
                <a:off x="1913661" y="2047345"/>
                <a:ext cx="30056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𝑐</m:t>
                          </m:r>
                        </m:sub>
                      </m:sSub>
                    </m:oMath>
                  </m:oMathPara>
                </a14:m>
                <a:endParaRPr/>
              </a:p>
            </p:txBody>
          </p:sp>
        </mc:Choice>
        <mc:Fallback xmlns="">
          <p:sp>
            <p:nvSpPr>
              <p:cNvPr id="25" name="Rectangle 24">
                <a:extLst>
                  <a:ext uri="{FF2B5EF4-FFF2-40B4-BE49-F238E27FC236}">
                    <a16:creationId xmlns:a16="http://schemas.microsoft.com/office/drawing/2014/main" id="{774C1DCF-09B5-B205-D90C-B39F7EB8EE2D}"/>
                  </a:ext>
                </a:extLst>
              </p:cNvPr>
              <p:cNvSpPr>
                <a:spLocks noRot="1" noChangeAspect="1" noMove="1" noResize="1" noEditPoints="1" noAdjustHandles="1" noChangeArrowheads="1" noChangeShapeType="1" noTextEdit="1"/>
              </p:cNvSpPr>
              <p:nvPr/>
            </p:nvSpPr>
            <p:spPr>
              <a:xfrm>
                <a:off x="1913661" y="2047345"/>
                <a:ext cx="300567" cy="650789"/>
              </a:xfrm>
              <a:prstGeom prst="rect">
                <a:avLst/>
              </a:prstGeom>
              <a:blipFill>
                <a:blip r:embed="rId11"/>
                <a:stretch>
                  <a:fillRect l="-1568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A6F56AE-F24B-1A6A-CA84-FDEF2DED0836}"/>
                  </a:ext>
                </a:extLst>
              </p:cNvPr>
              <p:cNvSpPr/>
              <p:nvPr/>
            </p:nvSpPr>
            <p:spPr>
              <a:xfrm>
                <a:off x="2294853" y="2047345"/>
                <a:ext cx="78297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𝑑</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2</m:t>
                              </m:r>
                            </m:sub>
                          </m:sSub>
                        </m:e>
                      </m:d>
                    </m:oMath>
                  </m:oMathPara>
                </a14:m>
                <a:endParaRPr/>
              </a:p>
            </p:txBody>
          </p:sp>
        </mc:Choice>
        <mc:Fallback xmlns="">
          <p:sp>
            <p:nvSpPr>
              <p:cNvPr id="26" name="Rectangle 25">
                <a:extLst>
                  <a:ext uri="{FF2B5EF4-FFF2-40B4-BE49-F238E27FC236}">
                    <a16:creationId xmlns:a16="http://schemas.microsoft.com/office/drawing/2014/main" id="{AA6F56AE-F24B-1A6A-CA84-FDEF2DED0836}"/>
                  </a:ext>
                </a:extLst>
              </p:cNvPr>
              <p:cNvSpPr>
                <a:spLocks noRot="1" noChangeAspect="1" noMove="1" noResize="1" noEditPoints="1" noAdjustHandles="1" noChangeArrowheads="1" noChangeShapeType="1" noTextEdit="1"/>
              </p:cNvSpPr>
              <p:nvPr/>
            </p:nvSpPr>
            <p:spPr>
              <a:xfrm>
                <a:off x="2294853" y="2047345"/>
                <a:ext cx="782975" cy="650789"/>
              </a:xfrm>
              <a:prstGeom prst="rect">
                <a:avLst/>
              </a:prstGeom>
              <a:blipFill>
                <a:blip r:embed="rId12"/>
                <a:stretch>
                  <a:fillRect l="-3053"/>
                </a:stretch>
              </a:blipFill>
              <a:ln>
                <a:solidFill>
                  <a:schemeClr val="tx1"/>
                </a:solidFill>
              </a:ln>
            </p:spPr>
            <p:txBody>
              <a:bodyPr/>
              <a:lstStyle/>
              <a:p>
                <a:r>
                  <a:rPr lang="vi-VN">
                    <a:noFill/>
                  </a:rPr>
                  <a:t> </a:t>
                </a:r>
              </a:p>
            </p:txBody>
          </p:sp>
        </mc:Fallback>
      </mc:AlternateContent>
      <p:cxnSp>
        <p:nvCxnSpPr>
          <p:cNvPr id="27" name="Straight Connector 26">
            <a:extLst>
              <a:ext uri="{FF2B5EF4-FFF2-40B4-BE49-F238E27FC236}">
                <a16:creationId xmlns:a16="http://schemas.microsoft.com/office/drawing/2014/main" id="{2F95628E-43D7-CC17-2619-9CED56729A82}"/>
              </a:ext>
            </a:extLst>
          </p:cNvPr>
          <p:cNvCxnSpPr>
            <a:cxnSpLocks/>
          </p:cNvCxnSpPr>
          <p:nvPr/>
        </p:nvCxnSpPr>
        <p:spPr>
          <a:xfrm>
            <a:off x="311640" y="3328843"/>
            <a:ext cx="16020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2406C3C-39BF-5A1A-C564-FCEB3C66DAD5}"/>
                  </a:ext>
                </a:extLst>
              </p:cNvPr>
              <p:cNvSpPr/>
              <p:nvPr/>
            </p:nvSpPr>
            <p:spPr>
              <a:xfrm>
                <a:off x="668869" y="3010303"/>
                <a:ext cx="30056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𝑐</m:t>
                          </m:r>
                        </m:sub>
                      </m:sSub>
                    </m:oMath>
                  </m:oMathPara>
                </a14:m>
                <a:endParaRPr/>
              </a:p>
            </p:txBody>
          </p:sp>
        </mc:Choice>
        <mc:Fallback xmlns="">
          <p:sp>
            <p:nvSpPr>
              <p:cNvPr id="28" name="Rectangle 27">
                <a:extLst>
                  <a:ext uri="{FF2B5EF4-FFF2-40B4-BE49-F238E27FC236}">
                    <a16:creationId xmlns:a16="http://schemas.microsoft.com/office/drawing/2014/main" id="{22406C3C-39BF-5A1A-C564-FCEB3C66DAD5}"/>
                  </a:ext>
                </a:extLst>
              </p:cNvPr>
              <p:cNvSpPr>
                <a:spLocks noRot="1" noChangeAspect="1" noMove="1" noResize="1" noEditPoints="1" noAdjustHandles="1" noChangeArrowheads="1" noChangeShapeType="1" noTextEdit="1"/>
              </p:cNvSpPr>
              <p:nvPr/>
            </p:nvSpPr>
            <p:spPr>
              <a:xfrm>
                <a:off x="668869" y="3010303"/>
                <a:ext cx="300567" cy="650789"/>
              </a:xfrm>
              <a:prstGeom prst="rect">
                <a:avLst/>
              </a:prstGeom>
              <a:blipFill>
                <a:blip r:embed="rId13"/>
                <a:stretch>
                  <a:fillRect l="-1568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05E67F5-BF09-9B00-2F07-7D68EE264EB0}"/>
                  </a:ext>
                </a:extLst>
              </p:cNvPr>
              <p:cNvSpPr/>
              <p:nvPr/>
            </p:nvSpPr>
            <p:spPr>
              <a:xfrm>
                <a:off x="1050061" y="3010303"/>
                <a:ext cx="78297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𝑑</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d>
                    </m:oMath>
                  </m:oMathPara>
                </a14:m>
                <a:endParaRPr/>
              </a:p>
            </p:txBody>
          </p:sp>
        </mc:Choice>
        <mc:Fallback xmlns="">
          <p:sp>
            <p:nvSpPr>
              <p:cNvPr id="29" name="Rectangle 28">
                <a:extLst>
                  <a:ext uri="{FF2B5EF4-FFF2-40B4-BE49-F238E27FC236}">
                    <a16:creationId xmlns:a16="http://schemas.microsoft.com/office/drawing/2014/main" id="{005E67F5-BF09-9B00-2F07-7D68EE264EB0}"/>
                  </a:ext>
                </a:extLst>
              </p:cNvPr>
              <p:cNvSpPr>
                <a:spLocks noRot="1" noChangeAspect="1" noMove="1" noResize="1" noEditPoints="1" noAdjustHandles="1" noChangeArrowheads="1" noChangeShapeType="1" noTextEdit="1"/>
              </p:cNvSpPr>
              <p:nvPr/>
            </p:nvSpPr>
            <p:spPr>
              <a:xfrm>
                <a:off x="1050061" y="3010303"/>
                <a:ext cx="782975" cy="650789"/>
              </a:xfrm>
              <a:prstGeom prst="rect">
                <a:avLst/>
              </a:prstGeom>
              <a:blipFill>
                <a:blip r:embed="rId14"/>
                <a:stretch>
                  <a:fillRect l="-3053"/>
                </a:stretch>
              </a:blipFill>
              <a:ln>
                <a:solidFill>
                  <a:schemeClr val="tx1"/>
                </a:solidFill>
              </a:ln>
            </p:spPr>
            <p:txBody>
              <a:bodyPr/>
              <a:lstStyle/>
              <a:p>
                <a:r>
                  <a:rPr lang="vi-VN">
                    <a:noFill/>
                  </a:rPr>
                  <a:t> </a:t>
                </a:r>
              </a:p>
            </p:txBody>
          </p:sp>
        </mc:Fallback>
      </mc:AlternateContent>
      <p:cxnSp>
        <p:nvCxnSpPr>
          <p:cNvPr id="31" name="Straight Connector 30">
            <a:extLst>
              <a:ext uri="{FF2B5EF4-FFF2-40B4-BE49-F238E27FC236}">
                <a16:creationId xmlns:a16="http://schemas.microsoft.com/office/drawing/2014/main" id="{DBE05D2E-CD26-D7C5-FEED-7D772573CA61}"/>
              </a:ext>
            </a:extLst>
          </p:cNvPr>
          <p:cNvCxnSpPr>
            <a:cxnSpLocks/>
          </p:cNvCxnSpPr>
          <p:nvPr/>
        </p:nvCxnSpPr>
        <p:spPr>
          <a:xfrm flipV="1">
            <a:off x="458552" y="3230103"/>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CD7C64-C04D-BA05-B29B-894109B83428}"/>
                  </a:ext>
                </a:extLst>
              </p:cNvPr>
              <p:cNvSpPr/>
              <p:nvPr/>
            </p:nvSpPr>
            <p:spPr>
              <a:xfrm>
                <a:off x="2599655" y="3010303"/>
                <a:ext cx="30056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𝑐</m:t>
                          </m:r>
                        </m:sub>
                      </m:sSub>
                    </m:oMath>
                  </m:oMathPara>
                </a14:m>
                <a:endParaRPr/>
              </a:p>
            </p:txBody>
          </p:sp>
        </mc:Choice>
        <mc:Fallback xmlns="">
          <p:sp>
            <p:nvSpPr>
              <p:cNvPr id="35" name="Rectangle 34">
                <a:extLst>
                  <a:ext uri="{FF2B5EF4-FFF2-40B4-BE49-F238E27FC236}">
                    <a16:creationId xmlns:a16="http://schemas.microsoft.com/office/drawing/2014/main" id="{2DCD7C64-C04D-BA05-B29B-894109B83428}"/>
                  </a:ext>
                </a:extLst>
              </p:cNvPr>
              <p:cNvSpPr>
                <a:spLocks noRot="1" noChangeAspect="1" noMove="1" noResize="1" noEditPoints="1" noAdjustHandles="1" noChangeArrowheads="1" noChangeShapeType="1" noTextEdit="1"/>
              </p:cNvSpPr>
              <p:nvPr/>
            </p:nvSpPr>
            <p:spPr>
              <a:xfrm>
                <a:off x="2599655" y="3010303"/>
                <a:ext cx="300567" cy="650789"/>
              </a:xfrm>
              <a:prstGeom prst="rect">
                <a:avLst/>
              </a:prstGeom>
              <a:blipFill>
                <a:blip r:embed="rId15"/>
                <a:stretch>
                  <a:fillRect l="-15385"/>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D6D5B971-A328-C78F-341B-7737227F21D8}"/>
                  </a:ext>
                </a:extLst>
              </p:cNvPr>
              <p:cNvSpPr/>
              <p:nvPr/>
            </p:nvSpPr>
            <p:spPr>
              <a:xfrm>
                <a:off x="2980847" y="3010303"/>
                <a:ext cx="782975"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𝑑</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𝑛</m:t>
                              </m:r>
                            </m:sub>
                          </m:sSub>
                        </m:e>
                      </m:d>
                    </m:oMath>
                  </m:oMathPara>
                </a14:m>
                <a:endParaRPr/>
              </a:p>
            </p:txBody>
          </p:sp>
        </mc:Choice>
        <mc:Fallback xmlns="">
          <p:sp>
            <p:nvSpPr>
              <p:cNvPr id="36" name="Rectangle 35">
                <a:extLst>
                  <a:ext uri="{FF2B5EF4-FFF2-40B4-BE49-F238E27FC236}">
                    <a16:creationId xmlns:a16="http://schemas.microsoft.com/office/drawing/2014/main" id="{D6D5B971-A328-C78F-341B-7737227F21D8}"/>
                  </a:ext>
                </a:extLst>
              </p:cNvPr>
              <p:cNvSpPr>
                <a:spLocks noRot="1" noChangeAspect="1" noMove="1" noResize="1" noEditPoints="1" noAdjustHandles="1" noChangeArrowheads="1" noChangeShapeType="1" noTextEdit="1"/>
              </p:cNvSpPr>
              <p:nvPr/>
            </p:nvSpPr>
            <p:spPr>
              <a:xfrm>
                <a:off x="2980847" y="3010303"/>
                <a:ext cx="782975" cy="650789"/>
              </a:xfrm>
              <a:prstGeom prst="rect">
                <a:avLst/>
              </a:prstGeom>
              <a:blipFill>
                <a:blip r:embed="rId16"/>
                <a:stretch>
                  <a:fillRect l="-4615"/>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B590E58-D2C3-3124-4F72-D5A23BD44389}"/>
                  </a:ext>
                </a:extLst>
              </p:cNvPr>
              <p:cNvSpPr txBox="1"/>
              <p:nvPr/>
            </p:nvSpPr>
            <p:spPr>
              <a:xfrm>
                <a:off x="1788399" y="3089948"/>
                <a:ext cx="6028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latin typeface="Calibri (Body)"/>
                </a:endParaRPr>
              </a:p>
            </p:txBody>
          </p:sp>
        </mc:Choice>
        <mc:Fallback xmlns="">
          <p:sp>
            <p:nvSpPr>
              <p:cNvPr id="39" name="TextBox 38">
                <a:extLst>
                  <a:ext uri="{FF2B5EF4-FFF2-40B4-BE49-F238E27FC236}">
                    <a16:creationId xmlns:a16="http://schemas.microsoft.com/office/drawing/2014/main" id="{AB590E58-D2C3-3124-4F72-D5A23BD44389}"/>
                  </a:ext>
                </a:extLst>
              </p:cNvPr>
              <p:cNvSpPr txBox="1">
                <a:spLocks noRot="1" noChangeAspect="1" noMove="1" noResize="1" noEditPoints="1" noAdjustHandles="1" noChangeArrowheads="1" noChangeShapeType="1" noTextEdit="1"/>
              </p:cNvSpPr>
              <p:nvPr/>
            </p:nvSpPr>
            <p:spPr>
              <a:xfrm>
                <a:off x="1788399" y="3089948"/>
                <a:ext cx="602862" cy="369332"/>
              </a:xfrm>
              <a:prstGeom prst="rect">
                <a:avLst/>
              </a:prstGeom>
              <a:blipFill>
                <a:blip r:embed="rId17"/>
                <a:stretch>
                  <a:fillRect/>
                </a:stretch>
              </a:blipFill>
            </p:spPr>
            <p:txBody>
              <a:bodyPr/>
              <a:lstStyle/>
              <a:p>
                <a:r>
                  <a:rPr lang="vi-VN">
                    <a:noFill/>
                  </a:rPr>
                  <a:t> </a:t>
                </a:r>
              </a:p>
            </p:txBody>
          </p:sp>
        </mc:Fallback>
      </mc:AlternateContent>
      <p:sp>
        <p:nvSpPr>
          <p:cNvPr id="48" name="Rectangle 47">
            <a:extLst>
              <a:ext uri="{FF2B5EF4-FFF2-40B4-BE49-F238E27FC236}">
                <a16:creationId xmlns:a16="http://schemas.microsoft.com/office/drawing/2014/main" id="{39DDFFB0-141A-0A9A-FE69-060FA6AEC8FE}"/>
              </a:ext>
            </a:extLst>
          </p:cNvPr>
          <p:cNvSpPr/>
          <p:nvPr/>
        </p:nvSpPr>
        <p:spPr>
          <a:xfrm>
            <a:off x="71346" y="1434958"/>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49" name="Rectangle 48">
            <a:extLst>
              <a:ext uri="{FF2B5EF4-FFF2-40B4-BE49-F238E27FC236}">
                <a16:creationId xmlns:a16="http://schemas.microsoft.com/office/drawing/2014/main" id="{8910F583-7937-080C-0F0E-14ED933D71A0}"/>
              </a:ext>
            </a:extLst>
          </p:cNvPr>
          <p:cNvSpPr/>
          <p:nvPr/>
        </p:nvSpPr>
        <p:spPr>
          <a:xfrm>
            <a:off x="67419" y="2212737"/>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0" name="Rectangle 49">
            <a:extLst>
              <a:ext uri="{FF2B5EF4-FFF2-40B4-BE49-F238E27FC236}">
                <a16:creationId xmlns:a16="http://schemas.microsoft.com/office/drawing/2014/main" id="{0AB03537-AA3E-C893-B7D5-07EA21BDA2D5}"/>
              </a:ext>
            </a:extLst>
          </p:cNvPr>
          <p:cNvSpPr/>
          <p:nvPr/>
        </p:nvSpPr>
        <p:spPr>
          <a:xfrm>
            <a:off x="59762" y="3191212"/>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9" name="TextBox 58">
            <a:extLst>
              <a:ext uri="{FF2B5EF4-FFF2-40B4-BE49-F238E27FC236}">
                <a16:creationId xmlns:a16="http://schemas.microsoft.com/office/drawing/2014/main" id="{6B46ED22-FD77-784E-7D68-E830E7765D53}"/>
              </a:ext>
            </a:extLst>
          </p:cNvPr>
          <p:cNvSpPr txBox="1"/>
          <p:nvPr/>
        </p:nvSpPr>
        <p:spPr>
          <a:xfrm>
            <a:off x="5282472" y="1068280"/>
            <a:ext cx="715434" cy="369332"/>
          </a:xfrm>
          <a:prstGeom prst="rect">
            <a:avLst/>
          </a:prstGeom>
          <a:noFill/>
        </p:spPr>
        <p:txBody>
          <a:bodyPr wrap="square">
            <a:spAutoFit/>
          </a:bodyPr>
          <a:lstStyle/>
          <a:p>
            <a:r>
              <a:rPr lang="en-US">
                <a:latin typeface="Calibri (Body)"/>
              </a:rPr>
              <a:t>Step</a:t>
            </a:r>
            <a:endParaRPr lang="vi-VN">
              <a:latin typeface="Calibri (Body)"/>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23588BA-72FD-C9DB-B52A-76E94C1AAE27}"/>
                  </a:ext>
                </a:extLst>
              </p:cNvPr>
              <p:cNvSpPr txBox="1"/>
              <p:nvPr/>
            </p:nvSpPr>
            <p:spPr>
              <a:xfrm>
                <a:off x="1993904" y="1421164"/>
                <a:ext cx="128269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𝑖</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𝑐</m:t>
                                      </m:r>
                                    </m:sub>
                                  </m:sSub>
                                </m:e>
                              </m:d>
                            </m:e>
                          </m:d>
                        </m:e>
                        <m:sub>
                          <m:r>
                            <a:rPr lang="en-US" b="0" i="1" smtClean="0">
                              <a:latin typeface="Cambria Math" panose="02040503050406030204" pitchFamily="18" charset="0"/>
                            </a:rPr>
                            <m:t>1</m:t>
                          </m:r>
                        </m:sub>
                      </m:sSub>
                    </m:oMath>
                  </m:oMathPara>
                </a14:m>
                <a:endParaRPr lang="vi-VN"/>
              </a:p>
            </p:txBody>
          </p:sp>
        </mc:Choice>
        <mc:Fallback xmlns="">
          <p:sp>
            <p:nvSpPr>
              <p:cNvPr id="60" name="TextBox 59">
                <a:extLst>
                  <a:ext uri="{FF2B5EF4-FFF2-40B4-BE49-F238E27FC236}">
                    <a16:creationId xmlns:a16="http://schemas.microsoft.com/office/drawing/2014/main" id="{423588BA-72FD-C9DB-B52A-76E94C1AAE27}"/>
                  </a:ext>
                </a:extLst>
              </p:cNvPr>
              <p:cNvSpPr txBox="1">
                <a:spLocks noRot="1" noChangeAspect="1" noMove="1" noResize="1" noEditPoints="1" noAdjustHandles="1" noChangeArrowheads="1" noChangeShapeType="1" noTextEdit="1"/>
              </p:cNvSpPr>
              <p:nvPr/>
            </p:nvSpPr>
            <p:spPr>
              <a:xfrm>
                <a:off x="1993904" y="1421164"/>
                <a:ext cx="1282698" cy="276999"/>
              </a:xfrm>
              <a:prstGeom prst="rect">
                <a:avLst/>
              </a:prstGeom>
              <a:blipFill>
                <a:blip r:embed="rId18"/>
                <a:stretch>
                  <a:fillRect b="-173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689FDF9-F34B-E3DF-8442-C11209627770}"/>
                  </a:ext>
                </a:extLst>
              </p:cNvPr>
              <p:cNvSpPr txBox="1"/>
              <p:nvPr/>
            </p:nvSpPr>
            <p:spPr>
              <a:xfrm>
                <a:off x="3496063" y="2208504"/>
                <a:ext cx="1198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𝑖</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𝑐</m:t>
                                      </m:r>
                                    </m:sub>
                                  </m:sSub>
                                </m:e>
                              </m:d>
                            </m:e>
                          </m:d>
                        </m:e>
                        <m:sub>
                          <m:r>
                            <a:rPr lang="en-US" b="0" i="1" smtClean="0">
                              <a:latin typeface="Cambria Math" panose="02040503050406030204" pitchFamily="18" charset="0"/>
                            </a:rPr>
                            <m:t>2</m:t>
                          </m:r>
                        </m:sub>
                      </m:sSub>
                    </m:oMath>
                  </m:oMathPara>
                </a14:m>
                <a:endParaRPr lang="vi-VN"/>
              </a:p>
            </p:txBody>
          </p:sp>
        </mc:Choice>
        <mc:Fallback xmlns="">
          <p:sp>
            <p:nvSpPr>
              <p:cNvPr id="61" name="TextBox 60">
                <a:extLst>
                  <a:ext uri="{FF2B5EF4-FFF2-40B4-BE49-F238E27FC236}">
                    <a16:creationId xmlns:a16="http://schemas.microsoft.com/office/drawing/2014/main" id="{D689FDF9-F34B-E3DF-8442-C11209627770}"/>
                  </a:ext>
                </a:extLst>
              </p:cNvPr>
              <p:cNvSpPr txBox="1">
                <a:spLocks noRot="1" noChangeAspect="1" noMove="1" noResize="1" noEditPoints="1" noAdjustHandles="1" noChangeArrowheads="1" noChangeShapeType="1" noTextEdit="1"/>
              </p:cNvSpPr>
              <p:nvPr/>
            </p:nvSpPr>
            <p:spPr>
              <a:xfrm>
                <a:off x="3496063" y="2208504"/>
                <a:ext cx="1198277" cy="276999"/>
              </a:xfrm>
              <a:prstGeom prst="rect">
                <a:avLst/>
              </a:prstGeom>
              <a:blipFill>
                <a:blip r:embed="rId19"/>
                <a:stretch>
                  <a:fillRect r="-1531" b="-173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291" name="TextBox 12290">
                <a:extLst>
                  <a:ext uri="{FF2B5EF4-FFF2-40B4-BE49-F238E27FC236}">
                    <a16:creationId xmlns:a16="http://schemas.microsoft.com/office/drawing/2014/main" id="{0B423D0F-421C-2CFC-CCF2-7F28588F17B2}"/>
                  </a:ext>
                </a:extLst>
              </p:cNvPr>
              <p:cNvSpPr txBox="1"/>
              <p:nvPr/>
            </p:nvSpPr>
            <p:spPr>
              <a:xfrm>
                <a:off x="4022533" y="3190343"/>
                <a:ext cx="118154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vi-VN"/>
              </a:p>
            </p:txBody>
          </p:sp>
        </mc:Choice>
        <mc:Fallback xmlns="">
          <p:sp>
            <p:nvSpPr>
              <p:cNvPr id="12291" name="TextBox 12290">
                <a:extLst>
                  <a:ext uri="{FF2B5EF4-FFF2-40B4-BE49-F238E27FC236}">
                    <a16:creationId xmlns:a16="http://schemas.microsoft.com/office/drawing/2014/main" id="{0B423D0F-421C-2CFC-CCF2-7F28588F17B2}"/>
                  </a:ext>
                </a:extLst>
              </p:cNvPr>
              <p:cNvSpPr txBox="1">
                <a:spLocks noRot="1" noChangeAspect="1" noMove="1" noResize="1" noEditPoints="1" noAdjustHandles="1" noChangeArrowheads="1" noChangeShapeType="1" noTextEdit="1"/>
              </p:cNvSpPr>
              <p:nvPr/>
            </p:nvSpPr>
            <p:spPr>
              <a:xfrm>
                <a:off x="4022533" y="3190343"/>
                <a:ext cx="1181541" cy="276999"/>
              </a:xfrm>
              <a:prstGeom prst="rect">
                <a:avLst/>
              </a:prstGeom>
              <a:blipFill>
                <a:blip r:embed="rId20"/>
                <a:stretch>
                  <a:fillRect l="-6186" r="-6701" b="-34783"/>
                </a:stretch>
              </a:blipFill>
            </p:spPr>
            <p:txBody>
              <a:bodyPr/>
              <a:lstStyle/>
              <a:p>
                <a:r>
                  <a:rPr lang="vi-VN">
                    <a:noFill/>
                  </a:rPr>
                  <a:t> </a:t>
                </a:r>
              </a:p>
            </p:txBody>
          </p:sp>
        </mc:Fallback>
      </mc:AlternateContent>
      <p:cxnSp>
        <p:nvCxnSpPr>
          <p:cNvPr id="12292" name="Connector: Curved 12291">
            <a:extLst>
              <a:ext uri="{FF2B5EF4-FFF2-40B4-BE49-F238E27FC236}">
                <a16:creationId xmlns:a16="http://schemas.microsoft.com/office/drawing/2014/main" id="{97F178D0-AE49-1147-E87E-9E757F0446A1}"/>
              </a:ext>
            </a:extLst>
          </p:cNvPr>
          <p:cNvCxnSpPr>
            <a:cxnSpLocks/>
            <a:stCxn id="60" idx="3"/>
            <a:endCxn id="61" idx="0"/>
          </p:cNvCxnSpPr>
          <p:nvPr/>
        </p:nvCxnSpPr>
        <p:spPr>
          <a:xfrm>
            <a:off x="3276602" y="1559664"/>
            <a:ext cx="818600" cy="64884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295" name="Connector: Curved 12294">
            <a:extLst>
              <a:ext uri="{FF2B5EF4-FFF2-40B4-BE49-F238E27FC236}">
                <a16:creationId xmlns:a16="http://schemas.microsoft.com/office/drawing/2014/main" id="{69032ABD-B90A-AFF8-0952-78F29BA3C5B1}"/>
              </a:ext>
            </a:extLst>
          </p:cNvPr>
          <p:cNvCxnSpPr>
            <a:cxnSpLocks/>
            <a:stCxn id="61" idx="2"/>
            <a:endCxn id="12291" idx="0"/>
          </p:cNvCxnSpPr>
          <p:nvPr/>
        </p:nvCxnSpPr>
        <p:spPr>
          <a:xfrm rot="16200000" flipH="1">
            <a:off x="4001833" y="2578872"/>
            <a:ext cx="704840" cy="51810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299" name="TextBox 12298">
            <a:extLst>
              <a:ext uri="{FF2B5EF4-FFF2-40B4-BE49-F238E27FC236}">
                <a16:creationId xmlns:a16="http://schemas.microsoft.com/office/drawing/2014/main" id="{B47B85A8-79C4-D913-0909-AB34818B20C8}"/>
              </a:ext>
            </a:extLst>
          </p:cNvPr>
          <p:cNvSpPr txBox="1"/>
          <p:nvPr/>
        </p:nvSpPr>
        <p:spPr>
          <a:xfrm>
            <a:off x="4033522" y="3695022"/>
            <a:ext cx="1137421" cy="276999"/>
          </a:xfrm>
          <a:prstGeom prst="rect">
            <a:avLst/>
          </a:prstGeom>
          <a:noFill/>
        </p:spPr>
        <p:txBody>
          <a:bodyPr wrap="square" rtlCol="0">
            <a:spAutoFit/>
          </a:bodyPr>
          <a:lstStyle/>
          <a:p>
            <a:r>
              <a:rPr lang="en-US" sz="1200">
                <a:solidFill>
                  <a:srgbClr val="FF0000"/>
                </a:solidFill>
              </a:rPr>
              <a:t>Ground energy</a:t>
            </a:r>
            <a:endParaRPr lang="vi-VN" sz="1200" b="1">
              <a:solidFill>
                <a:srgbClr val="FF0000"/>
              </a:solidFill>
            </a:endParaRPr>
          </a:p>
        </p:txBody>
      </p:sp>
      <p:cxnSp>
        <p:nvCxnSpPr>
          <p:cNvPr id="12300" name="Straight Arrow Connector 12299">
            <a:extLst>
              <a:ext uri="{FF2B5EF4-FFF2-40B4-BE49-F238E27FC236}">
                <a16:creationId xmlns:a16="http://schemas.microsoft.com/office/drawing/2014/main" id="{6A492C03-0663-092E-96C1-6A956C523A9D}"/>
              </a:ext>
            </a:extLst>
          </p:cNvPr>
          <p:cNvCxnSpPr>
            <a:cxnSpLocks/>
            <a:stCxn id="12301" idx="2"/>
            <a:endCxn id="12299" idx="0"/>
          </p:cNvCxnSpPr>
          <p:nvPr/>
        </p:nvCxnSpPr>
        <p:spPr>
          <a:xfrm flipH="1">
            <a:off x="4602233" y="3519214"/>
            <a:ext cx="1" cy="175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301" name="Rectangle 12300">
            <a:extLst>
              <a:ext uri="{FF2B5EF4-FFF2-40B4-BE49-F238E27FC236}">
                <a16:creationId xmlns:a16="http://schemas.microsoft.com/office/drawing/2014/main" id="{1BB955A9-2712-CE87-953C-4071FEEA681B}"/>
              </a:ext>
            </a:extLst>
          </p:cNvPr>
          <p:cNvSpPr/>
          <p:nvPr/>
        </p:nvSpPr>
        <p:spPr>
          <a:xfrm>
            <a:off x="4011463" y="3209592"/>
            <a:ext cx="1181541"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307" name="Straight Connector 12306">
            <a:extLst>
              <a:ext uri="{FF2B5EF4-FFF2-40B4-BE49-F238E27FC236}">
                <a16:creationId xmlns:a16="http://schemas.microsoft.com/office/drawing/2014/main" id="{2970B8FD-2794-CEB2-9FD9-327F18BDFBE0}"/>
              </a:ext>
            </a:extLst>
          </p:cNvPr>
          <p:cNvCxnSpPr>
            <a:cxnSpLocks/>
          </p:cNvCxnSpPr>
          <p:nvPr/>
        </p:nvCxnSpPr>
        <p:spPr>
          <a:xfrm>
            <a:off x="5307789" y="2352435"/>
            <a:ext cx="191314" cy="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11" name="TextBox 12310">
                <a:extLst>
                  <a:ext uri="{FF2B5EF4-FFF2-40B4-BE49-F238E27FC236}">
                    <a16:creationId xmlns:a16="http://schemas.microsoft.com/office/drawing/2014/main" id="{D197B860-A669-3E98-9266-00C90430EB47}"/>
                  </a:ext>
                </a:extLst>
              </p:cNvPr>
              <p:cNvSpPr txBox="1"/>
              <p:nvPr/>
            </p:nvSpPr>
            <p:spPr>
              <a:xfrm rot="5400000">
                <a:off x="589153" y="2666616"/>
                <a:ext cx="6028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latin typeface="Calibri (Body)"/>
                </a:endParaRPr>
              </a:p>
            </p:txBody>
          </p:sp>
        </mc:Choice>
        <mc:Fallback xmlns="">
          <p:sp>
            <p:nvSpPr>
              <p:cNvPr id="12311" name="TextBox 12310">
                <a:extLst>
                  <a:ext uri="{FF2B5EF4-FFF2-40B4-BE49-F238E27FC236}">
                    <a16:creationId xmlns:a16="http://schemas.microsoft.com/office/drawing/2014/main" id="{D197B860-A669-3E98-9266-00C90430EB47}"/>
                  </a:ext>
                </a:extLst>
              </p:cNvPr>
              <p:cNvSpPr txBox="1">
                <a:spLocks noRot="1" noChangeAspect="1" noMove="1" noResize="1" noEditPoints="1" noAdjustHandles="1" noChangeArrowheads="1" noChangeShapeType="1" noTextEdit="1"/>
              </p:cNvSpPr>
              <p:nvPr/>
            </p:nvSpPr>
            <p:spPr>
              <a:xfrm rot="5400000">
                <a:off x="589153" y="2666616"/>
                <a:ext cx="602862" cy="369332"/>
              </a:xfrm>
              <a:prstGeom prst="rect">
                <a:avLst/>
              </a:prstGeom>
              <a:blipFill>
                <a:blip r:embed="rId21"/>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312" name="TextBox 12311">
                <a:extLst>
                  <a:ext uri="{FF2B5EF4-FFF2-40B4-BE49-F238E27FC236}">
                    <a16:creationId xmlns:a16="http://schemas.microsoft.com/office/drawing/2014/main" id="{A7518A78-A784-4439-30E8-3CEE73597777}"/>
                  </a:ext>
                </a:extLst>
              </p:cNvPr>
              <p:cNvSpPr txBox="1"/>
              <p:nvPr/>
            </p:nvSpPr>
            <p:spPr>
              <a:xfrm rot="5400000">
                <a:off x="5209351" y="2662783"/>
                <a:ext cx="6028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latin typeface="Calibri (Body)"/>
                </a:endParaRPr>
              </a:p>
            </p:txBody>
          </p:sp>
        </mc:Choice>
        <mc:Fallback xmlns="">
          <p:sp>
            <p:nvSpPr>
              <p:cNvPr id="12312" name="TextBox 12311">
                <a:extLst>
                  <a:ext uri="{FF2B5EF4-FFF2-40B4-BE49-F238E27FC236}">
                    <a16:creationId xmlns:a16="http://schemas.microsoft.com/office/drawing/2014/main" id="{A7518A78-A784-4439-30E8-3CEE73597777}"/>
                  </a:ext>
                </a:extLst>
              </p:cNvPr>
              <p:cNvSpPr txBox="1">
                <a:spLocks noRot="1" noChangeAspect="1" noMove="1" noResize="1" noEditPoints="1" noAdjustHandles="1" noChangeArrowheads="1" noChangeShapeType="1" noTextEdit="1"/>
              </p:cNvSpPr>
              <p:nvPr/>
            </p:nvSpPr>
            <p:spPr>
              <a:xfrm rot="5400000">
                <a:off x="5209351" y="2662783"/>
                <a:ext cx="602862" cy="369332"/>
              </a:xfrm>
              <a:prstGeom prst="rect">
                <a:avLst/>
              </a:prstGeom>
              <a:blipFill>
                <a:blip r:embed="rId22"/>
                <a:stretch>
                  <a:fillRect/>
                </a:stretch>
              </a:blipFill>
            </p:spPr>
            <p:txBody>
              <a:bodyPr/>
              <a:lstStyle/>
              <a:p>
                <a:r>
                  <a:rPr lang="vi-VN">
                    <a:noFill/>
                  </a:rPr>
                  <a:t> </a:t>
                </a:r>
              </a:p>
            </p:txBody>
          </p:sp>
        </mc:Fallback>
      </mc:AlternateContent>
      <p:cxnSp>
        <p:nvCxnSpPr>
          <p:cNvPr id="12313" name="Straight Arrow Connector 12312">
            <a:extLst>
              <a:ext uri="{FF2B5EF4-FFF2-40B4-BE49-F238E27FC236}">
                <a16:creationId xmlns:a16="http://schemas.microsoft.com/office/drawing/2014/main" id="{32C90531-FD3C-A03B-EFB0-8084F785D032}"/>
              </a:ext>
            </a:extLst>
          </p:cNvPr>
          <p:cNvCxnSpPr>
            <a:cxnSpLocks/>
          </p:cNvCxnSpPr>
          <p:nvPr/>
        </p:nvCxnSpPr>
        <p:spPr>
          <a:xfrm>
            <a:off x="2800738" y="1729956"/>
            <a:ext cx="0" cy="5095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15" name="TextBox 12314">
                <a:extLst>
                  <a:ext uri="{FF2B5EF4-FFF2-40B4-BE49-F238E27FC236}">
                    <a16:creationId xmlns:a16="http://schemas.microsoft.com/office/drawing/2014/main" id="{ED0BABDE-76CA-16A9-BEBF-C4A7E54D5197}"/>
                  </a:ext>
                </a:extLst>
              </p:cNvPr>
              <p:cNvSpPr txBox="1"/>
              <p:nvPr/>
            </p:nvSpPr>
            <p:spPr>
              <a:xfrm>
                <a:off x="2815556" y="1732521"/>
                <a:ext cx="2264448" cy="276999"/>
              </a:xfrm>
              <a:prstGeom prst="rect">
                <a:avLst/>
              </a:prstGeom>
              <a:solidFill>
                <a:schemeClr val="bg2"/>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𝛽</m:t>
                          </m:r>
                        </m:e>
                        <m:sub>
                          <m:r>
                            <a:rPr lang="en-US" sz="1200" b="0" i="1" smtClean="0">
                              <a:solidFill>
                                <a:srgbClr val="FF0000"/>
                              </a:solidFill>
                              <a:latin typeface="Cambria Math" panose="02040503050406030204" pitchFamily="18" charset="0"/>
                            </a:rPr>
                            <m:t>2</m:t>
                          </m:r>
                        </m:sub>
                      </m:sSub>
                      <m:r>
                        <a:rPr lang="en-US" sz="1200" b="0" i="1" smtClean="0">
                          <a:solidFill>
                            <a:srgbClr val="FF0000"/>
                          </a:solidFill>
                          <a:latin typeface="Cambria Math" panose="02040503050406030204" pitchFamily="18" charset="0"/>
                        </a:rPr>
                        <m:t>=</m:t>
                      </m:r>
                      <m:r>
                        <a:rPr lang="en-US" sz="1200" i="1" smtClean="0">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d>
                            <m:dPr>
                              <m:begChr m:val="⟨"/>
                              <m:endChr m:val="⟩"/>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rPr>
                                <m:t>𝑖</m:t>
                              </m:r>
                              <m:d>
                                <m:dPr>
                                  <m:begChr m:val="["/>
                                  <m:endChr m:val="]"/>
                                  <m:ctrlPr>
                                    <a:rPr lang="en-US" sz="1200" i="1">
                                      <a:solidFill>
                                        <a:srgbClr val="FF0000"/>
                                      </a:solidFill>
                                      <a:latin typeface="Cambria Math" panose="02040503050406030204" pitchFamily="18" charset="0"/>
                                    </a:rPr>
                                  </m:ctrlPr>
                                </m:dPr>
                                <m:e>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𝐻</m:t>
                                      </m:r>
                                    </m:e>
                                    <m:sub>
                                      <m:r>
                                        <a:rPr lang="en-US" sz="1200" i="1">
                                          <a:solidFill>
                                            <a:srgbClr val="FF0000"/>
                                          </a:solidFill>
                                          <a:latin typeface="Cambria Math" panose="02040503050406030204" pitchFamily="18" charset="0"/>
                                        </a:rPr>
                                        <m:t>𝑑</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𝐻</m:t>
                                      </m:r>
                                    </m:e>
                                    <m:sub>
                                      <m:r>
                                        <a:rPr lang="en-US" sz="1200" i="1">
                                          <a:solidFill>
                                            <a:srgbClr val="FF0000"/>
                                          </a:solidFill>
                                          <a:latin typeface="Cambria Math" panose="02040503050406030204" pitchFamily="18" charset="0"/>
                                        </a:rPr>
                                        <m:t>𝑐</m:t>
                                      </m:r>
                                    </m:sub>
                                  </m:sSub>
                                </m:e>
                              </m:d>
                            </m:e>
                          </m:d>
                        </m:e>
                        <m:sub>
                          <m:r>
                            <a:rPr lang="en-US" sz="1200" b="0" i="1" smtClean="0">
                              <a:solidFill>
                                <a:srgbClr val="FF0000"/>
                              </a:solidFill>
                              <a:latin typeface="Cambria Math" panose="02040503050406030204" pitchFamily="18" charset="0"/>
                            </a:rPr>
                            <m:t>1</m:t>
                          </m:r>
                        </m:sub>
                      </m:sSub>
                      <m:r>
                        <a:rPr lang="en-US" sz="1200" b="0" i="1" smtClean="0">
                          <a:solidFill>
                            <a:srgbClr val="FF0000"/>
                          </a:solidFill>
                          <a:latin typeface="Cambria Math" panose="02040503050406030204" pitchFamily="18" charset="0"/>
                        </a:rPr>
                        <m:t>∗</m:t>
                      </m:r>
                      <m:r>
                        <m:rPr>
                          <m:sty m:val="p"/>
                        </m:rPr>
                        <a:rPr lang="en-US" sz="1200" b="0" i="0" smtClean="0">
                          <a:solidFill>
                            <a:srgbClr val="FF0000"/>
                          </a:solidFill>
                          <a:latin typeface="Cambria Math" panose="02040503050406030204" pitchFamily="18" charset="0"/>
                        </a:rPr>
                        <m:t>Δ</m:t>
                      </m:r>
                      <m:r>
                        <a:rPr lang="en-US" sz="1200" b="0" i="1" smtClean="0">
                          <a:solidFill>
                            <a:srgbClr val="FF0000"/>
                          </a:solidFill>
                          <a:latin typeface="Cambria Math" panose="02040503050406030204" pitchFamily="18" charset="0"/>
                        </a:rPr>
                        <m:t>𝑡</m:t>
                      </m:r>
                    </m:oMath>
                  </m:oMathPara>
                </a14:m>
                <a:endParaRPr lang="vi-VN" sz="1200">
                  <a:solidFill>
                    <a:srgbClr val="FF0000"/>
                  </a:solidFill>
                </a:endParaRPr>
              </a:p>
            </p:txBody>
          </p:sp>
        </mc:Choice>
        <mc:Fallback xmlns="">
          <p:sp>
            <p:nvSpPr>
              <p:cNvPr id="12315" name="TextBox 12314">
                <a:extLst>
                  <a:ext uri="{FF2B5EF4-FFF2-40B4-BE49-F238E27FC236}">
                    <a16:creationId xmlns:a16="http://schemas.microsoft.com/office/drawing/2014/main" id="{ED0BABDE-76CA-16A9-BEBF-C4A7E54D5197}"/>
                  </a:ext>
                </a:extLst>
              </p:cNvPr>
              <p:cNvSpPr txBox="1">
                <a:spLocks noRot="1" noChangeAspect="1" noMove="1" noResize="1" noEditPoints="1" noAdjustHandles="1" noChangeArrowheads="1" noChangeShapeType="1" noTextEdit="1"/>
              </p:cNvSpPr>
              <p:nvPr/>
            </p:nvSpPr>
            <p:spPr>
              <a:xfrm>
                <a:off x="2815556" y="1732521"/>
                <a:ext cx="2264448" cy="276999"/>
              </a:xfrm>
              <a:prstGeom prst="rect">
                <a:avLst/>
              </a:prstGeom>
              <a:blipFill>
                <a:blip r:embed="rId23"/>
                <a:stretch>
                  <a:fillRect b="-65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316" name="TextBox 12315">
                <a:extLst>
                  <a:ext uri="{FF2B5EF4-FFF2-40B4-BE49-F238E27FC236}">
                    <a16:creationId xmlns:a16="http://schemas.microsoft.com/office/drawing/2014/main" id="{41120E98-48BF-5088-6209-E5AD8940A924}"/>
                  </a:ext>
                </a:extLst>
              </p:cNvPr>
              <p:cNvSpPr txBox="1"/>
              <p:nvPr/>
            </p:nvSpPr>
            <p:spPr>
              <a:xfrm>
                <a:off x="2016995" y="847269"/>
                <a:ext cx="3196518" cy="276999"/>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𝑖</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𝑐</m:t>
                                      </m:r>
                                    </m:sub>
                                  </m:sSub>
                                </m:e>
                              </m:d>
                            </m:e>
                          </m:d>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vi-VN"/>
              </a:p>
            </p:txBody>
          </p:sp>
        </mc:Choice>
        <mc:Fallback xmlns="">
          <p:sp>
            <p:nvSpPr>
              <p:cNvPr id="12316" name="TextBox 12315">
                <a:extLst>
                  <a:ext uri="{FF2B5EF4-FFF2-40B4-BE49-F238E27FC236}">
                    <a16:creationId xmlns:a16="http://schemas.microsoft.com/office/drawing/2014/main" id="{41120E98-48BF-5088-6209-E5AD8940A924}"/>
                  </a:ext>
                </a:extLst>
              </p:cNvPr>
              <p:cNvSpPr txBox="1">
                <a:spLocks noRot="1" noChangeAspect="1" noMove="1" noResize="1" noEditPoints="1" noAdjustHandles="1" noChangeArrowheads="1" noChangeShapeType="1" noTextEdit="1"/>
              </p:cNvSpPr>
              <p:nvPr/>
            </p:nvSpPr>
            <p:spPr>
              <a:xfrm>
                <a:off x="2016995" y="847269"/>
                <a:ext cx="3196518" cy="276999"/>
              </a:xfrm>
              <a:prstGeom prst="rect">
                <a:avLst/>
              </a:prstGeom>
              <a:blipFill>
                <a:blip r:embed="rId24"/>
                <a:stretch>
                  <a:fillRect r="-951" b="-34043"/>
                </a:stretch>
              </a:blipFill>
              <a:ln>
                <a:solidFill>
                  <a:srgbClr val="FF0000"/>
                </a:solidFill>
              </a:ln>
            </p:spPr>
            <p:txBody>
              <a:bodyPr/>
              <a:lstStyle/>
              <a:p>
                <a:r>
                  <a:rPr lang="vi-VN">
                    <a:noFill/>
                  </a:rPr>
                  <a:t> </a:t>
                </a:r>
              </a:p>
            </p:txBody>
          </p:sp>
        </mc:Fallback>
      </mc:AlternateContent>
      <p:sp>
        <p:nvSpPr>
          <p:cNvPr id="12318" name="Rectangle 12317">
            <a:extLst>
              <a:ext uri="{FF2B5EF4-FFF2-40B4-BE49-F238E27FC236}">
                <a16:creationId xmlns:a16="http://schemas.microsoft.com/office/drawing/2014/main" id="{FC250B7F-A5DA-1803-94E5-F86013297923}"/>
              </a:ext>
            </a:extLst>
          </p:cNvPr>
          <p:cNvSpPr/>
          <p:nvPr/>
        </p:nvSpPr>
        <p:spPr>
          <a:xfrm>
            <a:off x="2230378" y="4202075"/>
            <a:ext cx="300949"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19" name="TextBox 12318">
            <a:extLst>
              <a:ext uri="{FF2B5EF4-FFF2-40B4-BE49-F238E27FC236}">
                <a16:creationId xmlns:a16="http://schemas.microsoft.com/office/drawing/2014/main" id="{41C99F54-A94F-68E6-41AE-167638E1F040}"/>
              </a:ext>
            </a:extLst>
          </p:cNvPr>
          <p:cNvSpPr txBox="1"/>
          <p:nvPr/>
        </p:nvSpPr>
        <p:spPr>
          <a:xfrm>
            <a:off x="2842720" y="3928644"/>
            <a:ext cx="1609533" cy="276999"/>
          </a:xfrm>
          <a:prstGeom prst="rect">
            <a:avLst/>
          </a:prstGeom>
          <a:noFill/>
        </p:spPr>
        <p:txBody>
          <a:bodyPr wrap="square" rtlCol="0">
            <a:spAutoFit/>
          </a:bodyPr>
          <a:lstStyle/>
          <a:p>
            <a:r>
              <a:rPr lang="en-US" sz="1200">
                <a:solidFill>
                  <a:srgbClr val="FF0000"/>
                </a:solidFill>
              </a:rPr>
              <a:t>Avoid local minimals</a:t>
            </a:r>
            <a:endParaRPr lang="vi-VN" sz="1200" b="1">
              <a:solidFill>
                <a:srgbClr val="FF0000"/>
              </a:solidFill>
            </a:endParaRPr>
          </a:p>
        </p:txBody>
      </p:sp>
      <mc:AlternateContent xmlns:mc="http://schemas.openxmlformats.org/markup-compatibility/2006" xmlns:a14="http://schemas.microsoft.com/office/drawing/2010/main">
        <mc:Choice Requires="a14">
          <p:sp>
            <p:nvSpPr>
              <p:cNvPr id="12322" name="TextBox 12321">
                <a:extLst>
                  <a:ext uri="{FF2B5EF4-FFF2-40B4-BE49-F238E27FC236}">
                    <a16:creationId xmlns:a16="http://schemas.microsoft.com/office/drawing/2014/main" id="{CB2DA1AA-78A9-50B4-D360-2C6A6FEA46D9}"/>
                  </a:ext>
                </a:extLst>
              </p:cNvPr>
              <p:cNvSpPr txBox="1"/>
              <p:nvPr/>
            </p:nvSpPr>
            <p:spPr>
              <a:xfrm>
                <a:off x="5679143" y="1735527"/>
                <a:ext cx="3507189" cy="1169551"/>
              </a:xfrm>
              <a:prstGeom prst="rect">
                <a:avLst/>
              </a:prstGeom>
              <a:noFill/>
              <a:ln>
                <a:solidFill>
                  <a:srgbClr val="FF0000"/>
                </a:solidFill>
              </a:ln>
            </p:spPr>
            <p:txBody>
              <a:bodyPr wrap="square">
                <a:spAutoFit/>
              </a:bodyPr>
              <a:lstStyle/>
              <a:p>
                <a:pPr algn="l"/>
                <a:r>
                  <a:rPr lang="en-US" sz="1400">
                    <a:solidFill>
                      <a:schemeClr val="tx1"/>
                    </a:solidFill>
                    <a:latin typeface="__Roboto_22ceb1"/>
                  </a:rPr>
                  <a:t>Repeat </a:t>
                </a:r>
                <a14:m>
                  <m:oMath xmlns:m="http://schemas.openxmlformats.org/officeDocument/2006/math">
                    <m:r>
                      <a:rPr lang="en-US" sz="1400" b="0" i="1" smtClean="0">
                        <a:solidFill>
                          <a:schemeClr val="tx1"/>
                        </a:solidFill>
                        <a:latin typeface="Cambria Math" panose="02040503050406030204" pitchFamily="18" charset="0"/>
                      </a:rPr>
                      <m:t>𝑘</m:t>
                    </m:r>
                    <m:r>
                      <a:rPr lang="en-US" sz="1400" b="0" i="1" smtClean="0">
                        <a:solidFill>
                          <a:schemeClr val="tx1"/>
                        </a:solidFill>
                        <a:latin typeface="Cambria Math" panose="02040503050406030204" pitchFamily="18" charset="0"/>
                      </a:rPr>
                      <m:t>=1</m:t>
                    </m:r>
                  </m:oMath>
                </a14:m>
                <a:r>
                  <a:rPr lang="en-US" sz="1400" b="0" i="0">
                    <a:solidFill>
                      <a:schemeClr val="tx1"/>
                    </a:solidFill>
                    <a:effectLst/>
                    <a:latin typeface="__Roboto_22ceb1"/>
                  </a:rPr>
                  <a:t> to </a:t>
                </a:r>
                <a14:m>
                  <m:oMath xmlns:m="http://schemas.openxmlformats.org/officeDocument/2006/math">
                    <m:r>
                      <a:rPr lang="en-US" sz="1400" b="0" i="1" smtClean="0">
                        <a:solidFill>
                          <a:schemeClr val="tx1"/>
                        </a:solidFill>
                        <a:effectLst/>
                        <a:latin typeface="Cambria Math" panose="02040503050406030204" pitchFamily="18" charset="0"/>
                      </a:rPr>
                      <m:t>𝑛</m:t>
                    </m:r>
                  </m:oMath>
                </a14:m>
                <a:r>
                  <a:rPr lang="en-US" sz="1400" b="0" i="0">
                    <a:solidFill>
                      <a:schemeClr val="tx1"/>
                    </a:solidFill>
                    <a:effectLst/>
                    <a:latin typeface="__Roboto_22ceb1"/>
                  </a:rPr>
                  <a:t>:</a:t>
                </a:r>
              </a:p>
              <a:p>
                <a:r>
                  <a:rPr lang="en-US" sz="1400" b="0" i="0">
                    <a:solidFill>
                      <a:schemeClr val="tx1"/>
                    </a:solidFill>
                    <a:effectLst/>
                    <a:latin typeface="__Roboto_22ceb1"/>
                  </a:rPr>
                  <a:t>1. Prepare</a:t>
                </a:r>
                <a14:m>
                  <m:oMath xmlns:m="http://schemas.openxmlformats.org/officeDocument/2006/math">
                    <m:r>
                      <a:rPr lang="en-US" sz="1400" b="0" i="1" smtClean="0">
                        <a:solidFill>
                          <a:schemeClr val="tx1"/>
                        </a:solidFill>
                        <a:effectLst/>
                        <a:latin typeface="Cambria Math" panose="02040503050406030204" pitchFamily="18" charset="0"/>
                      </a:rPr>
                      <m:t> </m:t>
                    </m:r>
                    <m:d>
                      <m:dPr>
                        <m:begChr m:val="|"/>
                        <m:endChr m:val="⟩"/>
                        <m:ctrlPr>
                          <a:rPr lang="en-US" sz="1400" b="0" i="1" smtClean="0">
                            <a:solidFill>
                              <a:schemeClr val="tx1"/>
                            </a:solidFill>
                            <a:effectLst/>
                            <a:latin typeface="Cambria Math" panose="02040503050406030204" pitchFamily="18" charset="0"/>
                          </a:rPr>
                        </m:ctrlPr>
                      </m:dPr>
                      <m:e>
                        <m:sSub>
                          <m:sSubPr>
                            <m:ctrlPr>
                              <a:rPr lang="en-US" sz="1400" b="0" i="1" smtClean="0">
                                <a:solidFill>
                                  <a:schemeClr val="tx1"/>
                                </a:solidFill>
                                <a:effectLst/>
                                <a:latin typeface="Cambria Math" panose="02040503050406030204" pitchFamily="18" charset="0"/>
                              </a:rPr>
                            </m:ctrlPr>
                          </m:sSubPr>
                          <m:e>
                            <m:r>
                              <a:rPr lang="en-US" sz="1400" b="0" i="1" smtClean="0">
                                <a:solidFill>
                                  <a:schemeClr val="tx1"/>
                                </a:solidFill>
                                <a:effectLst/>
                                <a:latin typeface="Cambria Math" panose="02040503050406030204" pitchFamily="18" charset="0"/>
                              </a:rPr>
                              <m:t>𝜓</m:t>
                            </m:r>
                          </m:e>
                          <m:sub>
                            <m:r>
                              <a:rPr lang="en-US" sz="1400" b="0" i="1" smtClean="0">
                                <a:solidFill>
                                  <a:schemeClr val="tx1"/>
                                </a:solidFill>
                                <a:effectLst/>
                                <a:latin typeface="Cambria Math" panose="02040503050406030204" pitchFamily="18" charset="0"/>
                              </a:rPr>
                              <m:t>𝑘</m:t>
                            </m:r>
                          </m:sub>
                        </m:sSub>
                      </m:e>
                    </m:d>
                    <m:r>
                      <a:rPr lang="en-US" sz="1400" b="0" i="1" smtClean="0">
                        <a:solidFill>
                          <a:schemeClr val="tx1"/>
                        </a:solidFill>
                        <a:effectLst/>
                        <a:latin typeface="Cambria Math" panose="02040503050406030204" pitchFamily="18" charset="0"/>
                      </a:rPr>
                      <m:t>=</m:t>
                    </m:r>
                    <m:sSub>
                      <m:sSubPr>
                        <m:ctrlPr>
                          <a:rPr lang="en-US" sz="1400" b="0" i="1" smtClean="0">
                            <a:solidFill>
                              <a:schemeClr val="tx1"/>
                            </a:solidFill>
                            <a:effectLst/>
                            <a:latin typeface="Cambria Math" panose="02040503050406030204" pitchFamily="18" charset="0"/>
                          </a:rPr>
                        </m:ctrlPr>
                      </m:sSubPr>
                      <m:e>
                        <m:r>
                          <a:rPr lang="en-US" sz="1400" b="0" i="1" smtClean="0">
                            <a:solidFill>
                              <a:schemeClr val="tx1"/>
                            </a:solidFill>
                            <a:effectLst/>
                            <a:latin typeface="Cambria Math" panose="02040503050406030204" pitchFamily="18" charset="0"/>
                          </a:rPr>
                          <m:t>𝑈</m:t>
                        </m:r>
                      </m:e>
                      <m:sub>
                        <m:r>
                          <a:rPr lang="en-US" sz="1400" b="0" i="1" smtClean="0">
                            <a:solidFill>
                              <a:schemeClr val="tx1"/>
                            </a:solidFill>
                            <a:effectLst/>
                            <a:latin typeface="Cambria Math" panose="02040503050406030204" pitchFamily="18" charset="0"/>
                          </a:rPr>
                          <m:t>𝑑</m:t>
                        </m:r>
                      </m:sub>
                    </m:sSub>
                    <m:d>
                      <m:dPr>
                        <m:ctrlPr>
                          <a:rPr lang="en-US" sz="1400" b="0" i="1" smtClean="0">
                            <a:solidFill>
                              <a:schemeClr val="tx1"/>
                            </a:solidFill>
                            <a:effectLst/>
                            <a:latin typeface="Cambria Math" panose="02040503050406030204" pitchFamily="18" charset="0"/>
                          </a:rPr>
                        </m:ctrlPr>
                      </m:dPr>
                      <m:e>
                        <m:sSub>
                          <m:sSubPr>
                            <m:ctrlPr>
                              <a:rPr lang="en-US" sz="1400" b="0" i="1" smtClean="0">
                                <a:solidFill>
                                  <a:schemeClr val="tx1"/>
                                </a:solidFill>
                                <a:effectLst/>
                                <a:latin typeface="Cambria Math" panose="02040503050406030204" pitchFamily="18" charset="0"/>
                              </a:rPr>
                            </m:ctrlPr>
                          </m:sSubPr>
                          <m:e>
                            <m:r>
                              <a:rPr lang="en-US" sz="1400" b="0" i="1" smtClean="0">
                                <a:solidFill>
                                  <a:schemeClr val="tx1"/>
                                </a:solidFill>
                                <a:effectLst/>
                                <a:latin typeface="Cambria Math" panose="02040503050406030204" pitchFamily="18" charset="0"/>
                              </a:rPr>
                              <m:t>𝛽</m:t>
                            </m:r>
                          </m:e>
                          <m:sub>
                            <m:r>
                              <a:rPr lang="en-US" sz="1400" b="0" i="1" smtClean="0">
                                <a:solidFill>
                                  <a:schemeClr val="tx1"/>
                                </a:solidFill>
                                <a:effectLst/>
                                <a:latin typeface="Cambria Math" panose="02040503050406030204" pitchFamily="18" charset="0"/>
                              </a:rPr>
                              <m:t>𝑘</m:t>
                            </m:r>
                          </m:sub>
                        </m:sSub>
                      </m:e>
                    </m:d>
                    <m:sSub>
                      <m:sSubPr>
                        <m:ctrlPr>
                          <a:rPr lang="en-US" sz="1400" b="0" i="1" smtClean="0">
                            <a:solidFill>
                              <a:schemeClr val="tx1"/>
                            </a:solidFill>
                            <a:effectLst/>
                            <a:latin typeface="Cambria Math" panose="02040503050406030204" pitchFamily="18" charset="0"/>
                          </a:rPr>
                        </m:ctrlPr>
                      </m:sSubPr>
                      <m:e>
                        <m:r>
                          <a:rPr lang="en-US" sz="1400" b="0" i="1" smtClean="0">
                            <a:solidFill>
                              <a:schemeClr val="tx1"/>
                            </a:solidFill>
                            <a:effectLst/>
                            <a:latin typeface="Cambria Math" panose="02040503050406030204" pitchFamily="18" charset="0"/>
                          </a:rPr>
                          <m:t>𝑈</m:t>
                        </m:r>
                      </m:e>
                      <m:sub>
                        <m:r>
                          <a:rPr lang="en-US" sz="1400" b="0" i="1" smtClean="0">
                            <a:solidFill>
                              <a:schemeClr val="tx1"/>
                            </a:solidFill>
                            <a:effectLst/>
                            <a:latin typeface="Cambria Math" panose="02040503050406030204" pitchFamily="18" charset="0"/>
                          </a:rPr>
                          <m:t>𝑐</m:t>
                        </m:r>
                      </m:sub>
                    </m:sSub>
                    <m:r>
                      <a:rPr lang="en-US" sz="1400" b="0" i="1" smtClean="0">
                        <a:solidFill>
                          <a:schemeClr val="tx1"/>
                        </a:solidFill>
                        <a:effectLst/>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𝑈</m:t>
                        </m:r>
                      </m:e>
                      <m:sub>
                        <m:r>
                          <a:rPr lang="en-US" sz="1400" i="1">
                            <a:solidFill>
                              <a:schemeClr val="tx1"/>
                            </a:solidFill>
                            <a:latin typeface="Cambria Math" panose="02040503050406030204" pitchFamily="18" charset="0"/>
                          </a:rPr>
                          <m:t>𝑑</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𝛽</m:t>
                            </m:r>
                          </m:e>
                          <m:sub>
                            <m:r>
                              <a:rPr lang="en-US" sz="1400" b="0" i="1" smtClean="0">
                                <a:solidFill>
                                  <a:schemeClr val="tx1"/>
                                </a:solidFill>
                                <a:latin typeface="Cambria Math" panose="02040503050406030204" pitchFamily="18" charset="0"/>
                              </a:rPr>
                              <m:t>1</m:t>
                            </m:r>
                          </m:sub>
                        </m:sSub>
                      </m:e>
                    </m:d>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𝑈</m:t>
                        </m:r>
                      </m:e>
                      <m:sub>
                        <m:r>
                          <a:rPr lang="en-US" sz="1400" i="1" smtClean="0">
                            <a:solidFill>
                              <a:schemeClr val="tx1"/>
                            </a:solidFill>
                            <a:latin typeface="Cambria Math" panose="02040503050406030204" pitchFamily="18" charset="0"/>
                          </a:rPr>
                          <m:t>𝑐</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𝜓</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m:t>
                    </m:r>
                  </m:oMath>
                </a14:m>
                <a:endParaRPr lang="en-US" sz="1400" b="0" i="0">
                  <a:solidFill>
                    <a:schemeClr val="tx1"/>
                  </a:solidFill>
                  <a:effectLst/>
                  <a:latin typeface="__Roboto_22ceb1"/>
                </a:endParaRPr>
              </a:p>
              <a:p>
                <a:pPr algn="l"/>
                <a:r>
                  <a:rPr lang="en-US" sz="1400" b="0" i="0">
                    <a:solidFill>
                      <a:schemeClr val="tx1"/>
                    </a:solidFill>
                    <a:effectLst/>
                    <a:latin typeface="__Roboto_22ceb1"/>
                  </a:rPr>
                  <a:t>2. Measure the expectation value </a:t>
                </a:r>
                <a14:m>
                  <m:oMath xmlns:m="http://schemas.openxmlformats.org/officeDocument/2006/math">
                    <m:sSub>
                      <m:sSubPr>
                        <m:ctrlPr>
                          <a:rPr lang="en-US" sz="1400" i="1" smtClean="0">
                            <a:solidFill>
                              <a:schemeClr val="tx1"/>
                            </a:solidFill>
                            <a:latin typeface="Cambria Math" panose="02040503050406030204" pitchFamily="18" charset="0"/>
                          </a:rPr>
                        </m:ctrlPr>
                      </m:sSubPr>
                      <m:e>
                        <m:d>
                          <m:dPr>
                            <m:begChr m:val="⟨"/>
                            <m:endChr m:val="⟩"/>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d>
                              <m:dPr>
                                <m:begChr m:val="["/>
                                <m:endChr m:val="]"/>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𝑑</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𝑐</m:t>
                                    </m:r>
                                  </m:sub>
                                </m:sSub>
                              </m:e>
                            </m:d>
                          </m:e>
                        </m:d>
                      </m:e>
                      <m:sub>
                        <m:r>
                          <a:rPr lang="en-US" sz="1400" b="0" i="1" smtClean="0">
                            <a:solidFill>
                              <a:schemeClr val="tx1"/>
                            </a:solidFill>
                            <a:latin typeface="Cambria Math" panose="02040503050406030204" pitchFamily="18" charset="0"/>
                          </a:rPr>
                          <m:t>𝑘</m:t>
                        </m:r>
                      </m:sub>
                    </m:sSub>
                    <m:r>
                      <a:rPr lang="en-US" sz="1400" b="0" i="1" smtClean="0">
                        <a:solidFill>
                          <a:schemeClr val="tx1"/>
                        </a:solidFill>
                        <a:latin typeface="Cambria Math" panose="02040503050406030204" pitchFamily="18" charset="0"/>
                      </a:rPr>
                      <m:t> </m:t>
                    </m:r>
                  </m:oMath>
                </a14:m>
                <a:r>
                  <a:rPr lang="en-US" sz="1400" b="0" i="0">
                    <a:solidFill>
                      <a:schemeClr val="tx1"/>
                    </a:solidFill>
                    <a:effectLst/>
                    <a:latin typeface="__Roboto_22ceb1"/>
                  </a:rPr>
                  <a:t> </a:t>
                </a:r>
              </a:p>
              <a:p>
                <a:r>
                  <a:rPr lang="en-US" sz="1400" b="0" i="0">
                    <a:solidFill>
                      <a:schemeClr val="tx1"/>
                    </a:solidFill>
                    <a:effectLst/>
                    <a:latin typeface="__Roboto_22ceb1"/>
                  </a:rPr>
                  <a:t>3. Set </a:t>
                </a:r>
                <a14:m>
                  <m:oMath xmlns:m="http://schemas.openxmlformats.org/officeDocument/2006/math">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𝛽</m:t>
                        </m:r>
                      </m:e>
                      <m:sub>
                        <m:r>
                          <a:rPr lang="en-US" sz="1400" i="1" smtClean="0">
                            <a:solidFill>
                              <a:schemeClr val="tx1"/>
                            </a:solidFill>
                            <a:latin typeface="Cambria Math" panose="02040503050406030204" pitchFamily="18" charset="0"/>
                          </a:rPr>
                          <m:t>𝑘</m:t>
                        </m:r>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d>
                          <m:dPr>
                            <m:begChr m:val="⟨"/>
                            <m:endChr m:val="⟩"/>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d>
                              <m:dPr>
                                <m:begChr m:val="["/>
                                <m:endChr m:val="]"/>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𝑑</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𝑐</m:t>
                                    </m:r>
                                  </m:sub>
                                </m:sSub>
                              </m:e>
                            </m:d>
                          </m:e>
                        </m:d>
                      </m:e>
                      <m:sub>
                        <m:r>
                          <a:rPr lang="en-US" sz="1400" b="0" i="1" smtClean="0">
                            <a:solidFill>
                              <a:schemeClr val="tx1"/>
                            </a:solidFill>
                            <a:latin typeface="Cambria Math" panose="02040503050406030204" pitchFamily="18" charset="0"/>
                          </a:rPr>
                          <m:t>𝑘</m:t>
                        </m:r>
                      </m:sub>
                    </m:sSub>
                    <m:r>
                      <a:rPr lang="en-US" sz="1400" b="0" i="1"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Δ</m:t>
                    </m:r>
                    <m:r>
                      <a:rPr lang="en-US" sz="1400" b="0" i="1" smtClean="0">
                        <a:solidFill>
                          <a:schemeClr val="tx1"/>
                        </a:solidFill>
                        <a:latin typeface="Cambria Math" panose="02040503050406030204" pitchFamily="18" charset="0"/>
                      </a:rPr>
                      <m:t>𝑡</m:t>
                    </m:r>
                  </m:oMath>
                </a14:m>
                <a:endParaRPr lang="vi-VN" sz="1400">
                  <a:solidFill>
                    <a:schemeClr val="tx1"/>
                  </a:solidFill>
                </a:endParaRPr>
              </a:p>
            </p:txBody>
          </p:sp>
        </mc:Choice>
        <mc:Fallback xmlns="">
          <p:sp>
            <p:nvSpPr>
              <p:cNvPr id="12322" name="TextBox 12321">
                <a:extLst>
                  <a:ext uri="{FF2B5EF4-FFF2-40B4-BE49-F238E27FC236}">
                    <a16:creationId xmlns:a16="http://schemas.microsoft.com/office/drawing/2014/main" id="{CB2DA1AA-78A9-50B4-D360-2C6A6FEA46D9}"/>
                  </a:ext>
                </a:extLst>
              </p:cNvPr>
              <p:cNvSpPr txBox="1">
                <a:spLocks noRot="1" noChangeAspect="1" noMove="1" noResize="1" noEditPoints="1" noAdjustHandles="1" noChangeArrowheads="1" noChangeShapeType="1" noTextEdit="1"/>
              </p:cNvSpPr>
              <p:nvPr/>
            </p:nvSpPr>
            <p:spPr>
              <a:xfrm>
                <a:off x="5679143" y="1735527"/>
                <a:ext cx="3507189" cy="1169551"/>
              </a:xfrm>
              <a:prstGeom prst="rect">
                <a:avLst/>
              </a:prstGeom>
              <a:blipFill>
                <a:blip r:embed="rId25"/>
                <a:stretch>
                  <a:fillRect l="-347" t="-515" b="-4124"/>
                </a:stretch>
              </a:blipFill>
              <a:ln>
                <a:solidFill>
                  <a:srgbClr val="FF0000"/>
                </a:solidFill>
              </a:ln>
            </p:spPr>
            <p:txBody>
              <a:bodyPr/>
              <a:lstStyle/>
              <a:p>
                <a:r>
                  <a:rPr lang="vi-VN">
                    <a:noFill/>
                  </a:rPr>
                  <a:t> </a:t>
                </a:r>
              </a:p>
            </p:txBody>
          </p:sp>
        </mc:Fallback>
      </mc:AlternateContent>
      <p:cxnSp>
        <p:nvCxnSpPr>
          <p:cNvPr id="43" name="Connector: Curved 42">
            <a:extLst>
              <a:ext uri="{FF2B5EF4-FFF2-40B4-BE49-F238E27FC236}">
                <a16:creationId xmlns:a16="http://schemas.microsoft.com/office/drawing/2014/main" id="{B4E22001-3D97-96E2-B9FA-F58402151F52}"/>
              </a:ext>
            </a:extLst>
          </p:cNvPr>
          <p:cNvCxnSpPr>
            <a:cxnSpLocks/>
          </p:cNvCxnSpPr>
          <p:nvPr/>
        </p:nvCxnSpPr>
        <p:spPr>
          <a:xfrm rot="10800000" flipV="1">
            <a:off x="266386" y="1588105"/>
            <a:ext cx="3927" cy="777779"/>
          </a:xfrm>
          <a:prstGeom prst="curvedConnector3">
            <a:avLst>
              <a:gd name="adj1" fmla="val 5921238"/>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nector: Curved 54">
            <a:extLst>
              <a:ext uri="{FF2B5EF4-FFF2-40B4-BE49-F238E27FC236}">
                <a16:creationId xmlns:a16="http://schemas.microsoft.com/office/drawing/2014/main" id="{8ECB18E3-C4B3-E5F3-A6FA-E694C5366B8D}"/>
              </a:ext>
            </a:extLst>
          </p:cNvPr>
          <p:cNvCxnSpPr>
            <a:cxnSpLocks/>
          </p:cNvCxnSpPr>
          <p:nvPr/>
        </p:nvCxnSpPr>
        <p:spPr>
          <a:xfrm rot="10800000" flipV="1">
            <a:off x="258729" y="2365884"/>
            <a:ext cx="7657" cy="978475"/>
          </a:xfrm>
          <a:prstGeom prst="curvedConnector3">
            <a:avLst>
              <a:gd name="adj1" fmla="val 3085503"/>
            </a:avLst>
          </a:prstGeom>
          <a:ln>
            <a:tailEnd type="triangle"/>
          </a:ln>
        </p:spPr>
        <p:style>
          <a:lnRef idx="1">
            <a:schemeClr val="dk1"/>
          </a:lnRef>
          <a:fillRef idx="0">
            <a:schemeClr val="dk1"/>
          </a:fillRef>
          <a:effectRef idx="0">
            <a:schemeClr val="dk1"/>
          </a:effectRef>
          <a:fontRef idx="minor">
            <a:schemeClr val="tx1"/>
          </a:fontRef>
        </p:style>
      </p:cxnSp>
      <p:sp>
        <p:nvSpPr>
          <p:cNvPr id="12328" name="Rectangle 12327">
            <a:extLst>
              <a:ext uri="{FF2B5EF4-FFF2-40B4-BE49-F238E27FC236}">
                <a16:creationId xmlns:a16="http://schemas.microsoft.com/office/drawing/2014/main" id="{856791F9-424C-DEE2-86FA-28CED21A60B3}"/>
              </a:ext>
            </a:extLst>
          </p:cNvPr>
          <p:cNvSpPr/>
          <p:nvPr/>
        </p:nvSpPr>
        <p:spPr>
          <a:xfrm>
            <a:off x="3229446" y="4197013"/>
            <a:ext cx="300949" cy="3096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29" name="TextBox 12328">
            <a:extLst>
              <a:ext uri="{FF2B5EF4-FFF2-40B4-BE49-F238E27FC236}">
                <a16:creationId xmlns:a16="http://schemas.microsoft.com/office/drawing/2014/main" id="{5B52B2E0-EDF3-7537-AEAF-71E2D5DEFC97}"/>
              </a:ext>
            </a:extLst>
          </p:cNvPr>
          <p:cNvSpPr txBox="1"/>
          <p:nvPr/>
        </p:nvSpPr>
        <p:spPr>
          <a:xfrm>
            <a:off x="2129596" y="3919497"/>
            <a:ext cx="837218" cy="276999"/>
          </a:xfrm>
          <a:prstGeom prst="rect">
            <a:avLst/>
          </a:prstGeom>
          <a:noFill/>
        </p:spPr>
        <p:txBody>
          <a:bodyPr wrap="square" rtlCol="0">
            <a:spAutoFit/>
          </a:bodyPr>
          <a:lstStyle/>
          <a:p>
            <a:r>
              <a:rPr lang="en-US" sz="1200">
                <a:solidFill>
                  <a:srgbClr val="FF0000"/>
                </a:solidFill>
              </a:rPr>
              <a:t>Objective</a:t>
            </a:r>
            <a:endParaRPr lang="vi-VN" sz="1200" b="1">
              <a:solidFill>
                <a:srgbClr val="FF0000"/>
              </a:solidFill>
            </a:endParaRPr>
          </a:p>
        </p:txBody>
      </p:sp>
      <mc:AlternateContent xmlns:mc="http://schemas.openxmlformats.org/markup-compatibility/2006" xmlns:a14="http://schemas.microsoft.com/office/drawing/2010/main">
        <mc:Choice Requires="a14">
          <p:sp>
            <p:nvSpPr>
              <p:cNvPr id="12332" name="TextBox 12331">
                <a:extLst>
                  <a:ext uri="{FF2B5EF4-FFF2-40B4-BE49-F238E27FC236}">
                    <a16:creationId xmlns:a16="http://schemas.microsoft.com/office/drawing/2014/main" id="{59F0F3FB-7408-0037-F8A2-6942D65F0A18}"/>
                  </a:ext>
                </a:extLst>
              </p:cNvPr>
              <p:cNvSpPr txBox="1"/>
              <p:nvPr/>
            </p:nvSpPr>
            <p:spPr>
              <a:xfrm>
                <a:off x="3176219" y="2616337"/>
                <a:ext cx="2264448" cy="276999"/>
              </a:xfrm>
              <a:prstGeom prst="rect">
                <a:avLst/>
              </a:prstGeom>
              <a:solidFill>
                <a:schemeClr val="bg2"/>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𝛽</m:t>
                          </m:r>
                        </m:e>
                        <m:sub>
                          <m:r>
                            <a:rPr lang="en-US" sz="1200" i="1" smtClean="0">
                              <a:solidFill>
                                <a:srgbClr val="FF0000"/>
                              </a:solidFill>
                              <a:latin typeface="Cambria Math" panose="02040503050406030204" pitchFamily="18" charset="0"/>
                            </a:rPr>
                            <m:t>𝑘</m:t>
                          </m:r>
                          <m:r>
                            <a:rPr lang="en-US" sz="1200" b="0" i="1" smtClean="0">
                              <a:solidFill>
                                <a:srgbClr val="FF0000"/>
                              </a:solidFill>
                              <a:latin typeface="Cambria Math" panose="02040503050406030204" pitchFamily="18" charset="0"/>
                            </a:rPr>
                            <m:t>+1</m:t>
                          </m:r>
                        </m:sub>
                      </m:sSub>
                      <m:r>
                        <a:rPr lang="en-US" sz="1200" b="0" i="1" smtClean="0">
                          <a:solidFill>
                            <a:srgbClr val="FF0000"/>
                          </a:solidFill>
                          <a:latin typeface="Cambria Math" panose="02040503050406030204" pitchFamily="18" charset="0"/>
                        </a:rPr>
                        <m:t>=</m:t>
                      </m:r>
                      <m:r>
                        <a:rPr lang="en-US" sz="1200" i="1" smtClean="0">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d>
                            <m:dPr>
                              <m:begChr m:val="⟨"/>
                              <m:endChr m:val="⟩"/>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rPr>
                                <m:t>𝑖</m:t>
                              </m:r>
                              <m:d>
                                <m:dPr>
                                  <m:begChr m:val="["/>
                                  <m:endChr m:val="]"/>
                                  <m:ctrlPr>
                                    <a:rPr lang="en-US" sz="1200" i="1">
                                      <a:solidFill>
                                        <a:srgbClr val="FF0000"/>
                                      </a:solidFill>
                                      <a:latin typeface="Cambria Math" panose="02040503050406030204" pitchFamily="18" charset="0"/>
                                    </a:rPr>
                                  </m:ctrlPr>
                                </m:dPr>
                                <m:e>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𝐻</m:t>
                                      </m:r>
                                    </m:e>
                                    <m:sub>
                                      <m:r>
                                        <a:rPr lang="en-US" sz="1200" i="1">
                                          <a:solidFill>
                                            <a:srgbClr val="FF0000"/>
                                          </a:solidFill>
                                          <a:latin typeface="Cambria Math" panose="02040503050406030204" pitchFamily="18" charset="0"/>
                                        </a:rPr>
                                        <m:t>𝑑</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𝐻</m:t>
                                      </m:r>
                                    </m:e>
                                    <m:sub>
                                      <m:r>
                                        <a:rPr lang="en-US" sz="1200" i="1">
                                          <a:solidFill>
                                            <a:srgbClr val="FF0000"/>
                                          </a:solidFill>
                                          <a:latin typeface="Cambria Math" panose="02040503050406030204" pitchFamily="18" charset="0"/>
                                        </a:rPr>
                                        <m:t>𝑐</m:t>
                                      </m:r>
                                    </m:sub>
                                  </m:sSub>
                                </m:e>
                              </m:d>
                            </m:e>
                          </m:d>
                        </m:e>
                        <m:sub>
                          <m:r>
                            <a:rPr lang="en-US" sz="1200" b="0" i="1" smtClean="0">
                              <a:solidFill>
                                <a:srgbClr val="FF0000"/>
                              </a:solidFill>
                              <a:latin typeface="Cambria Math" panose="02040503050406030204" pitchFamily="18" charset="0"/>
                            </a:rPr>
                            <m:t>𝑘</m:t>
                          </m:r>
                        </m:sub>
                      </m:sSub>
                      <m:r>
                        <a:rPr lang="en-US" sz="1200" b="0" i="1" smtClean="0">
                          <a:solidFill>
                            <a:srgbClr val="FF0000"/>
                          </a:solidFill>
                          <a:latin typeface="Cambria Math" panose="02040503050406030204" pitchFamily="18" charset="0"/>
                        </a:rPr>
                        <m:t>∗</m:t>
                      </m:r>
                      <m:r>
                        <m:rPr>
                          <m:sty m:val="p"/>
                        </m:rPr>
                        <a:rPr lang="en-US" sz="1200" b="0" i="0" smtClean="0">
                          <a:solidFill>
                            <a:srgbClr val="FF0000"/>
                          </a:solidFill>
                          <a:latin typeface="Cambria Math" panose="02040503050406030204" pitchFamily="18" charset="0"/>
                        </a:rPr>
                        <m:t>Δ</m:t>
                      </m:r>
                      <m:r>
                        <a:rPr lang="en-US" sz="1200" b="0" i="1" smtClean="0">
                          <a:solidFill>
                            <a:srgbClr val="FF0000"/>
                          </a:solidFill>
                          <a:latin typeface="Cambria Math" panose="02040503050406030204" pitchFamily="18" charset="0"/>
                        </a:rPr>
                        <m:t>𝑡</m:t>
                      </m:r>
                    </m:oMath>
                  </m:oMathPara>
                </a14:m>
                <a:endParaRPr lang="vi-VN" sz="1200">
                  <a:solidFill>
                    <a:srgbClr val="FF0000"/>
                  </a:solidFill>
                </a:endParaRPr>
              </a:p>
            </p:txBody>
          </p:sp>
        </mc:Choice>
        <mc:Fallback xmlns="">
          <p:sp>
            <p:nvSpPr>
              <p:cNvPr id="12332" name="TextBox 12331">
                <a:extLst>
                  <a:ext uri="{FF2B5EF4-FFF2-40B4-BE49-F238E27FC236}">
                    <a16:creationId xmlns:a16="http://schemas.microsoft.com/office/drawing/2014/main" id="{59F0F3FB-7408-0037-F8A2-6942D65F0A18}"/>
                  </a:ext>
                </a:extLst>
              </p:cNvPr>
              <p:cNvSpPr txBox="1">
                <a:spLocks noRot="1" noChangeAspect="1" noMove="1" noResize="1" noEditPoints="1" noAdjustHandles="1" noChangeArrowheads="1" noChangeShapeType="1" noTextEdit="1"/>
              </p:cNvSpPr>
              <p:nvPr/>
            </p:nvSpPr>
            <p:spPr>
              <a:xfrm>
                <a:off x="3176219" y="2616337"/>
                <a:ext cx="2264448" cy="276999"/>
              </a:xfrm>
              <a:prstGeom prst="rect">
                <a:avLst/>
              </a:prstGeom>
              <a:blipFill>
                <a:blip r:embed="rId26"/>
                <a:stretch>
                  <a:fillRect b="-65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333" name="TextBox 12332">
                <a:extLst>
                  <a:ext uri="{FF2B5EF4-FFF2-40B4-BE49-F238E27FC236}">
                    <a16:creationId xmlns:a16="http://schemas.microsoft.com/office/drawing/2014/main" id="{2773B44B-F907-79AC-E739-B4C79C35BCD7}"/>
                  </a:ext>
                </a:extLst>
              </p:cNvPr>
              <p:cNvSpPr txBox="1"/>
              <p:nvPr/>
            </p:nvSpPr>
            <p:spPr>
              <a:xfrm rot="5400000">
                <a:off x="2574531" y="2666494"/>
                <a:ext cx="6028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latin typeface="Calibri (Body)"/>
                </a:endParaRPr>
              </a:p>
            </p:txBody>
          </p:sp>
        </mc:Choice>
        <mc:Fallback xmlns="">
          <p:sp>
            <p:nvSpPr>
              <p:cNvPr id="12333" name="TextBox 12332">
                <a:extLst>
                  <a:ext uri="{FF2B5EF4-FFF2-40B4-BE49-F238E27FC236}">
                    <a16:creationId xmlns:a16="http://schemas.microsoft.com/office/drawing/2014/main" id="{2773B44B-F907-79AC-E739-B4C79C35BCD7}"/>
                  </a:ext>
                </a:extLst>
              </p:cNvPr>
              <p:cNvSpPr txBox="1">
                <a:spLocks noRot="1" noChangeAspect="1" noMove="1" noResize="1" noEditPoints="1" noAdjustHandles="1" noChangeArrowheads="1" noChangeShapeType="1" noTextEdit="1"/>
              </p:cNvSpPr>
              <p:nvPr/>
            </p:nvSpPr>
            <p:spPr>
              <a:xfrm rot="5400000">
                <a:off x="2574531" y="2666494"/>
                <a:ext cx="602862" cy="369332"/>
              </a:xfrm>
              <a:prstGeom prst="rect">
                <a:avLst/>
              </a:prstGeom>
              <a:blipFill>
                <a:blip r:embed="rId27"/>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343480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Connector 91">
            <a:extLst>
              <a:ext uri="{FF2B5EF4-FFF2-40B4-BE49-F238E27FC236}">
                <a16:creationId xmlns:a16="http://schemas.microsoft.com/office/drawing/2014/main" id="{F6B25323-C2BC-2235-5AE4-B7D2F6EAE2DB}"/>
              </a:ext>
            </a:extLst>
          </p:cNvPr>
          <p:cNvCxnSpPr>
            <a:cxnSpLocks/>
            <a:stCxn id="65" idx="1"/>
          </p:cNvCxnSpPr>
          <p:nvPr/>
        </p:nvCxnSpPr>
        <p:spPr>
          <a:xfrm flipH="1" flipV="1">
            <a:off x="1264840" y="1969978"/>
            <a:ext cx="1514540" cy="6272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3652847-0546-FEEC-2AFE-6B1837EEAC74}"/>
                  </a:ext>
                </a:extLst>
              </p:cNvPr>
              <p:cNvSpPr/>
              <p:nvPr/>
            </p:nvSpPr>
            <p:spPr>
              <a:xfrm>
                <a:off x="1259168" y="2208133"/>
                <a:ext cx="1183465" cy="85680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32" name="Rectangle 31">
                <a:extLst>
                  <a:ext uri="{FF2B5EF4-FFF2-40B4-BE49-F238E27FC236}">
                    <a16:creationId xmlns:a16="http://schemas.microsoft.com/office/drawing/2014/main" id="{13652847-0546-FEEC-2AFE-6B1837EEAC74}"/>
                  </a:ext>
                </a:extLst>
              </p:cNvPr>
              <p:cNvSpPr>
                <a:spLocks noRot="1" noChangeAspect="1" noMove="1" noResize="1" noEditPoints="1" noAdjustHandles="1" noChangeArrowheads="1" noChangeShapeType="1" noTextEdit="1"/>
              </p:cNvSpPr>
              <p:nvPr/>
            </p:nvSpPr>
            <p:spPr>
              <a:xfrm>
                <a:off x="1259168" y="2208133"/>
                <a:ext cx="1183465" cy="856805"/>
              </a:xfrm>
              <a:prstGeom prst="rect">
                <a:avLst/>
              </a:prstGeom>
              <a:blipFill>
                <a:blip r:embed="rId2"/>
                <a:stretch>
                  <a:fillRect/>
                </a:stretch>
              </a:blipFill>
              <a:ln>
                <a:solidFill>
                  <a:schemeClr val="tx1"/>
                </a:solidFill>
              </a:ln>
            </p:spPr>
            <p:txBody>
              <a:bodyPr/>
              <a:lstStyle/>
              <a:p>
                <a:r>
                  <a:rPr lang="vi-VN">
                    <a:noFill/>
                  </a:rPr>
                  <a:t> </a:t>
                </a:r>
              </a:p>
            </p:txBody>
          </p:sp>
        </mc:Fallback>
      </mc:AlternateContent>
      <p:cxnSp>
        <p:nvCxnSpPr>
          <p:cNvPr id="89" name="Straight Connector 88">
            <a:extLst>
              <a:ext uri="{FF2B5EF4-FFF2-40B4-BE49-F238E27FC236}">
                <a16:creationId xmlns:a16="http://schemas.microsoft.com/office/drawing/2014/main" id="{BED7ED17-DF68-6CF8-F900-BEE4B3B2808E}"/>
              </a:ext>
            </a:extLst>
          </p:cNvPr>
          <p:cNvCxnSpPr>
            <a:cxnSpLocks/>
            <a:stCxn id="65" idx="3"/>
            <a:endCxn id="19" idx="2"/>
          </p:cNvCxnSpPr>
          <p:nvPr/>
        </p:nvCxnSpPr>
        <p:spPr>
          <a:xfrm flipV="1">
            <a:off x="3130438" y="2002842"/>
            <a:ext cx="1210273" cy="5943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8271B2C-5448-2330-53AA-F51E5AD3E2BD}"/>
                  </a:ext>
                </a:extLst>
              </p:cNvPr>
              <p:cNvSpPr/>
              <p:nvPr/>
            </p:nvSpPr>
            <p:spPr>
              <a:xfrm>
                <a:off x="3665445" y="2207691"/>
                <a:ext cx="1351055" cy="85680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52" name="Rectangle 51">
                <a:extLst>
                  <a:ext uri="{FF2B5EF4-FFF2-40B4-BE49-F238E27FC236}">
                    <a16:creationId xmlns:a16="http://schemas.microsoft.com/office/drawing/2014/main" id="{98271B2C-5448-2330-53AA-F51E5AD3E2BD}"/>
                  </a:ext>
                </a:extLst>
              </p:cNvPr>
              <p:cNvSpPr>
                <a:spLocks noRot="1" noChangeAspect="1" noMove="1" noResize="1" noEditPoints="1" noAdjustHandles="1" noChangeArrowheads="1" noChangeShapeType="1" noTextEdit="1"/>
              </p:cNvSpPr>
              <p:nvPr/>
            </p:nvSpPr>
            <p:spPr>
              <a:xfrm>
                <a:off x="3665445" y="2207691"/>
                <a:ext cx="1351055" cy="856805"/>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33" name="Straight Connector 32">
            <a:extLst>
              <a:ext uri="{FF2B5EF4-FFF2-40B4-BE49-F238E27FC236}">
                <a16:creationId xmlns:a16="http://schemas.microsoft.com/office/drawing/2014/main" id="{7B4A3C63-AA26-3C1B-5157-08F0D9AAA017}"/>
              </a:ext>
            </a:extLst>
          </p:cNvPr>
          <p:cNvCxnSpPr>
            <a:cxnSpLocks/>
          </p:cNvCxnSpPr>
          <p:nvPr/>
        </p:nvCxnSpPr>
        <p:spPr>
          <a:xfrm>
            <a:off x="785773" y="2617183"/>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9E4837-2C39-731E-E73C-84DF52AC73D7}"/>
              </a:ext>
            </a:extLst>
          </p:cNvPr>
          <p:cNvCxnSpPr>
            <a:cxnSpLocks/>
          </p:cNvCxnSpPr>
          <p:nvPr/>
        </p:nvCxnSpPr>
        <p:spPr>
          <a:xfrm flipV="1">
            <a:off x="932685" y="2518443"/>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74085ED-6442-0098-8E1E-A22E17519136}"/>
              </a:ext>
            </a:extLst>
          </p:cNvPr>
          <p:cNvSpPr>
            <a:spLocks noGrp="1"/>
          </p:cNvSpPr>
          <p:nvPr>
            <p:ph type="title"/>
          </p:nvPr>
        </p:nvSpPr>
        <p:spPr>
          <a:xfrm>
            <a:off x="628650" y="-5552"/>
            <a:ext cx="6466417" cy="994172"/>
          </a:xfrm>
        </p:spPr>
        <p:txBody>
          <a:bodyPr>
            <a:normAutofit/>
          </a:bodyPr>
          <a:lstStyle/>
          <a:p>
            <a:r>
              <a:rPr lang="en-US"/>
              <a:t>1.6.3. Quantum Optimization</a:t>
            </a:r>
            <a:br>
              <a:rPr lang="en-US"/>
            </a:br>
            <a:r>
              <a:rPr lang="en-US" sz="2000"/>
              <a:t>Quantum compiling</a:t>
            </a:r>
            <a:endParaRPr lang="vi-VN" sz="2000"/>
          </a:p>
        </p:txBody>
      </p:sp>
      <p:sp>
        <p:nvSpPr>
          <p:cNvPr id="4" name="Slide Number Placeholder 3">
            <a:extLst>
              <a:ext uri="{FF2B5EF4-FFF2-40B4-BE49-F238E27FC236}">
                <a16:creationId xmlns:a16="http://schemas.microsoft.com/office/drawing/2014/main" id="{AC847E43-9ECB-D3C7-47DC-B5E745E4CA4A}"/>
              </a:ext>
            </a:extLst>
          </p:cNvPr>
          <p:cNvSpPr>
            <a:spLocks noGrp="1"/>
          </p:cNvSpPr>
          <p:nvPr>
            <p:ph type="sldNum" sz="quarter" idx="12"/>
          </p:nvPr>
        </p:nvSpPr>
        <p:spPr/>
        <p:txBody>
          <a:bodyPr/>
          <a:lstStyle/>
          <a:p>
            <a:fld id="{6A45828D-F580-42DE-B77E-860980F07F32}" type="slidenum">
              <a:rPr lang="vi-VN" smtClean="0"/>
              <a:t>33</a:t>
            </a:fld>
            <a:endParaRPr lang="vi-VN"/>
          </a:p>
        </p:txBody>
      </p:sp>
      <p:cxnSp>
        <p:nvCxnSpPr>
          <p:cNvPr id="5" name="Straight Connector 4">
            <a:extLst>
              <a:ext uri="{FF2B5EF4-FFF2-40B4-BE49-F238E27FC236}">
                <a16:creationId xmlns:a16="http://schemas.microsoft.com/office/drawing/2014/main" id="{F467B375-E6FB-C3A6-4D74-51323FE57918}"/>
              </a:ext>
            </a:extLst>
          </p:cNvPr>
          <p:cNvCxnSpPr>
            <a:cxnSpLocks/>
          </p:cNvCxnSpPr>
          <p:nvPr/>
        </p:nvCxnSpPr>
        <p:spPr>
          <a:xfrm>
            <a:off x="785773" y="1318015"/>
            <a:ext cx="17076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BFF382-CFA6-76CE-55F7-4C9460110371}"/>
                  </a:ext>
                </a:extLst>
              </p:cNvPr>
              <p:cNvSpPr/>
              <p:nvPr/>
            </p:nvSpPr>
            <p:spPr>
              <a:xfrm>
                <a:off x="1346242" y="999475"/>
                <a:ext cx="322437"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a:p>
            </p:txBody>
          </p:sp>
        </mc:Choice>
        <mc:Fallback xmlns="">
          <p:sp>
            <p:nvSpPr>
              <p:cNvPr id="6" name="Rectangle 5">
                <a:extLst>
                  <a:ext uri="{FF2B5EF4-FFF2-40B4-BE49-F238E27FC236}">
                    <a16:creationId xmlns:a16="http://schemas.microsoft.com/office/drawing/2014/main" id="{3DBFF382-CFA6-76CE-55F7-4C9460110371}"/>
                  </a:ext>
                </a:extLst>
              </p:cNvPr>
              <p:cNvSpPr>
                <a:spLocks noRot="1" noChangeAspect="1" noMove="1" noResize="1" noEditPoints="1" noAdjustHandles="1" noChangeArrowheads="1" noChangeShapeType="1" noTextEdit="1"/>
              </p:cNvSpPr>
              <p:nvPr/>
            </p:nvSpPr>
            <p:spPr>
              <a:xfrm>
                <a:off x="1346242" y="999475"/>
                <a:ext cx="322437"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A8135C1-BC53-0406-EC59-C3BB00EE2FFF}"/>
                  </a:ext>
                </a:extLst>
              </p:cNvPr>
              <p:cNvSpPr/>
              <p:nvPr/>
            </p:nvSpPr>
            <p:spPr>
              <a:xfrm>
                <a:off x="1769729" y="999475"/>
                <a:ext cx="317308"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𝑉</m:t>
                      </m:r>
                    </m:oMath>
                  </m:oMathPara>
                </a14:m>
                <a:endParaRPr/>
              </a:p>
            </p:txBody>
          </p:sp>
        </mc:Choice>
        <mc:Fallback xmlns="">
          <p:sp>
            <p:nvSpPr>
              <p:cNvPr id="7" name="Rectangle 6">
                <a:extLst>
                  <a:ext uri="{FF2B5EF4-FFF2-40B4-BE49-F238E27FC236}">
                    <a16:creationId xmlns:a16="http://schemas.microsoft.com/office/drawing/2014/main" id="{6A8135C1-BC53-0406-EC59-C3BB00EE2FFF}"/>
                  </a:ext>
                </a:extLst>
              </p:cNvPr>
              <p:cNvSpPr>
                <a:spLocks noRot="1" noChangeAspect="1" noMove="1" noResize="1" noEditPoints="1" noAdjustHandles="1" noChangeArrowheads="1" noChangeShapeType="1" noTextEdit="1"/>
              </p:cNvSpPr>
              <p:nvPr/>
            </p:nvSpPr>
            <p:spPr>
              <a:xfrm>
                <a:off x="1769729" y="999475"/>
                <a:ext cx="317308" cy="650789"/>
              </a:xfrm>
              <a:prstGeom prst="rect">
                <a:avLst/>
              </a:prstGeom>
              <a:blipFill>
                <a:blip r:embed="rId5"/>
                <a:stretch>
                  <a:fillRect/>
                </a:stretch>
              </a:blipFill>
              <a:ln>
                <a:solidFill>
                  <a:schemeClr val="tx1"/>
                </a:solidFill>
              </a:ln>
            </p:spPr>
            <p:txBody>
              <a:bodyPr/>
              <a:lstStyle/>
              <a:p>
                <a:r>
                  <a:rPr lang="vi-VN">
                    <a:noFill/>
                  </a:rPr>
                  <a:t> </a:t>
                </a:r>
              </a:p>
            </p:txBody>
          </p:sp>
        </mc:Fallback>
      </mc:AlternateContent>
      <p:cxnSp>
        <p:nvCxnSpPr>
          <p:cNvPr id="8" name="Straight Connector 7">
            <a:extLst>
              <a:ext uri="{FF2B5EF4-FFF2-40B4-BE49-F238E27FC236}">
                <a16:creationId xmlns:a16="http://schemas.microsoft.com/office/drawing/2014/main" id="{C4BF1FC8-04C4-F14F-A3BE-0E298C4F23C2}"/>
              </a:ext>
            </a:extLst>
          </p:cNvPr>
          <p:cNvCxnSpPr>
            <a:cxnSpLocks/>
          </p:cNvCxnSpPr>
          <p:nvPr/>
        </p:nvCxnSpPr>
        <p:spPr>
          <a:xfrm flipV="1">
            <a:off x="932685" y="121927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6C510D3-4134-1E86-3849-D154A7AFCA26}"/>
              </a:ext>
            </a:extLst>
          </p:cNvPr>
          <p:cNvSpPr/>
          <p:nvPr/>
        </p:nvSpPr>
        <p:spPr>
          <a:xfrm>
            <a:off x="533895" y="1180384"/>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970A9B-8256-EEC4-E04F-0D64B063B71F}"/>
                  </a:ext>
                </a:extLst>
              </p:cNvPr>
              <p:cNvSpPr txBox="1"/>
              <p:nvPr/>
            </p:nvSpPr>
            <p:spPr>
              <a:xfrm>
                <a:off x="3183356" y="1169449"/>
                <a:ext cx="617028" cy="276999"/>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oMath>
                </a14:m>
                <a:r>
                  <a:rPr lang="en-US" i="1"/>
                  <a:t> </a:t>
                </a:r>
                <a:endParaRPr lang="vi-VN" i="1"/>
              </a:p>
            </p:txBody>
          </p:sp>
        </mc:Choice>
        <mc:Fallback xmlns="">
          <p:sp>
            <p:nvSpPr>
              <p:cNvPr id="12" name="TextBox 11">
                <a:extLst>
                  <a:ext uri="{FF2B5EF4-FFF2-40B4-BE49-F238E27FC236}">
                    <a16:creationId xmlns:a16="http://schemas.microsoft.com/office/drawing/2014/main" id="{3D970A9B-8256-EEC4-E04F-0D64B063B71F}"/>
                  </a:ext>
                </a:extLst>
              </p:cNvPr>
              <p:cNvSpPr txBox="1">
                <a:spLocks noRot="1" noChangeAspect="1" noMove="1" noResize="1" noEditPoints="1" noAdjustHandles="1" noChangeArrowheads="1" noChangeShapeType="1" noTextEdit="1"/>
              </p:cNvSpPr>
              <p:nvPr/>
            </p:nvSpPr>
            <p:spPr>
              <a:xfrm>
                <a:off x="3183356" y="1169449"/>
                <a:ext cx="617028" cy="276999"/>
              </a:xfrm>
              <a:prstGeom prst="rect">
                <a:avLst/>
              </a:prstGeom>
              <a:blipFill>
                <a:blip r:embed="rId6"/>
                <a:stretch>
                  <a:fillRect l="-13861" t="-28889" r="-23762" b="-51111"/>
                </a:stretch>
              </a:blipFill>
            </p:spPr>
            <p:txBody>
              <a:bodyPr/>
              <a:lstStyle/>
              <a:p>
                <a:r>
                  <a:rPr lang="vi-VN">
                    <a:noFill/>
                  </a:rPr>
                  <a:t> </a:t>
                </a:r>
              </a:p>
            </p:txBody>
          </p:sp>
        </mc:Fallback>
      </mc:AlternateContent>
      <p:cxnSp>
        <p:nvCxnSpPr>
          <p:cNvPr id="13" name="Straight Arrow Connector 12">
            <a:extLst>
              <a:ext uri="{FF2B5EF4-FFF2-40B4-BE49-F238E27FC236}">
                <a16:creationId xmlns:a16="http://schemas.microsoft.com/office/drawing/2014/main" id="{D3ADD803-DCF8-0DE8-3229-AD463FC01C4B}"/>
              </a:ext>
            </a:extLst>
          </p:cNvPr>
          <p:cNvCxnSpPr>
            <a:endCxn id="12" idx="1"/>
          </p:cNvCxnSpPr>
          <p:nvPr/>
        </p:nvCxnSpPr>
        <p:spPr>
          <a:xfrm>
            <a:off x="2566758" y="1307949"/>
            <a:ext cx="616598"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638A010-1089-DB5A-0404-726A8697A008}"/>
                  </a:ext>
                </a:extLst>
              </p:cNvPr>
              <p:cNvSpPr txBox="1"/>
              <p:nvPr/>
            </p:nvSpPr>
            <p:spPr>
              <a:xfrm>
                <a:off x="4066726" y="1169449"/>
                <a:ext cx="14815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vi-VN" i="1"/>
              </a:p>
            </p:txBody>
          </p:sp>
        </mc:Choice>
        <mc:Fallback xmlns="">
          <p:sp>
            <p:nvSpPr>
              <p:cNvPr id="14" name="TextBox 13">
                <a:extLst>
                  <a:ext uri="{FF2B5EF4-FFF2-40B4-BE49-F238E27FC236}">
                    <a16:creationId xmlns:a16="http://schemas.microsoft.com/office/drawing/2014/main" id="{E638A010-1089-DB5A-0404-726A8697A008}"/>
                  </a:ext>
                </a:extLst>
              </p:cNvPr>
              <p:cNvSpPr txBox="1">
                <a:spLocks noRot="1" noChangeAspect="1" noMove="1" noResize="1" noEditPoints="1" noAdjustHandles="1" noChangeArrowheads="1" noChangeShapeType="1" noTextEdit="1"/>
              </p:cNvSpPr>
              <p:nvPr/>
            </p:nvSpPr>
            <p:spPr>
              <a:xfrm>
                <a:off x="4066726" y="1169449"/>
                <a:ext cx="1481559" cy="276999"/>
              </a:xfrm>
              <a:prstGeom prst="rect">
                <a:avLst/>
              </a:prstGeom>
              <a:blipFill>
                <a:blip r:embed="rId7"/>
                <a:stretch>
                  <a:fillRect l="-2881" r="-1235" b="-28889"/>
                </a:stretch>
              </a:blipFill>
            </p:spPr>
            <p:txBody>
              <a:bodyPr/>
              <a:lstStyle/>
              <a:p>
                <a:r>
                  <a:rPr lang="vi-VN">
                    <a:noFill/>
                  </a:rPr>
                  <a:t> </a:t>
                </a:r>
              </a:p>
            </p:txBody>
          </p:sp>
        </mc:Fallback>
      </mc:AlternateContent>
      <p:cxnSp>
        <p:nvCxnSpPr>
          <p:cNvPr id="15" name="Straight Arrow Connector 14">
            <a:extLst>
              <a:ext uri="{FF2B5EF4-FFF2-40B4-BE49-F238E27FC236}">
                <a16:creationId xmlns:a16="http://schemas.microsoft.com/office/drawing/2014/main" id="{91C5D91D-96D3-42AE-84EC-535DEE1D0AB3}"/>
              </a:ext>
            </a:extLst>
          </p:cNvPr>
          <p:cNvCxnSpPr>
            <a:cxnSpLocks/>
            <a:stCxn id="12" idx="3"/>
            <a:endCxn id="14" idx="1"/>
          </p:cNvCxnSpPr>
          <p:nvPr/>
        </p:nvCxnSpPr>
        <p:spPr>
          <a:xfrm>
            <a:off x="3800384" y="1307949"/>
            <a:ext cx="266342"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16" name="Hình chữ nhật 93">
            <a:extLst>
              <a:ext uri="{FF2B5EF4-FFF2-40B4-BE49-F238E27FC236}">
                <a16:creationId xmlns:a16="http://schemas.microsoft.com/office/drawing/2014/main" id="{8DC62D6A-745F-400A-9145-E65A4F7C3DF4}"/>
              </a:ext>
            </a:extLst>
          </p:cNvPr>
          <p:cNvSpPr/>
          <p:nvPr/>
        </p:nvSpPr>
        <p:spPr>
          <a:xfrm>
            <a:off x="2584648" y="1151238"/>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7" name="Arc 16">
            <a:extLst>
              <a:ext uri="{FF2B5EF4-FFF2-40B4-BE49-F238E27FC236}">
                <a16:creationId xmlns:a16="http://schemas.microsoft.com/office/drawing/2014/main" id="{C291DA55-55A6-F23D-9CA8-C086744260BC}"/>
              </a:ext>
            </a:extLst>
          </p:cNvPr>
          <p:cNvSpPr/>
          <p:nvPr/>
        </p:nvSpPr>
        <p:spPr>
          <a:xfrm>
            <a:off x="2640345" y="1295838"/>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8" name="Straight Arrow Connector 17">
            <a:extLst>
              <a:ext uri="{FF2B5EF4-FFF2-40B4-BE49-F238E27FC236}">
                <a16:creationId xmlns:a16="http://schemas.microsoft.com/office/drawing/2014/main" id="{50E02F61-F408-4F4E-6558-D43848883A31}"/>
              </a:ext>
            </a:extLst>
          </p:cNvPr>
          <p:cNvCxnSpPr>
            <a:cxnSpLocks/>
          </p:cNvCxnSpPr>
          <p:nvPr/>
        </p:nvCxnSpPr>
        <p:spPr>
          <a:xfrm flipV="1">
            <a:off x="2694561" y="1218209"/>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5BD52EC-1528-C3B1-CB8E-D7D7C7B23EA5}"/>
                  </a:ext>
                </a:extLst>
              </p:cNvPr>
              <p:cNvSpPr txBox="1"/>
              <p:nvPr/>
            </p:nvSpPr>
            <p:spPr>
              <a:xfrm>
                <a:off x="3811784" y="1725843"/>
                <a:ext cx="10578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r>
                        <a:rPr lang="en-US" b="0" i="1" smtClean="0">
                          <a:latin typeface="Cambria Math" panose="02040503050406030204" pitchFamily="18" charset="0"/>
                        </a:rPr>
                        <m:t>&lt;</m:t>
                      </m:r>
                      <m:r>
                        <a:rPr lang="en-US" b="0" i="1" smtClean="0">
                          <a:latin typeface="Cambria Math" panose="02040503050406030204" pitchFamily="18" charset="0"/>
                        </a:rPr>
                        <m:t>𝜏</m:t>
                      </m:r>
                      <m:r>
                        <a:rPr lang="en-US" b="0" i="1" smtClean="0">
                          <a:latin typeface="Cambria Math" panose="02040503050406030204" pitchFamily="18" charset="0"/>
                        </a:rPr>
                        <m:t>?</m:t>
                      </m:r>
                    </m:oMath>
                  </m:oMathPara>
                </a14:m>
                <a:endParaRPr lang="vi-VN" i="1"/>
              </a:p>
            </p:txBody>
          </p:sp>
        </mc:Choice>
        <mc:Fallback xmlns="">
          <p:sp>
            <p:nvSpPr>
              <p:cNvPr id="19" name="TextBox 18">
                <a:extLst>
                  <a:ext uri="{FF2B5EF4-FFF2-40B4-BE49-F238E27FC236}">
                    <a16:creationId xmlns:a16="http://schemas.microsoft.com/office/drawing/2014/main" id="{25BD52EC-1528-C3B1-CB8E-D7D7C7B23EA5}"/>
                  </a:ext>
                </a:extLst>
              </p:cNvPr>
              <p:cNvSpPr txBox="1">
                <a:spLocks noRot="1" noChangeAspect="1" noMove="1" noResize="1" noEditPoints="1" noAdjustHandles="1" noChangeArrowheads="1" noChangeShapeType="1" noTextEdit="1"/>
              </p:cNvSpPr>
              <p:nvPr/>
            </p:nvSpPr>
            <p:spPr>
              <a:xfrm>
                <a:off x="3811784" y="1725843"/>
                <a:ext cx="1057854" cy="276999"/>
              </a:xfrm>
              <a:prstGeom prst="rect">
                <a:avLst/>
              </a:prstGeom>
              <a:blipFill>
                <a:blip r:embed="rId8"/>
                <a:stretch>
                  <a:fillRect l="-4023" r="-4598" b="-8696"/>
                </a:stretch>
              </a:blipFill>
            </p:spPr>
            <p:txBody>
              <a:bodyPr/>
              <a:lstStyle/>
              <a:p>
                <a:r>
                  <a:rPr lang="vi-VN">
                    <a:noFill/>
                  </a:rPr>
                  <a:t> </a:t>
                </a:r>
              </a:p>
            </p:txBody>
          </p:sp>
        </mc:Fallback>
      </mc:AlternateContent>
      <p:cxnSp>
        <p:nvCxnSpPr>
          <p:cNvPr id="20" name="Straight Arrow Connector 19">
            <a:extLst>
              <a:ext uri="{FF2B5EF4-FFF2-40B4-BE49-F238E27FC236}">
                <a16:creationId xmlns:a16="http://schemas.microsoft.com/office/drawing/2014/main" id="{DED20DC9-4D9D-78E3-2050-86F6C2ECB4D0}"/>
              </a:ext>
            </a:extLst>
          </p:cNvPr>
          <p:cNvCxnSpPr>
            <a:cxnSpLocks/>
            <a:endCxn id="19" idx="0"/>
          </p:cNvCxnSpPr>
          <p:nvPr/>
        </p:nvCxnSpPr>
        <p:spPr>
          <a:xfrm>
            <a:off x="4340711" y="1456476"/>
            <a:ext cx="0" cy="26936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1E655DD9-A879-2706-A3C6-A7487B96CE55}"/>
              </a:ext>
            </a:extLst>
          </p:cNvPr>
          <p:cNvCxnSpPr>
            <a:cxnSpLocks/>
            <a:stCxn id="19" idx="1"/>
            <a:endCxn id="27" idx="2"/>
          </p:cNvCxnSpPr>
          <p:nvPr/>
        </p:nvCxnSpPr>
        <p:spPr>
          <a:xfrm rot="10800000">
            <a:off x="1712402" y="1725839"/>
            <a:ext cx="2099382" cy="138505"/>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240CB2-83E4-3033-EF10-5982088FAB89}"/>
                  </a:ext>
                </a:extLst>
              </p:cNvPr>
              <p:cNvSpPr txBox="1"/>
              <p:nvPr/>
            </p:nvSpPr>
            <p:spPr>
              <a:xfrm>
                <a:off x="2493433" y="1587789"/>
                <a:ext cx="2264448" cy="276999"/>
              </a:xfrm>
              <a:prstGeom prst="rect">
                <a:avLst/>
              </a:prstGeom>
              <a:noFill/>
            </p:spPr>
            <p:txBody>
              <a:bodyPr wrap="square">
                <a:spAutoFit/>
              </a:bodyPr>
              <a:lstStyle/>
              <a:p>
                <a:r>
                  <a:rPr lang="en-US" sz="1200">
                    <a:solidFill>
                      <a:srgbClr val="FF0000"/>
                    </a:solidFill>
                  </a:rPr>
                  <a:t>False </a:t>
                </a:r>
                <a14:m>
                  <m:oMath xmlns:m="http://schemas.openxmlformats.org/officeDocument/2006/math">
                    <m:r>
                      <a:rPr lang="en-US" sz="1200" b="0" i="1" smtClean="0">
                        <a:solidFill>
                          <a:srgbClr val="FF0000"/>
                        </a:solidFill>
                        <a:latin typeface="Cambria Math" panose="02040503050406030204" pitchFamily="18" charset="0"/>
                      </a:rPr>
                      <m:t>→</m:t>
                    </m:r>
                  </m:oMath>
                </a14:m>
                <a:r>
                  <a:rPr lang="en-US" sz="1200">
                    <a:solidFill>
                      <a:srgbClr val="FF0000"/>
                    </a:solidFill>
                  </a:rPr>
                  <a:t> Update </a:t>
                </a:r>
                <a14:m>
                  <m:oMath xmlns:m="http://schemas.openxmlformats.org/officeDocument/2006/math">
                    <m:r>
                      <a:rPr lang="en-US" sz="1200" b="1" i="1" smtClean="0">
                        <a:solidFill>
                          <a:srgbClr val="FF0000"/>
                        </a:solidFill>
                        <a:latin typeface="Cambria Math" panose="02040503050406030204" pitchFamily="18" charset="0"/>
                      </a:rPr>
                      <m:t>𝜽</m:t>
                    </m:r>
                  </m:oMath>
                </a14:m>
                <a:endParaRPr lang="vi-VN" sz="1200" b="1">
                  <a:solidFill>
                    <a:srgbClr val="FF0000"/>
                  </a:solidFill>
                </a:endParaRPr>
              </a:p>
            </p:txBody>
          </p:sp>
        </mc:Choice>
        <mc:Fallback xmlns="">
          <p:sp>
            <p:nvSpPr>
              <p:cNvPr id="26" name="TextBox 25">
                <a:extLst>
                  <a:ext uri="{FF2B5EF4-FFF2-40B4-BE49-F238E27FC236}">
                    <a16:creationId xmlns:a16="http://schemas.microsoft.com/office/drawing/2014/main" id="{D1240CB2-83E4-3033-EF10-5982088FAB89}"/>
                  </a:ext>
                </a:extLst>
              </p:cNvPr>
              <p:cNvSpPr txBox="1">
                <a:spLocks noRot="1" noChangeAspect="1" noMove="1" noResize="1" noEditPoints="1" noAdjustHandles="1" noChangeArrowheads="1" noChangeShapeType="1" noTextEdit="1"/>
              </p:cNvSpPr>
              <p:nvPr/>
            </p:nvSpPr>
            <p:spPr>
              <a:xfrm>
                <a:off x="2493433" y="1587789"/>
                <a:ext cx="2264448" cy="276999"/>
              </a:xfrm>
              <a:prstGeom prst="rect">
                <a:avLst/>
              </a:prstGeom>
              <a:blipFill>
                <a:blip r:embed="rId9"/>
                <a:stretch>
                  <a:fillRect b="-173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9ACA6FA-2BD4-C8CC-B1A9-EC6818045DD6}"/>
                  </a:ext>
                </a:extLst>
              </p:cNvPr>
              <p:cNvSpPr/>
              <p:nvPr/>
            </p:nvSpPr>
            <p:spPr>
              <a:xfrm>
                <a:off x="1259169" y="935356"/>
                <a:ext cx="906466" cy="79048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27" name="Rectangle 26">
                <a:extLst>
                  <a:ext uri="{FF2B5EF4-FFF2-40B4-BE49-F238E27FC236}">
                    <a16:creationId xmlns:a16="http://schemas.microsoft.com/office/drawing/2014/main" id="{39ACA6FA-2BD4-C8CC-B1A9-EC6818045DD6}"/>
                  </a:ext>
                </a:extLst>
              </p:cNvPr>
              <p:cNvSpPr>
                <a:spLocks noRot="1" noChangeAspect="1" noMove="1" noResize="1" noEditPoints="1" noAdjustHandles="1" noChangeArrowheads="1" noChangeShapeType="1" noTextEdit="1"/>
              </p:cNvSpPr>
              <p:nvPr/>
            </p:nvSpPr>
            <p:spPr>
              <a:xfrm>
                <a:off x="1259169" y="935356"/>
                <a:ext cx="906466" cy="790482"/>
              </a:xfrm>
              <a:prstGeom prst="rect">
                <a:avLst/>
              </a:prstGeom>
              <a:blipFill>
                <a:blip r:embed="rId10"/>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CB2E593-C14F-B7AC-1916-7DF7F83D6934}"/>
                  </a:ext>
                </a:extLst>
              </p:cNvPr>
              <p:cNvSpPr/>
              <p:nvPr/>
            </p:nvSpPr>
            <p:spPr>
              <a:xfrm>
                <a:off x="1346241" y="2272253"/>
                <a:ext cx="579926"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𝜽</m:t>
                          </m:r>
                        </m:e>
                      </m:d>
                    </m:oMath>
                  </m:oMathPara>
                </a14:m>
                <a:endParaRPr/>
              </a:p>
            </p:txBody>
          </p:sp>
        </mc:Choice>
        <mc:Fallback xmlns="">
          <p:sp>
            <p:nvSpPr>
              <p:cNvPr id="30" name="Rectangle 29">
                <a:extLst>
                  <a:ext uri="{FF2B5EF4-FFF2-40B4-BE49-F238E27FC236}">
                    <a16:creationId xmlns:a16="http://schemas.microsoft.com/office/drawing/2014/main" id="{DCB2E593-C14F-B7AC-1916-7DF7F83D6934}"/>
                  </a:ext>
                </a:extLst>
              </p:cNvPr>
              <p:cNvSpPr>
                <a:spLocks noRot="1" noChangeAspect="1" noMove="1" noResize="1" noEditPoints="1" noAdjustHandles="1" noChangeArrowheads="1" noChangeShapeType="1" noTextEdit="1"/>
              </p:cNvSpPr>
              <p:nvPr/>
            </p:nvSpPr>
            <p:spPr>
              <a:xfrm>
                <a:off x="1346241" y="2272253"/>
                <a:ext cx="579926" cy="650789"/>
              </a:xfrm>
              <a:prstGeom prst="rect">
                <a:avLst/>
              </a:prstGeom>
              <a:blipFill>
                <a:blip r:embed="rId11"/>
                <a:stretch>
                  <a:fillRect l="-618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45E0A4D-0676-306E-6928-7BA4B396331C}"/>
                  </a:ext>
                </a:extLst>
              </p:cNvPr>
              <p:cNvSpPr/>
              <p:nvPr/>
            </p:nvSpPr>
            <p:spPr>
              <a:xfrm>
                <a:off x="1972952" y="2272253"/>
                <a:ext cx="372316"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𝑉</m:t>
                          </m:r>
                        </m:e>
                        <m:sup>
                          <m:r>
                            <a:rPr lang="en-US" b="0" i="1" smtClean="0">
                              <a:solidFill>
                                <a:srgbClr val="FF0000"/>
                              </a:solidFill>
                              <a:latin typeface="Cambria Math" panose="02040503050406030204" pitchFamily="18" charset="0"/>
                              <a:ea typeface="Cambria Math" panose="02040503050406030204" pitchFamily="18" charset="0"/>
                            </a:rPr>
                            <m:t>†</m:t>
                          </m:r>
                        </m:sup>
                      </m:sSup>
                    </m:oMath>
                  </m:oMathPara>
                </a14:m>
                <a:endParaRPr lang="en-US">
                  <a:solidFill>
                    <a:srgbClr val="FF0000"/>
                  </a:solidFill>
                </a:endParaRPr>
              </a:p>
            </p:txBody>
          </p:sp>
        </mc:Choice>
        <mc:Fallback xmlns="">
          <p:sp>
            <p:nvSpPr>
              <p:cNvPr id="31" name="Rectangle 30">
                <a:extLst>
                  <a:ext uri="{FF2B5EF4-FFF2-40B4-BE49-F238E27FC236}">
                    <a16:creationId xmlns:a16="http://schemas.microsoft.com/office/drawing/2014/main" id="{F45E0A4D-0676-306E-6928-7BA4B396331C}"/>
                  </a:ext>
                </a:extLst>
              </p:cNvPr>
              <p:cNvSpPr>
                <a:spLocks noRot="1" noChangeAspect="1" noMove="1" noResize="1" noEditPoints="1" noAdjustHandles="1" noChangeArrowheads="1" noChangeShapeType="1" noTextEdit="1"/>
              </p:cNvSpPr>
              <p:nvPr/>
            </p:nvSpPr>
            <p:spPr>
              <a:xfrm>
                <a:off x="1972952" y="2272253"/>
                <a:ext cx="372316" cy="650789"/>
              </a:xfrm>
              <a:prstGeom prst="rect">
                <a:avLst/>
              </a:prstGeom>
              <a:blipFill>
                <a:blip r:embed="rId12"/>
                <a:stretch>
                  <a:fillRect l="-6349"/>
                </a:stretch>
              </a:blipFill>
              <a:ln>
                <a:solidFill>
                  <a:srgbClr val="FF0000"/>
                </a:solidFill>
              </a:ln>
            </p:spPr>
            <p:txBody>
              <a:bodyPr/>
              <a:lstStyle/>
              <a:p>
                <a:r>
                  <a:rPr lang="vi-VN">
                    <a:noFill/>
                  </a:rPr>
                  <a:t> </a:t>
                </a:r>
              </a:p>
            </p:txBody>
          </p:sp>
        </mc:Fallback>
      </mc:AlternateContent>
      <p:sp>
        <p:nvSpPr>
          <p:cNvPr id="36" name="TextBox 35">
            <a:extLst>
              <a:ext uri="{FF2B5EF4-FFF2-40B4-BE49-F238E27FC236}">
                <a16:creationId xmlns:a16="http://schemas.microsoft.com/office/drawing/2014/main" id="{7EE13168-F00B-AFFB-394B-BD0B48D03CB4}"/>
              </a:ext>
            </a:extLst>
          </p:cNvPr>
          <p:cNvSpPr txBox="1"/>
          <p:nvPr/>
        </p:nvSpPr>
        <p:spPr>
          <a:xfrm>
            <a:off x="1222269" y="3151491"/>
            <a:ext cx="827869" cy="461665"/>
          </a:xfrm>
          <a:prstGeom prst="rect">
            <a:avLst/>
          </a:prstGeom>
          <a:noFill/>
        </p:spPr>
        <p:txBody>
          <a:bodyPr wrap="square">
            <a:spAutoFit/>
          </a:bodyPr>
          <a:lstStyle/>
          <a:p>
            <a:r>
              <a:rPr lang="en-US" sz="1200"/>
              <a:t>Trainable unitary</a:t>
            </a:r>
            <a:endParaRPr lang="vi-VN" sz="1200" b="1"/>
          </a:p>
        </p:txBody>
      </p:sp>
      <p:sp>
        <p:nvSpPr>
          <p:cNvPr id="37" name="TextBox 36">
            <a:extLst>
              <a:ext uri="{FF2B5EF4-FFF2-40B4-BE49-F238E27FC236}">
                <a16:creationId xmlns:a16="http://schemas.microsoft.com/office/drawing/2014/main" id="{9681B7FE-C233-4A1D-C5F7-34B7C75E192E}"/>
              </a:ext>
            </a:extLst>
          </p:cNvPr>
          <p:cNvSpPr txBox="1"/>
          <p:nvPr/>
        </p:nvSpPr>
        <p:spPr>
          <a:xfrm>
            <a:off x="1825949" y="3151049"/>
            <a:ext cx="656820" cy="461665"/>
          </a:xfrm>
          <a:prstGeom prst="rect">
            <a:avLst/>
          </a:prstGeom>
          <a:noFill/>
        </p:spPr>
        <p:txBody>
          <a:bodyPr wrap="square">
            <a:spAutoFit/>
          </a:bodyPr>
          <a:lstStyle/>
          <a:p>
            <a:r>
              <a:rPr lang="en-US" sz="1200"/>
              <a:t>Target unitary</a:t>
            </a:r>
            <a:endParaRPr lang="vi-VN" sz="1200" b="1"/>
          </a:p>
        </p:txBody>
      </p:sp>
      <p:cxnSp>
        <p:nvCxnSpPr>
          <p:cNvPr id="38" name="Straight Arrow Connector 37">
            <a:extLst>
              <a:ext uri="{FF2B5EF4-FFF2-40B4-BE49-F238E27FC236}">
                <a16:creationId xmlns:a16="http://schemas.microsoft.com/office/drawing/2014/main" id="{9893284C-7EB0-10C2-258A-22198751969F}"/>
              </a:ext>
            </a:extLst>
          </p:cNvPr>
          <p:cNvCxnSpPr>
            <a:cxnSpLocks/>
            <a:stCxn id="36" idx="0"/>
            <a:endCxn id="30" idx="2"/>
          </p:cNvCxnSpPr>
          <p:nvPr/>
        </p:nvCxnSpPr>
        <p:spPr>
          <a:xfrm flipV="1">
            <a:off x="1636204" y="2923042"/>
            <a:ext cx="0" cy="22844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55620E2-2228-665D-583E-CCAF4C442BB7}"/>
              </a:ext>
            </a:extLst>
          </p:cNvPr>
          <p:cNvCxnSpPr>
            <a:cxnSpLocks/>
            <a:stCxn id="37" idx="0"/>
            <a:endCxn id="31" idx="2"/>
          </p:cNvCxnSpPr>
          <p:nvPr/>
        </p:nvCxnSpPr>
        <p:spPr>
          <a:xfrm flipV="1">
            <a:off x="2154359" y="2923042"/>
            <a:ext cx="4751" cy="22800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E5F9420-EB3D-F28B-E9CB-2C4E6FDF8BB8}"/>
              </a:ext>
            </a:extLst>
          </p:cNvPr>
          <p:cNvCxnSpPr>
            <a:cxnSpLocks/>
          </p:cNvCxnSpPr>
          <p:nvPr/>
        </p:nvCxnSpPr>
        <p:spPr>
          <a:xfrm>
            <a:off x="3192050" y="2616741"/>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A9CC46-9F66-EE96-E4E1-473475304F03}"/>
              </a:ext>
            </a:extLst>
          </p:cNvPr>
          <p:cNvCxnSpPr>
            <a:cxnSpLocks/>
          </p:cNvCxnSpPr>
          <p:nvPr/>
        </p:nvCxnSpPr>
        <p:spPr>
          <a:xfrm flipV="1">
            <a:off x="3338962" y="2518001"/>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78906143-7CBC-E854-82CE-BED41F50DEE3}"/>
                  </a:ext>
                </a:extLst>
              </p:cNvPr>
              <p:cNvSpPr/>
              <p:nvPr/>
            </p:nvSpPr>
            <p:spPr>
              <a:xfrm>
                <a:off x="3752517" y="2271811"/>
                <a:ext cx="766713"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𝜽</m:t>
                              </m:r>
                            </m:e>
                            <m:sup>
                              <m:r>
                                <a:rPr lang="en-US" b="0" i="1" smtClean="0">
                                  <a:solidFill>
                                    <a:schemeClr val="tx1"/>
                                  </a:solidFill>
                                  <a:latin typeface="Cambria Math" panose="02040503050406030204" pitchFamily="18" charset="0"/>
                                </a:rPr>
                                <m:t>∗</m:t>
                              </m:r>
                            </m:sup>
                          </m:sSup>
                        </m:e>
                      </m:d>
                    </m:oMath>
                  </m:oMathPara>
                </a14:m>
                <a:endParaRPr/>
              </a:p>
            </p:txBody>
          </p:sp>
        </mc:Choice>
        <mc:Fallback xmlns="">
          <p:sp>
            <p:nvSpPr>
              <p:cNvPr id="50" name="Rectangle 49">
                <a:extLst>
                  <a:ext uri="{FF2B5EF4-FFF2-40B4-BE49-F238E27FC236}">
                    <a16:creationId xmlns:a16="http://schemas.microsoft.com/office/drawing/2014/main" id="{78906143-7CBC-E854-82CE-BED41F50DEE3}"/>
                  </a:ext>
                </a:extLst>
              </p:cNvPr>
              <p:cNvSpPr>
                <a:spLocks noRot="1" noChangeAspect="1" noMove="1" noResize="1" noEditPoints="1" noAdjustHandles="1" noChangeArrowheads="1" noChangeShapeType="1" noTextEdit="1"/>
              </p:cNvSpPr>
              <p:nvPr/>
            </p:nvSpPr>
            <p:spPr>
              <a:xfrm>
                <a:off x="3752517" y="2271811"/>
                <a:ext cx="766713" cy="650789"/>
              </a:xfrm>
              <a:prstGeom prst="rect">
                <a:avLst/>
              </a:prstGeom>
              <a:blipFill>
                <a:blip r:embed="rId13"/>
                <a:stretch>
                  <a:fillRect/>
                </a:stretch>
              </a:blipFill>
              <a:ln>
                <a:solidFill>
                  <a:schemeClr val="tx1"/>
                </a:solidFill>
              </a:ln>
            </p:spPr>
            <p:txBody>
              <a:bodyPr/>
              <a:lstStyle/>
              <a:p>
                <a:r>
                  <a:rPr lang="vi-VN">
                    <a:noFill/>
                  </a:rPr>
                  <a:t> </a:t>
                </a:r>
              </a:p>
            </p:txBody>
          </p:sp>
        </mc:Fallback>
      </mc:AlternateContent>
      <p:sp>
        <p:nvSpPr>
          <p:cNvPr id="53" name="TextBox 52">
            <a:extLst>
              <a:ext uri="{FF2B5EF4-FFF2-40B4-BE49-F238E27FC236}">
                <a16:creationId xmlns:a16="http://schemas.microsoft.com/office/drawing/2014/main" id="{D197D7C8-52D5-97BC-82FC-668476467319}"/>
              </a:ext>
            </a:extLst>
          </p:cNvPr>
          <p:cNvSpPr txBox="1"/>
          <p:nvPr/>
        </p:nvSpPr>
        <p:spPr>
          <a:xfrm>
            <a:off x="3725912" y="3178055"/>
            <a:ext cx="827869" cy="461665"/>
          </a:xfrm>
          <a:prstGeom prst="rect">
            <a:avLst/>
          </a:prstGeom>
          <a:noFill/>
        </p:spPr>
        <p:txBody>
          <a:bodyPr wrap="square">
            <a:spAutoFit/>
          </a:bodyPr>
          <a:lstStyle/>
          <a:p>
            <a:r>
              <a:rPr lang="en-US" sz="1200"/>
              <a:t>Optimized unitary</a:t>
            </a:r>
            <a:endParaRPr lang="vi-VN" sz="1200" b="1"/>
          </a:p>
        </p:txBody>
      </p:sp>
      <p:sp>
        <p:nvSpPr>
          <p:cNvPr id="54" name="TextBox 53">
            <a:extLst>
              <a:ext uri="{FF2B5EF4-FFF2-40B4-BE49-F238E27FC236}">
                <a16:creationId xmlns:a16="http://schemas.microsoft.com/office/drawing/2014/main" id="{0435B402-CC66-8134-3364-A886EBF4D5EB}"/>
              </a:ext>
            </a:extLst>
          </p:cNvPr>
          <p:cNvSpPr txBox="1"/>
          <p:nvPr/>
        </p:nvSpPr>
        <p:spPr>
          <a:xfrm>
            <a:off x="4433813" y="3178055"/>
            <a:ext cx="656820" cy="461665"/>
          </a:xfrm>
          <a:prstGeom prst="rect">
            <a:avLst/>
          </a:prstGeom>
          <a:noFill/>
        </p:spPr>
        <p:txBody>
          <a:bodyPr wrap="square">
            <a:spAutoFit/>
          </a:bodyPr>
          <a:lstStyle/>
          <a:p>
            <a:r>
              <a:rPr lang="en-US" sz="1200"/>
              <a:t>Target unitary</a:t>
            </a:r>
            <a:endParaRPr lang="vi-VN" sz="1200" b="1"/>
          </a:p>
        </p:txBody>
      </p:sp>
      <p:cxnSp>
        <p:nvCxnSpPr>
          <p:cNvPr id="55" name="Straight Arrow Connector 54">
            <a:extLst>
              <a:ext uri="{FF2B5EF4-FFF2-40B4-BE49-F238E27FC236}">
                <a16:creationId xmlns:a16="http://schemas.microsoft.com/office/drawing/2014/main" id="{AC933C90-53B1-1323-EAB5-F321FCE4A559}"/>
              </a:ext>
            </a:extLst>
          </p:cNvPr>
          <p:cNvCxnSpPr>
            <a:cxnSpLocks/>
            <a:stCxn id="53" idx="0"/>
            <a:endCxn id="50" idx="2"/>
          </p:cNvCxnSpPr>
          <p:nvPr/>
        </p:nvCxnSpPr>
        <p:spPr>
          <a:xfrm flipH="1" flipV="1">
            <a:off x="4135874" y="2922600"/>
            <a:ext cx="3973"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5AC0E167-5D6E-299F-F5BD-287902EBC07D}"/>
              </a:ext>
            </a:extLst>
          </p:cNvPr>
          <p:cNvCxnSpPr>
            <a:cxnSpLocks/>
            <a:stCxn id="54" idx="0"/>
          </p:cNvCxnSpPr>
          <p:nvPr/>
        </p:nvCxnSpPr>
        <p:spPr>
          <a:xfrm flipV="1">
            <a:off x="4762223" y="2922600"/>
            <a:ext cx="0"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0624902E-67D5-F682-1261-87BE4FAB43A4}"/>
              </a:ext>
            </a:extLst>
          </p:cNvPr>
          <p:cNvCxnSpPr>
            <a:cxnSpLocks/>
            <a:stCxn id="31" idx="0"/>
            <a:endCxn id="30" idx="0"/>
          </p:cNvCxnSpPr>
          <p:nvPr/>
        </p:nvCxnSpPr>
        <p:spPr>
          <a:xfrm rot="16200000" flipV="1">
            <a:off x="1897657" y="2010800"/>
            <a:ext cx="12700" cy="522906"/>
          </a:xfrm>
          <a:prstGeom prst="curvedConnector3">
            <a:avLst>
              <a:gd name="adj1" fmla="val 1000000"/>
            </a:avLst>
          </a:prstGeom>
          <a:ln>
            <a:solidFill>
              <a:srgbClr val="FF0000"/>
            </a:solidFill>
            <a:prstDash val="lgDash"/>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D9B5112-DF14-F182-8669-BB59811E2BAE}"/>
              </a:ext>
            </a:extLst>
          </p:cNvPr>
          <p:cNvSpPr txBox="1"/>
          <p:nvPr/>
        </p:nvSpPr>
        <p:spPr>
          <a:xfrm>
            <a:off x="2004523" y="2016284"/>
            <a:ext cx="774857" cy="215444"/>
          </a:xfrm>
          <a:prstGeom prst="rect">
            <a:avLst/>
          </a:prstGeom>
          <a:noFill/>
        </p:spPr>
        <p:txBody>
          <a:bodyPr wrap="square">
            <a:spAutoFit/>
          </a:bodyPr>
          <a:lstStyle/>
          <a:p>
            <a:r>
              <a:rPr lang="en-US" sz="800">
                <a:solidFill>
                  <a:srgbClr val="FF0000"/>
                </a:solidFill>
              </a:rPr>
              <a:t>Transfer</a:t>
            </a:r>
            <a:endParaRPr lang="vi-VN" sz="800" b="1">
              <a:solidFill>
                <a:srgbClr val="FF0000"/>
              </a:solidFill>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A298A16-5C9B-DC46-E0BB-393F2B27A4B6}"/>
                  </a:ext>
                </a:extLst>
              </p:cNvPr>
              <p:cNvSpPr txBox="1"/>
              <p:nvPr/>
            </p:nvSpPr>
            <p:spPr>
              <a:xfrm>
                <a:off x="2779380" y="2412539"/>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vi-VN" sz="2400"/>
              </a:p>
            </p:txBody>
          </p:sp>
        </mc:Choice>
        <mc:Fallback xmlns="">
          <p:sp>
            <p:nvSpPr>
              <p:cNvPr id="65" name="TextBox 64">
                <a:extLst>
                  <a:ext uri="{FF2B5EF4-FFF2-40B4-BE49-F238E27FC236}">
                    <a16:creationId xmlns:a16="http://schemas.microsoft.com/office/drawing/2014/main" id="{DA298A16-5C9B-DC46-E0BB-393F2B27A4B6}"/>
                  </a:ext>
                </a:extLst>
              </p:cNvPr>
              <p:cNvSpPr txBox="1">
                <a:spLocks noRot="1" noChangeAspect="1" noMove="1" noResize="1" noEditPoints="1" noAdjustHandles="1" noChangeArrowheads="1" noChangeShapeType="1" noTextEdit="1"/>
              </p:cNvSpPr>
              <p:nvPr/>
            </p:nvSpPr>
            <p:spPr>
              <a:xfrm>
                <a:off x="2779380" y="2412539"/>
                <a:ext cx="351058" cy="369332"/>
              </a:xfrm>
              <a:prstGeom prst="rect">
                <a:avLst/>
              </a:prstGeom>
              <a:blipFill>
                <a:blip r:embed="rId14"/>
                <a:stretch>
                  <a:fillRect l="-12069" r="-8621" b="-3333"/>
                </a:stretch>
              </a:blipFill>
            </p:spPr>
            <p:txBody>
              <a:bodyPr/>
              <a:lstStyle/>
              <a:p>
                <a:r>
                  <a:rPr lang="vi-VN">
                    <a:noFill/>
                  </a:rPr>
                  <a:t> </a:t>
                </a:r>
              </a:p>
            </p:txBody>
          </p:sp>
        </mc:Fallback>
      </mc:AlternateContent>
      <p:cxnSp>
        <p:nvCxnSpPr>
          <p:cNvPr id="71" name="Straight Connector 70">
            <a:extLst>
              <a:ext uri="{FF2B5EF4-FFF2-40B4-BE49-F238E27FC236}">
                <a16:creationId xmlns:a16="http://schemas.microsoft.com/office/drawing/2014/main" id="{388C17AD-A0AE-7C25-E696-BDE9453F8A8B}"/>
              </a:ext>
            </a:extLst>
          </p:cNvPr>
          <p:cNvCxnSpPr>
            <a:cxnSpLocks/>
          </p:cNvCxnSpPr>
          <p:nvPr/>
        </p:nvCxnSpPr>
        <p:spPr>
          <a:xfrm>
            <a:off x="5615711" y="2616741"/>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7630289-B7BC-4AB1-F3FE-27EE9F6B8F52}"/>
              </a:ext>
            </a:extLst>
          </p:cNvPr>
          <p:cNvCxnSpPr>
            <a:cxnSpLocks/>
          </p:cNvCxnSpPr>
          <p:nvPr/>
        </p:nvCxnSpPr>
        <p:spPr>
          <a:xfrm flipV="1">
            <a:off x="5762623" y="2518001"/>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47EEA35A-BAD2-D382-C576-DD5C4D39F753}"/>
                  </a:ext>
                </a:extLst>
              </p:cNvPr>
              <p:cNvSpPr/>
              <p:nvPr/>
            </p:nvSpPr>
            <p:spPr>
              <a:xfrm>
                <a:off x="6089107" y="2207692"/>
                <a:ext cx="988496" cy="8568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74" name="Rectangle 73">
                <a:extLst>
                  <a:ext uri="{FF2B5EF4-FFF2-40B4-BE49-F238E27FC236}">
                    <a16:creationId xmlns:a16="http://schemas.microsoft.com/office/drawing/2014/main" id="{47EEA35A-BAD2-D382-C576-DD5C4D39F753}"/>
                  </a:ext>
                </a:extLst>
              </p:cNvPr>
              <p:cNvSpPr>
                <a:spLocks noRot="1" noChangeAspect="1" noMove="1" noResize="1" noEditPoints="1" noAdjustHandles="1" noChangeArrowheads="1" noChangeShapeType="1" noTextEdit="1"/>
              </p:cNvSpPr>
              <p:nvPr/>
            </p:nvSpPr>
            <p:spPr>
              <a:xfrm>
                <a:off x="6089107" y="2207692"/>
                <a:ext cx="988496" cy="856804"/>
              </a:xfrm>
              <a:prstGeom prst="rect">
                <a:avLst/>
              </a:prstGeom>
              <a:blipFill>
                <a:blip r:embed="rId1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519F65F-932D-E503-3656-52C4C0B792E6}"/>
                  </a:ext>
                </a:extLst>
              </p:cNvPr>
              <p:cNvSpPr/>
              <p:nvPr/>
            </p:nvSpPr>
            <p:spPr>
              <a:xfrm>
                <a:off x="6158846" y="2270135"/>
                <a:ext cx="389699" cy="650789"/>
              </a:xfrm>
              <a:prstGeom prst="rect">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 </m:t>
                      </m:r>
                      <m:r>
                        <a:rPr lang="en-US" b="0" i="1" smtClean="0">
                          <a:solidFill>
                            <a:srgbClr val="00B050"/>
                          </a:solidFill>
                          <a:latin typeface="Cambria Math" panose="02040503050406030204" pitchFamily="18" charset="0"/>
                        </a:rPr>
                        <m:t>𝑉</m:t>
                      </m:r>
                    </m:oMath>
                  </m:oMathPara>
                </a14:m>
                <a:endParaRPr lang="en-US">
                  <a:solidFill>
                    <a:srgbClr val="00B050"/>
                  </a:solidFill>
                </a:endParaRPr>
              </a:p>
            </p:txBody>
          </p:sp>
        </mc:Choice>
        <mc:Fallback xmlns="">
          <p:sp>
            <p:nvSpPr>
              <p:cNvPr id="75" name="Rectangle 74">
                <a:extLst>
                  <a:ext uri="{FF2B5EF4-FFF2-40B4-BE49-F238E27FC236}">
                    <a16:creationId xmlns:a16="http://schemas.microsoft.com/office/drawing/2014/main" id="{2519F65F-932D-E503-3656-52C4C0B792E6}"/>
                  </a:ext>
                </a:extLst>
              </p:cNvPr>
              <p:cNvSpPr>
                <a:spLocks noRot="1" noChangeAspect="1" noMove="1" noResize="1" noEditPoints="1" noAdjustHandles="1" noChangeArrowheads="1" noChangeShapeType="1" noTextEdit="1"/>
              </p:cNvSpPr>
              <p:nvPr/>
            </p:nvSpPr>
            <p:spPr>
              <a:xfrm>
                <a:off x="6158846" y="2270135"/>
                <a:ext cx="389699" cy="650789"/>
              </a:xfrm>
              <a:prstGeom prst="rect">
                <a:avLst/>
              </a:prstGeom>
              <a:blipFill>
                <a:blip r:embed="rId16"/>
                <a:stretch>
                  <a:fillRect/>
                </a:stretch>
              </a:blipFill>
              <a:ln>
                <a:solidFill>
                  <a:srgbClr val="00B05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F97BA111-1792-A2B3-DFF0-B2B338888329}"/>
                  </a:ext>
                </a:extLst>
              </p:cNvPr>
              <p:cNvSpPr/>
              <p:nvPr/>
            </p:nvSpPr>
            <p:spPr>
              <a:xfrm>
                <a:off x="4572000" y="2263707"/>
                <a:ext cx="372316"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𝑉</m:t>
                          </m:r>
                        </m:e>
                        <m:sup>
                          <m:r>
                            <a:rPr lang="en-US" b="0" i="1" smtClean="0">
                              <a:solidFill>
                                <a:srgbClr val="FF0000"/>
                              </a:solidFill>
                              <a:latin typeface="Cambria Math" panose="02040503050406030204" pitchFamily="18" charset="0"/>
                              <a:ea typeface="Cambria Math" panose="02040503050406030204" pitchFamily="18" charset="0"/>
                            </a:rPr>
                            <m:t>†</m:t>
                          </m:r>
                        </m:sup>
                      </m:sSup>
                    </m:oMath>
                  </m:oMathPara>
                </a14:m>
                <a:endParaRPr lang="en-US">
                  <a:solidFill>
                    <a:srgbClr val="FF0000"/>
                  </a:solidFill>
                </a:endParaRPr>
              </a:p>
            </p:txBody>
          </p:sp>
        </mc:Choice>
        <mc:Fallback xmlns="">
          <p:sp>
            <p:nvSpPr>
              <p:cNvPr id="79" name="Rectangle 78">
                <a:extLst>
                  <a:ext uri="{FF2B5EF4-FFF2-40B4-BE49-F238E27FC236}">
                    <a16:creationId xmlns:a16="http://schemas.microsoft.com/office/drawing/2014/main" id="{F97BA111-1792-A2B3-DFF0-B2B338888329}"/>
                  </a:ext>
                </a:extLst>
              </p:cNvPr>
              <p:cNvSpPr>
                <a:spLocks noRot="1" noChangeAspect="1" noMove="1" noResize="1" noEditPoints="1" noAdjustHandles="1" noChangeArrowheads="1" noChangeShapeType="1" noTextEdit="1"/>
              </p:cNvSpPr>
              <p:nvPr/>
            </p:nvSpPr>
            <p:spPr>
              <a:xfrm>
                <a:off x="4572000" y="2263707"/>
                <a:ext cx="372316" cy="650789"/>
              </a:xfrm>
              <a:prstGeom prst="rect">
                <a:avLst/>
              </a:prstGeom>
              <a:blipFill>
                <a:blip r:embed="rId17"/>
                <a:stretch>
                  <a:fillRect l="-6349" r="-1587"/>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6A891316-D130-6E8E-C97E-4254A94F6F18}"/>
                  </a:ext>
                </a:extLst>
              </p:cNvPr>
              <p:cNvSpPr/>
              <p:nvPr/>
            </p:nvSpPr>
            <p:spPr>
              <a:xfrm>
                <a:off x="6614894" y="2271811"/>
                <a:ext cx="372316"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𝑉</m:t>
                          </m:r>
                        </m:e>
                        <m:sup>
                          <m:r>
                            <a:rPr lang="en-US" b="0" i="1" smtClean="0">
                              <a:solidFill>
                                <a:srgbClr val="FF0000"/>
                              </a:solidFill>
                              <a:latin typeface="Cambria Math" panose="02040503050406030204" pitchFamily="18" charset="0"/>
                              <a:ea typeface="Cambria Math" panose="02040503050406030204" pitchFamily="18" charset="0"/>
                            </a:rPr>
                            <m:t>†</m:t>
                          </m:r>
                        </m:sup>
                      </m:sSup>
                    </m:oMath>
                  </m:oMathPara>
                </a14:m>
                <a:endParaRPr lang="en-US">
                  <a:solidFill>
                    <a:srgbClr val="FF0000"/>
                  </a:solidFill>
                </a:endParaRPr>
              </a:p>
            </p:txBody>
          </p:sp>
        </mc:Choice>
        <mc:Fallback xmlns="">
          <p:sp>
            <p:nvSpPr>
              <p:cNvPr id="80" name="Rectangle 79">
                <a:extLst>
                  <a:ext uri="{FF2B5EF4-FFF2-40B4-BE49-F238E27FC236}">
                    <a16:creationId xmlns:a16="http://schemas.microsoft.com/office/drawing/2014/main" id="{6A891316-D130-6E8E-C97E-4254A94F6F18}"/>
                  </a:ext>
                </a:extLst>
              </p:cNvPr>
              <p:cNvSpPr>
                <a:spLocks noRot="1" noChangeAspect="1" noMove="1" noResize="1" noEditPoints="1" noAdjustHandles="1" noChangeArrowheads="1" noChangeShapeType="1" noTextEdit="1"/>
              </p:cNvSpPr>
              <p:nvPr/>
            </p:nvSpPr>
            <p:spPr>
              <a:xfrm>
                <a:off x="6614894" y="2271811"/>
                <a:ext cx="372316" cy="650789"/>
              </a:xfrm>
              <a:prstGeom prst="rect">
                <a:avLst/>
              </a:prstGeom>
              <a:blipFill>
                <a:blip r:embed="rId18"/>
                <a:stretch>
                  <a:fillRect l="-6349" r="-1587"/>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8846374-B228-940E-AEDB-69C4A3F0ABD0}"/>
                  </a:ext>
                </a:extLst>
              </p:cNvPr>
              <p:cNvSpPr txBox="1"/>
              <p:nvPr/>
            </p:nvSpPr>
            <p:spPr>
              <a:xfrm>
                <a:off x="5228066" y="2404435"/>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vi-VN" sz="2400"/>
              </a:p>
            </p:txBody>
          </p:sp>
        </mc:Choice>
        <mc:Fallback xmlns="">
          <p:sp>
            <p:nvSpPr>
              <p:cNvPr id="81" name="TextBox 80">
                <a:extLst>
                  <a:ext uri="{FF2B5EF4-FFF2-40B4-BE49-F238E27FC236}">
                    <a16:creationId xmlns:a16="http://schemas.microsoft.com/office/drawing/2014/main" id="{98846374-B228-940E-AEDB-69C4A3F0ABD0}"/>
                  </a:ext>
                </a:extLst>
              </p:cNvPr>
              <p:cNvSpPr txBox="1">
                <a:spLocks noRot="1" noChangeAspect="1" noMove="1" noResize="1" noEditPoints="1" noAdjustHandles="1" noChangeArrowheads="1" noChangeShapeType="1" noTextEdit="1"/>
              </p:cNvSpPr>
              <p:nvPr/>
            </p:nvSpPr>
            <p:spPr>
              <a:xfrm>
                <a:off x="5228066" y="2404435"/>
                <a:ext cx="314189" cy="369332"/>
              </a:xfrm>
              <a:prstGeom prst="rect">
                <a:avLst/>
              </a:prstGeom>
              <a:blipFill>
                <a:blip r:embed="rId19"/>
                <a:stretch>
                  <a:fillRect l="-13725" r="-11765" b="-3279"/>
                </a:stretch>
              </a:blipFill>
            </p:spPr>
            <p:txBody>
              <a:bodyPr/>
              <a:lstStyle/>
              <a:p>
                <a:r>
                  <a:rPr lang="vi-VN">
                    <a:noFill/>
                  </a:rPr>
                  <a:t> </a:t>
                </a:r>
              </a:p>
            </p:txBody>
          </p:sp>
        </mc:Fallback>
      </mc:AlternateContent>
      <p:sp>
        <p:nvSpPr>
          <p:cNvPr id="82" name="TextBox 81">
            <a:extLst>
              <a:ext uri="{FF2B5EF4-FFF2-40B4-BE49-F238E27FC236}">
                <a16:creationId xmlns:a16="http://schemas.microsoft.com/office/drawing/2014/main" id="{377BE6D9-D522-C2C0-14E6-2A61A7B4F69F}"/>
              </a:ext>
            </a:extLst>
          </p:cNvPr>
          <p:cNvSpPr txBox="1"/>
          <p:nvPr/>
        </p:nvSpPr>
        <p:spPr>
          <a:xfrm>
            <a:off x="5910198" y="3178593"/>
            <a:ext cx="827869" cy="276999"/>
          </a:xfrm>
          <a:prstGeom prst="rect">
            <a:avLst/>
          </a:prstGeom>
          <a:noFill/>
        </p:spPr>
        <p:txBody>
          <a:bodyPr wrap="square">
            <a:spAutoFit/>
          </a:bodyPr>
          <a:lstStyle/>
          <a:p>
            <a:r>
              <a:rPr lang="en-US" sz="1200"/>
              <a:t>Explicity</a:t>
            </a:r>
            <a:endParaRPr lang="vi-VN" sz="1200" b="1"/>
          </a:p>
        </p:txBody>
      </p:sp>
      <p:sp>
        <p:nvSpPr>
          <p:cNvPr id="83" name="TextBox 82">
            <a:extLst>
              <a:ext uri="{FF2B5EF4-FFF2-40B4-BE49-F238E27FC236}">
                <a16:creationId xmlns:a16="http://schemas.microsoft.com/office/drawing/2014/main" id="{EC8633BE-3FAA-96F8-BC6D-00B40F8DF2A5}"/>
              </a:ext>
            </a:extLst>
          </p:cNvPr>
          <p:cNvSpPr txBox="1"/>
          <p:nvPr/>
        </p:nvSpPr>
        <p:spPr>
          <a:xfrm>
            <a:off x="6495994" y="3178593"/>
            <a:ext cx="873271" cy="276999"/>
          </a:xfrm>
          <a:prstGeom prst="rect">
            <a:avLst/>
          </a:prstGeom>
          <a:noFill/>
        </p:spPr>
        <p:txBody>
          <a:bodyPr wrap="square">
            <a:spAutoFit/>
          </a:bodyPr>
          <a:lstStyle/>
          <a:p>
            <a:r>
              <a:rPr lang="en-US" sz="1200"/>
              <a:t>Unknown</a:t>
            </a:r>
            <a:endParaRPr lang="vi-VN" sz="1200" b="1"/>
          </a:p>
        </p:txBody>
      </p:sp>
      <p:cxnSp>
        <p:nvCxnSpPr>
          <p:cNvPr id="84" name="Straight Arrow Connector 83">
            <a:extLst>
              <a:ext uri="{FF2B5EF4-FFF2-40B4-BE49-F238E27FC236}">
                <a16:creationId xmlns:a16="http://schemas.microsoft.com/office/drawing/2014/main" id="{7619FD54-8A73-D769-E06D-4E8C9C1A82F9}"/>
              </a:ext>
            </a:extLst>
          </p:cNvPr>
          <p:cNvCxnSpPr>
            <a:cxnSpLocks/>
            <a:stCxn id="82" idx="0"/>
          </p:cNvCxnSpPr>
          <p:nvPr/>
        </p:nvCxnSpPr>
        <p:spPr>
          <a:xfrm flipH="1" flipV="1">
            <a:off x="6320160" y="2923138"/>
            <a:ext cx="3973"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7B2DA218-9483-1552-6E88-C28B316F93E7}"/>
              </a:ext>
            </a:extLst>
          </p:cNvPr>
          <p:cNvCxnSpPr>
            <a:cxnSpLocks/>
            <a:stCxn id="83" idx="0"/>
          </p:cNvCxnSpPr>
          <p:nvPr/>
        </p:nvCxnSpPr>
        <p:spPr>
          <a:xfrm flipH="1" flipV="1">
            <a:off x="6926759" y="2923138"/>
            <a:ext cx="5871"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B736732F-61C3-7FC8-00AA-AA7B796B74E5}"/>
              </a:ext>
            </a:extLst>
          </p:cNvPr>
          <p:cNvSpPr txBox="1"/>
          <p:nvPr/>
        </p:nvSpPr>
        <p:spPr>
          <a:xfrm>
            <a:off x="999380" y="4886336"/>
            <a:ext cx="6874351" cy="246221"/>
          </a:xfrm>
          <a:prstGeom prst="rect">
            <a:avLst/>
          </a:prstGeom>
          <a:noFill/>
        </p:spPr>
        <p:txBody>
          <a:bodyPr wrap="square">
            <a:spAutoFit/>
          </a:bodyPr>
          <a:lstStyle/>
          <a:p>
            <a:r>
              <a:rPr lang="it-IT" sz="1000" b="1">
                <a:effectLst/>
              </a:rPr>
              <a:t>[1.35]</a:t>
            </a:r>
            <a:r>
              <a:rPr lang="it-IT" sz="1000">
                <a:effectLst/>
              </a:rPr>
              <a:t> Hai, V. T., Viet, N. T., &amp; Ho, L. B. (2024). </a:t>
            </a:r>
            <a:r>
              <a:rPr lang="it-IT" sz="1000" i="1">
                <a:effectLst/>
              </a:rPr>
              <a:t>SoftwareX</a:t>
            </a:r>
            <a:r>
              <a:rPr lang="it-IT" sz="1000">
                <a:effectLst/>
              </a:rPr>
              <a:t>, </a:t>
            </a:r>
            <a:r>
              <a:rPr lang="it-IT" sz="1000" i="1">
                <a:effectLst/>
              </a:rPr>
              <a:t>26</a:t>
            </a:r>
            <a:r>
              <a:rPr lang="it-IT" sz="1000">
                <a:effectLst/>
              </a:rPr>
              <a:t>, 101726. https://doi.org/10.1016/j.softx.2024.101726 </a:t>
            </a:r>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DD340758-5DF5-59AC-8E53-6CE5528D7185}"/>
                  </a:ext>
                </a:extLst>
              </p:cNvPr>
              <p:cNvSpPr/>
              <p:nvPr/>
            </p:nvSpPr>
            <p:spPr>
              <a:xfrm>
                <a:off x="1277387" y="3687396"/>
                <a:ext cx="1183465" cy="85680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98" name="Rectangle 97">
                <a:extLst>
                  <a:ext uri="{FF2B5EF4-FFF2-40B4-BE49-F238E27FC236}">
                    <a16:creationId xmlns:a16="http://schemas.microsoft.com/office/drawing/2014/main" id="{DD340758-5DF5-59AC-8E53-6CE5528D7185}"/>
                  </a:ext>
                </a:extLst>
              </p:cNvPr>
              <p:cNvSpPr>
                <a:spLocks noRot="1" noChangeAspect="1" noMove="1" noResize="1" noEditPoints="1" noAdjustHandles="1" noChangeArrowheads="1" noChangeShapeType="1" noTextEdit="1"/>
              </p:cNvSpPr>
              <p:nvPr/>
            </p:nvSpPr>
            <p:spPr>
              <a:xfrm>
                <a:off x="1277387" y="3687396"/>
                <a:ext cx="1183465" cy="856805"/>
              </a:xfrm>
              <a:prstGeom prst="rect">
                <a:avLst/>
              </a:prstGeom>
              <a:blipFill>
                <a:blip r:embed="rId20"/>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353F00AD-1208-58EB-FF5F-300BF687B3EB}"/>
                  </a:ext>
                </a:extLst>
              </p:cNvPr>
              <p:cNvSpPr/>
              <p:nvPr/>
            </p:nvSpPr>
            <p:spPr>
              <a:xfrm>
                <a:off x="3683664" y="3686954"/>
                <a:ext cx="1351055" cy="856805"/>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100" name="Rectangle 99">
                <a:extLst>
                  <a:ext uri="{FF2B5EF4-FFF2-40B4-BE49-F238E27FC236}">
                    <a16:creationId xmlns:a16="http://schemas.microsoft.com/office/drawing/2014/main" id="{353F00AD-1208-58EB-FF5F-300BF687B3EB}"/>
                  </a:ext>
                </a:extLst>
              </p:cNvPr>
              <p:cNvSpPr>
                <a:spLocks noRot="1" noChangeAspect="1" noMove="1" noResize="1" noEditPoints="1" noAdjustHandles="1" noChangeArrowheads="1" noChangeShapeType="1" noTextEdit="1"/>
              </p:cNvSpPr>
              <p:nvPr/>
            </p:nvSpPr>
            <p:spPr>
              <a:xfrm>
                <a:off x="3683664" y="3686954"/>
                <a:ext cx="1351055" cy="856805"/>
              </a:xfrm>
              <a:prstGeom prst="rect">
                <a:avLst/>
              </a:prstGeom>
              <a:blipFill>
                <a:blip r:embed="rId21"/>
                <a:stretch>
                  <a:fillRect/>
                </a:stretch>
              </a:blipFill>
              <a:ln>
                <a:solidFill>
                  <a:schemeClr val="tx1"/>
                </a:solidFill>
              </a:ln>
            </p:spPr>
            <p:txBody>
              <a:bodyPr/>
              <a:lstStyle/>
              <a:p>
                <a:r>
                  <a:rPr lang="vi-VN">
                    <a:noFill/>
                  </a:rPr>
                  <a:t> </a:t>
                </a:r>
              </a:p>
            </p:txBody>
          </p:sp>
        </mc:Fallback>
      </mc:AlternateContent>
      <p:cxnSp>
        <p:nvCxnSpPr>
          <p:cNvPr id="101" name="Straight Connector 100">
            <a:extLst>
              <a:ext uri="{FF2B5EF4-FFF2-40B4-BE49-F238E27FC236}">
                <a16:creationId xmlns:a16="http://schemas.microsoft.com/office/drawing/2014/main" id="{6FE02D04-DF16-EFA4-5ED5-2E95DD7C0D29}"/>
              </a:ext>
            </a:extLst>
          </p:cNvPr>
          <p:cNvCxnSpPr>
            <a:cxnSpLocks/>
          </p:cNvCxnSpPr>
          <p:nvPr/>
        </p:nvCxnSpPr>
        <p:spPr>
          <a:xfrm>
            <a:off x="803992" y="4096446"/>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FCCC408-66D5-54B3-D048-B878E333D3B5}"/>
              </a:ext>
            </a:extLst>
          </p:cNvPr>
          <p:cNvCxnSpPr>
            <a:cxnSpLocks/>
          </p:cNvCxnSpPr>
          <p:nvPr/>
        </p:nvCxnSpPr>
        <p:spPr>
          <a:xfrm flipV="1">
            <a:off x="950904" y="3997706"/>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2BD77B7C-F937-DAD8-C10F-DE692BF4CC52}"/>
                  </a:ext>
                </a:extLst>
              </p:cNvPr>
              <p:cNvSpPr/>
              <p:nvPr/>
            </p:nvSpPr>
            <p:spPr>
              <a:xfrm>
                <a:off x="1364460" y="3751516"/>
                <a:ext cx="352983"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a:p>
            </p:txBody>
          </p:sp>
        </mc:Choice>
        <mc:Fallback xmlns="">
          <p:sp>
            <p:nvSpPr>
              <p:cNvPr id="103" name="Rectangle 102">
                <a:extLst>
                  <a:ext uri="{FF2B5EF4-FFF2-40B4-BE49-F238E27FC236}">
                    <a16:creationId xmlns:a16="http://schemas.microsoft.com/office/drawing/2014/main" id="{2BD77B7C-F937-DAD8-C10F-DE692BF4CC52}"/>
                  </a:ext>
                </a:extLst>
              </p:cNvPr>
              <p:cNvSpPr>
                <a:spLocks noRot="1" noChangeAspect="1" noMove="1" noResize="1" noEditPoints="1" noAdjustHandles="1" noChangeArrowheads="1" noChangeShapeType="1" noTextEdit="1"/>
              </p:cNvSpPr>
              <p:nvPr/>
            </p:nvSpPr>
            <p:spPr>
              <a:xfrm>
                <a:off x="1364460" y="3751516"/>
                <a:ext cx="352983" cy="650789"/>
              </a:xfrm>
              <a:prstGeom prst="rect">
                <a:avLst/>
              </a:prstGeom>
              <a:blipFill>
                <a:blip r:embed="rId22"/>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E6F13886-D335-1388-DC0B-4F65CE3F31CC}"/>
                  </a:ext>
                </a:extLst>
              </p:cNvPr>
              <p:cNvSpPr/>
              <p:nvPr/>
            </p:nvSpPr>
            <p:spPr>
              <a:xfrm>
                <a:off x="1802262" y="3751516"/>
                <a:ext cx="561225"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𝑉</m:t>
                      </m:r>
                      <m:d>
                        <m:dPr>
                          <m:ctrlPr>
                            <a:rPr lang="en-US" b="0"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𝜽</m:t>
                          </m:r>
                        </m:e>
                      </m:d>
                    </m:oMath>
                  </m:oMathPara>
                </a14:m>
                <a:endParaRPr lang="en-US">
                  <a:solidFill>
                    <a:srgbClr val="FF0000"/>
                  </a:solidFill>
                </a:endParaRPr>
              </a:p>
            </p:txBody>
          </p:sp>
        </mc:Choice>
        <mc:Fallback xmlns="">
          <p:sp>
            <p:nvSpPr>
              <p:cNvPr id="104" name="Rectangle 103">
                <a:extLst>
                  <a:ext uri="{FF2B5EF4-FFF2-40B4-BE49-F238E27FC236}">
                    <a16:creationId xmlns:a16="http://schemas.microsoft.com/office/drawing/2014/main" id="{E6F13886-D335-1388-DC0B-4F65CE3F31CC}"/>
                  </a:ext>
                </a:extLst>
              </p:cNvPr>
              <p:cNvSpPr>
                <a:spLocks noRot="1" noChangeAspect="1" noMove="1" noResize="1" noEditPoints="1" noAdjustHandles="1" noChangeArrowheads="1" noChangeShapeType="1" noTextEdit="1"/>
              </p:cNvSpPr>
              <p:nvPr/>
            </p:nvSpPr>
            <p:spPr>
              <a:xfrm>
                <a:off x="1802262" y="3751516"/>
                <a:ext cx="561225" cy="650789"/>
              </a:xfrm>
              <a:prstGeom prst="rect">
                <a:avLst/>
              </a:prstGeom>
              <a:blipFill>
                <a:blip r:embed="rId23"/>
                <a:stretch>
                  <a:fillRect l="-7447"/>
                </a:stretch>
              </a:blipFill>
              <a:ln>
                <a:solidFill>
                  <a:srgbClr val="FF0000"/>
                </a:solidFill>
              </a:ln>
            </p:spPr>
            <p:txBody>
              <a:bodyPr/>
              <a:lstStyle/>
              <a:p>
                <a:r>
                  <a:rPr lang="vi-VN">
                    <a:noFill/>
                  </a:rPr>
                  <a:t> </a:t>
                </a:r>
              </a:p>
            </p:txBody>
          </p:sp>
        </mc:Fallback>
      </mc:AlternateContent>
      <p:sp>
        <p:nvSpPr>
          <p:cNvPr id="105" name="TextBox 104">
            <a:extLst>
              <a:ext uri="{FF2B5EF4-FFF2-40B4-BE49-F238E27FC236}">
                <a16:creationId xmlns:a16="http://schemas.microsoft.com/office/drawing/2014/main" id="{FAD0AE0A-28B0-553E-D8A2-5806EC7E5E2D}"/>
              </a:ext>
            </a:extLst>
          </p:cNvPr>
          <p:cNvSpPr txBox="1"/>
          <p:nvPr/>
        </p:nvSpPr>
        <p:spPr>
          <a:xfrm>
            <a:off x="999380" y="4643406"/>
            <a:ext cx="1074140" cy="276999"/>
          </a:xfrm>
          <a:prstGeom prst="rect">
            <a:avLst/>
          </a:prstGeom>
          <a:noFill/>
        </p:spPr>
        <p:txBody>
          <a:bodyPr wrap="square">
            <a:spAutoFit/>
          </a:bodyPr>
          <a:lstStyle/>
          <a:p>
            <a:r>
              <a:rPr lang="en-US" sz="1200"/>
              <a:t>Target unitary</a:t>
            </a:r>
            <a:endParaRPr lang="vi-VN" sz="1200" b="1"/>
          </a:p>
        </p:txBody>
      </p:sp>
      <p:sp>
        <p:nvSpPr>
          <p:cNvPr id="106" name="TextBox 105">
            <a:extLst>
              <a:ext uri="{FF2B5EF4-FFF2-40B4-BE49-F238E27FC236}">
                <a16:creationId xmlns:a16="http://schemas.microsoft.com/office/drawing/2014/main" id="{8562E2C6-4E9F-651C-1753-EEEC4CF51AE3}"/>
              </a:ext>
            </a:extLst>
          </p:cNvPr>
          <p:cNvSpPr txBox="1"/>
          <p:nvPr/>
        </p:nvSpPr>
        <p:spPr>
          <a:xfrm>
            <a:off x="1898257" y="4658298"/>
            <a:ext cx="1443845" cy="276999"/>
          </a:xfrm>
          <a:prstGeom prst="rect">
            <a:avLst/>
          </a:prstGeom>
          <a:noFill/>
        </p:spPr>
        <p:txBody>
          <a:bodyPr wrap="square">
            <a:spAutoFit/>
          </a:bodyPr>
          <a:lstStyle/>
          <a:p>
            <a:r>
              <a:rPr lang="en-US" sz="1200"/>
              <a:t>Trainable unitary</a:t>
            </a:r>
            <a:endParaRPr lang="vi-VN" sz="1200" b="1"/>
          </a:p>
        </p:txBody>
      </p:sp>
      <p:cxnSp>
        <p:nvCxnSpPr>
          <p:cNvPr id="107" name="Straight Arrow Connector 106">
            <a:extLst>
              <a:ext uri="{FF2B5EF4-FFF2-40B4-BE49-F238E27FC236}">
                <a16:creationId xmlns:a16="http://schemas.microsoft.com/office/drawing/2014/main" id="{037E093C-B078-A3DF-AB35-E07A8970BAB2}"/>
              </a:ext>
            </a:extLst>
          </p:cNvPr>
          <p:cNvCxnSpPr>
            <a:cxnSpLocks/>
            <a:stCxn id="105" idx="0"/>
            <a:endCxn id="103" idx="2"/>
          </p:cNvCxnSpPr>
          <p:nvPr/>
        </p:nvCxnSpPr>
        <p:spPr>
          <a:xfrm flipV="1">
            <a:off x="1536450" y="4402305"/>
            <a:ext cx="4502" cy="2411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582D78C7-9160-9B74-BB7C-295A3294D32C}"/>
              </a:ext>
            </a:extLst>
          </p:cNvPr>
          <p:cNvCxnSpPr>
            <a:cxnSpLocks/>
            <a:endCxn id="104" idx="2"/>
          </p:cNvCxnSpPr>
          <p:nvPr/>
        </p:nvCxnSpPr>
        <p:spPr>
          <a:xfrm flipV="1">
            <a:off x="2082875" y="4402305"/>
            <a:ext cx="0" cy="2411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01254133-44E6-6414-A9C6-486F3118F34B}"/>
              </a:ext>
            </a:extLst>
          </p:cNvPr>
          <p:cNvCxnSpPr>
            <a:cxnSpLocks/>
          </p:cNvCxnSpPr>
          <p:nvPr/>
        </p:nvCxnSpPr>
        <p:spPr>
          <a:xfrm>
            <a:off x="3210269" y="4096004"/>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919F981-3B8A-2B9C-335D-4B577DC85D75}"/>
              </a:ext>
            </a:extLst>
          </p:cNvPr>
          <p:cNvCxnSpPr>
            <a:cxnSpLocks/>
          </p:cNvCxnSpPr>
          <p:nvPr/>
        </p:nvCxnSpPr>
        <p:spPr>
          <a:xfrm flipV="1">
            <a:off x="3357181" y="3997264"/>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1AA8BAD-7C26-7B5D-6400-380A37144E21}"/>
              </a:ext>
            </a:extLst>
          </p:cNvPr>
          <p:cNvSpPr txBox="1"/>
          <p:nvPr/>
        </p:nvSpPr>
        <p:spPr>
          <a:xfrm>
            <a:off x="3369733" y="4657318"/>
            <a:ext cx="1180910" cy="276999"/>
          </a:xfrm>
          <a:prstGeom prst="rect">
            <a:avLst/>
          </a:prstGeom>
          <a:noFill/>
        </p:spPr>
        <p:txBody>
          <a:bodyPr wrap="square">
            <a:spAutoFit/>
          </a:bodyPr>
          <a:lstStyle/>
          <a:p>
            <a:r>
              <a:rPr lang="en-US" sz="1200"/>
              <a:t>Target unitary</a:t>
            </a:r>
            <a:endParaRPr lang="vi-VN" sz="1200" b="1"/>
          </a:p>
        </p:txBody>
      </p:sp>
      <p:sp>
        <p:nvSpPr>
          <p:cNvPr id="113" name="TextBox 112">
            <a:extLst>
              <a:ext uri="{FF2B5EF4-FFF2-40B4-BE49-F238E27FC236}">
                <a16:creationId xmlns:a16="http://schemas.microsoft.com/office/drawing/2014/main" id="{58356FCA-27E6-8E17-9565-306B0607FFD6}"/>
              </a:ext>
            </a:extLst>
          </p:cNvPr>
          <p:cNvSpPr txBox="1"/>
          <p:nvPr/>
        </p:nvSpPr>
        <p:spPr>
          <a:xfrm>
            <a:off x="4417377" y="4670081"/>
            <a:ext cx="1469267" cy="276999"/>
          </a:xfrm>
          <a:prstGeom prst="rect">
            <a:avLst/>
          </a:prstGeom>
          <a:noFill/>
        </p:spPr>
        <p:txBody>
          <a:bodyPr wrap="square">
            <a:spAutoFit/>
          </a:bodyPr>
          <a:lstStyle/>
          <a:p>
            <a:r>
              <a:rPr lang="en-US" sz="1200"/>
              <a:t>Optimized unitary</a:t>
            </a:r>
            <a:endParaRPr lang="vi-VN" sz="1200" b="1"/>
          </a:p>
        </p:txBody>
      </p:sp>
      <p:cxnSp>
        <p:nvCxnSpPr>
          <p:cNvPr id="114" name="Straight Arrow Connector 113">
            <a:extLst>
              <a:ext uri="{FF2B5EF4-FFF2-40B4-BE49-F238E27FC236}">
                <a16:creationId xmlns:a16="http://schemas.microsoft.com/office/drawing/2014/main" id="{53BA4C17-31BA-BBF7-3916-8CF693A9D558}"/>
              </a:ext>
            </a:extLst>
          </p:cNvPr>
          <p:cNvCxnSpPr>
            <a:cxnSpLocks/>
            <a:stCxn id="112" idx="0"/>
            <a:endCxn id="146" idx="2"/>
          </p:cNvCxnSpPr>
          <p:nvPr/>
        </p:nvCxnSpPr>
        <p:spPr>
          <a:xfrm flipH="1" flipV="1">
            <a:off x="3957907" y="4399982"/>
            <a:ext cx="2281" cy="257336"/>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E6CCEAD9-F246-8718-767F-ABC747B8259D}"/>
              </a:ext>
            </a:extLst>
          </p:cNvPr>
          <p:cNvCxnSpPr>
            <a:cxnSpLocks/>
            <a:endCxn id="147" idx="2"/>
          </p:cNvCxnSpPr>
          <p:nvPr/>
        </p:nvCxnSpPr>
        <p:spPr>
          <a:xfrm flipH="1" flipV="1">
            <a:off x="4581518" y="4399982"/>
            <a:ext cx="117" cy="2700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16" name="Connector: Curved 115">
            <a:extLst>
              <a:ext uri="{FF2B5EF4-FFF2-40B4-BE49-F238E27FC236}">
                <a16:creationId xmlns:a16="http://schemas.microsoft.com/office/drawing/2014/main" id="{9047FF04-B29E-9B0E-70B9-4DC24081C504}"/>
              </a:ext>
            </a:extLst>
          </p:cNvPr>
          <p:cNvCxnSpPr>
            <a:cxnSpLocks/>
            <a:stCxn id="103" idx="0"/>
            <a:endCxn id="104" idx="0"/>
          </p:cNvCxnSpPr>
          <p:nvPr/>
        </p:nvCxnSpPr>
        <p:spPr>
          <a:xfrm rot="5400000" flipH="1" flipV="1">
            <a:off x="1811913" y="3480555"/>
            <a:ext cx="12700" cy="541923"/>
          </a:xfrm>
          <a:prstGeom prst="curvedConnector3">
            <a:avLst>
              <a:gd name="adj1" fmla="val 1099984"/>
            </a:avLst>
          </a:prstGeom>
          <a:ln>
            <a:solidFill>
              <a:srgbClr val="FF0000"/>
            </a:solidFill>
            <a:prstDash val="lg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93D505A0-F602-A6FF-DC31-C1766F33A70F}"/>
              </a:ext>
            </a:extLst>
          </p:cNvPr>
          <p:cNvSpPr txBox="1"/>
          <p:nvPr/>
        </p:nvSpPr>
        <p:spPr>
          <a:xfrm>
            <a:off x="2022742" y="3495547"/>
            <a:ext cx="774857" cy="215444"/>
          </a:xfrm>
          <a:prstGeom prst="rect">
            <a:avLst/>
          </a:prstGeom>
          <a:noFill/>
        </p:spPr>
        <p:txBody>
          <a:bodyPr wrap="square">
            <a:spAutoFit/>
          </a:bodyPr>
          <a:lstStyle/>
          <a:p>
            <a:r>
              <a:rPr lang="en-US" sz="800">
                <a:solidFill>
                  <a:srgbClr val="FF0000"/>
                </a:solidFill>
              </a:rPr>
              <a:t>Transfer</a:t>
            </a:r>
            <a:endParaRPr lang="vi-VN" sz="800" b="1">
              <a:solidFill>
                <a:srgbClr val="FF0000"/>
              </a:solidFill>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3221173-13E7-B30E-9672-155473F8D73E}"/>
                  </a:ext>
                </a:extLst>
              </p:cNvPr>
              <p:cNvSpPr txBox="1"/>
              <p:nvPr/>
            </p:nvSpPr>
            <p:spPr>
              <a:xfrm>
                <a:off x="2797599" y="389180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vi-VN" sz="2400"/>
              </a:p>
            </p:txBody>
          </p:sp>
        </mc:Choice>
        <mc:Fallback xmlns="">
          <p:sp>
            <p:nvSpPr>
              <p:cNvPr id="118" name="TextBox 117">
                <a:extLst>
                  <a:ext uri="{FF2B5EF4-FFF2-40B4-BE49-F238E27FC236}">
                    <a16:creationId xmlns:a16="http://schemas.microsoft.com/office/drawing/2014/main" id="{B3221173-13E7-B30E-9672-155473F8D73E}"/>
                  </a:ext>
                </a:extLst>
              </p:cNvPr>
              <p:cNvSpPr txBox="1">
                <a:spLocks noRot="1" noChangeAspect="1" noMove="1" noResize="1" noEditPoints="1" noAdjustHandles="1" noChangeArrowheads="1" noChangeShapeType="1" noTextEdit="1"/>
              </p:cNvSpPr>
              <p:nvPr/>
            </p:nvSpPr>
            <p:spPr>
              <a:xfrm>
                <a:off x="2797599" y="3891802"/>
                <a:ext cx="351058" cy="369332"/>
              </a:xfrm>
              <a:prstGeom prst="rect">
                <a:avLst/>
              </a:prstGeom>
              <a:blipFill>
                <a:blip r:embed="rId24"/>
                <a:stretch>
                  <a:fillRect l="-12069" r="-8621" b="-3279"/>
                </a:stretch>
              </a:blipFill>
            </p:spPr>
            <p:txBody>
              <a:bodyPr/>
              <a:lstStyle/>
              <a:p>
                <a:r>
                  <a:rPr lang="vi-VN">
                    <a:noFill/>
                  </a:rPr>
                  <a:t> </a:t>
                </a:r>
              </a:p>
            </p:txBody>
          </p:sp>
        </mc:Fallback>
      </mc:AlternateContent>
      <p:cxnSp>
        <p:nvCxnSpPr>
          <p:cNvPr id="119" name="Straight Connector 118">
            <a:extLst>
              <a:ext uri="{FF2B5EF4-FFF2-40B4-BE49-F238E27FC236}">
                <a16:creationId xmlns:a16="http://schemas.microsoft.com/office/drawing/2014/main" id="{7541D1F9-CCEE-D5AE-D6C6-7205C7799401}"/>
              </a:ext>
            </a:extLst>
          </p:cNvPr>
          <p:cNvCxnSpPr>
            <a:cxnSpLocks/>
          </p:cNvCxnSpPr>
          <p:nvPr/>
        </p:nvCxnSpPr>
        <p:spPr>
          <a:xfrm>
            <a:off x="5633930" y="4096004"/>
            <a:ext cx="1908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AB878F-12AE-8377-F0AD-53344F5D81F6}"/>
              </a:ext>
            </a:extLst>
          </p:cNvPr>
          <p:cNvCxnSpPr>
            <a:cxnSpLocks/>
          </p:cNvCxnSpPr>
          <p:nvPr/>
        </p:nvCxnSpPr>
        <p:spPr>
          <a:xfrm flipV="1">
            <a:off x="5780842" y="3997264"/>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4FE7D6B5-2036-46B7-5360-00BF15C48152}"/>
                  </a:ext>
                </a:extLst>
              </p:cNvPr>
              <p:cNvSpPr/>
              <p:nvPr/>
            </p:nvSpPr>
            <p:spPr>
              <a:xfrm>
                <a:off x="6107326" y="3686955"/>
                <a:ext cx="970278" cy="8568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121" name="Rectangle 120">
                <a:extLst>
                  <a:ext uri="{FF2B5EF4-FFF2-40B4-BE49-F238E27FC236}">
                    <a16:creationId xmlns:a16="http://schemas.microsoft.com/office/drawing/2014/main" id="{4FE7D6B5-2036-46B7-5360-00BF15C48152}"/>
                  </a:ext>
                </a:extLst>
              </p:cNvPr>
              <p:cNvSpPr>
                <a:spLocks noRot="1" noChangeAspect="1" noMove="1" noResize="1" noEditPoints="1" noAdjustHandles="1" noChangeArrowheads="1" noChangeShapeType="1" noTextEdit="1"/>
              </p:cNvSpPr>
              <p:nvPr/>
            </p:nvSpPr>
            <p:spPr>
              <a:xfrm>
                <a:off x="6107326" y="3686955"/>
                <a:ext cx="970278" cy="856804"/>
              </a:xfrm>
              <a:prstGeom prst="rect">
                <a:avLst/>
              </a:prstGeom>
              <a:blipFill>
                <a:blip r:embed="rId2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C0E0AF7-6324-7DDD-8BA8-35A4D7BC8488}"/>
                  </a:ext>
                </a:extLst>
              </p:cNvPr>
              <p:cNvSpPr txBox="1"/>
              <p:nvPr/>
            </p:nvSpPr>
            <p:spPr>
              <a:xfrm>
                <a:off x="5246285" y="3883698"/>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vi-VN" sz="2400"/>
              </a:p>
            </p:txBody>
          </p:sp>
        </mc:Choice>
        <mc:Fallback xmlns="">
          <p:sp>
            <p:nvSpPr>
              <p:cNvPr id="125" name="TextBox 124">
                <a:extLst>
                  <a:ext uri="{FF2B5EF4-FFF2-40B4-BE49-F238E27FC236}">
                    <a16:creationId xmlns:a16="http://schemas.microsoft.com/office/drawing/2014/main" id="{3C0E0AF7-6324-7DDD-8BA8-35A4D7BC8488}"/>
                  </a:ext>
                </a:extLst>
              </p:cNvPr>
              <p:cNvSpPr txBox="1">
                <a:spLocks noRot="1" noChangeAspect="1" noMove="1" noResize="1" noEditPoints="1" noAdjustHandles="1" noChangeArrowheads="1" noChangeShapeType="1" noTextEdit="1"/>
              </p:cNvSpPr>
              <p:nvPr/>
            </p:nvSpPr>
            <p:spPr>
              <a:xfrm>
                <a:off x="5246285" y="3883698"/>
                <a:ext cx="314189" cy="369332"/>
              </a:xfrm>
              <a:prstGeom prst="rect">
                <a:avLst/>
              </a:prstGeom>
              <a:blipFill>
                <a:blip r:embed="rId26"/>
                <a:stretch>
                  <a:fillRect l="-13725" r="-11765" b="-3279"/>
                </a:stretch>
              </a:blipFill>
            </p:spPr>
            <p:txBody>
              <a:bodyPr/>
              <a:lstStyle/>
              <a:p>
                <a:r>
                  <a:rPr lang="vi-VN">
                    <a:noFill/>
                  </a:rPr>
                  <a:t> </a:t>
                </a:r>
              </a:p>
            </p:txBody>
          </p:sp>
        </mc:Fallback>
      </mc:AlternateContent>
      <p:sp>
        <p:nvSpPr>
          <p:cNvPr id="126" name="TextBox 125">
            <a:extLst>
              <a:ext uri="{FF2B5EF4-FFF2-40B4-BE49-F238E27FC236}">
                <a16:creationId xmlns:a16="http://schemas.microsoft.com/office/drawing/2014/main" id="{87F12966-0E92-842F-62BB-A8A8FEC38C23}"/>
              </a:ext>
            </a:extLst>
          </p:cNvPr>
          <p:cNvSpPr txBox="1"/>
          <p:nvPr/>
        </p:nvSpPr>
        <p:spPr>
          <a:xfrm>
            <a:off x="5990167" y="4674788"/>
            <a:ext cx="1064884" cy="276999"/>
          </a:xfrm>
          <a:prstGeom prst="rect">
            <a:avLst/>
          </a:prstGeom>
          <a:noFill/>
        </p:spPr>
        <p:txBody>
          <a:bodyPr wrap="square">
            <a:spAutoFit/>
          </a:bodyPr>
          <a:lstStyle/>
          <a:p>
            <a:r>
              <a:rPr lang="en-US" sz="1200"/>
              <a:t>Unknown</a:t>
            </a:r>
            <a:endParaRPr lang="vi-VN" sz="1200" b="1"/>
          </a:p>
        </p:txBody>
      </p:sp>
      <p:sp>
        <p:nvSpPr>
          <p:cNvPr id="127" name="TextBox 126">
            <a:extLst>
              <a:ext uri="{FF2B5EF4-FFF2-40B4-BE49-F238E27FC236}">
                <a16:creationId xmlns:a16="http://schemas.microsoft.com/office/drawing/2014/main" id="{AC530115-C5D3-A338-1D1A-5851EF18CB82}"/>
              </a:ext>
            </a:extLst>
          </p:cNvPr>
          <p:cNvSpPr txBox="1"/>
          <p:nvPr/>
        </p:nvSpPr>
        <p:spPr>
          <a:xfrm>
            <a:off x="6671734" y="4670555"/>
            <a:ext cx="697532" cy="276999"/>
          </a:xfrm>
          <a:prstGeom prst="rect">
            <a:avLst/>
          </a:prstGeom>
          <a:noFill/>
        </p:spPr>
        <p:txBody>
          <a:bodyPr wrap="square">
            <a:spAutoFit/>
          </a:bodyPr>
          <a:lstStyle/>
          <a:p>
            <a:r>
              <a:rPr lang="en-US" sz="1200"/>
              <a:t>Explicity</a:t>
            </a:r>
            <a:endParaRPr lang="vi-VN" sz="1200" b="1"/>
          </a:p>
        </p:txBody>
      </p:sp>
      <p:cxnSp>
        <p:nvCxnSpPr>
          <p:cNvPr id="128" name="Straight Arrow Connector 127">
            <a:extLst>
              <a:ext uri="{FF2B5EF4-FFF2-40B4-BE49-F238E27FC236}">
                <a16:creationId xmlns:a16="http://schemas.microsoft.com/office/drawing/2014/main" id="{66DD1FA1-6BA6-0122-96CC-E6799C6F838D}"/>
              </a:ext>
            </a:extLst>
          </p:cNvPr>
          <p:cNvCxnSpPr>
            <a:cxnSpLocks/>
          </p:cNvCxnSpPr>
          <p:nvPr/>
        </p:nvCxnSpPr>
        <p:spPr>
          <a:xfrm flipH="1" flipV="1">
            <a:off x="6393410" y="4402401"/>
            <a:ext cx="3973"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3A186BE1-01BA-6264-26F8-D81246092511}"/>
              </a:ext>
            </a:extLst>
          </p:cNvPr>
          <p:cNvCxnSpPr>
            <a:cxnSpLocks/>
          </p:cNvCxnSpPr>
          <p:nvPr/>
        </p:nvCxnSpPr>
        <p:spPr>
          <a:xfrm flipH="1" flipV="1">
            <a:off x="6826444" y="4402401"/>
            <a:ext cx="5871" cy="25545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1206953B-A8B0-BE40-C61F-A91B92F183ED}"/>
                  </a:ext>
                </a:extLst>
              </p:cNvPr>
              <p:cNvSpPr/>
              <p:nvPr/>
            </p:nvSpPr>
            <p:spPr>
              <a:xfrm>
                <a:off x="3781415" y="3749193"/>
                <a:ext cx="352983"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a:p>
            </p:txBody>
          </p:sp>
        </mc:Choice>
        <mc:Fallback xmlns="">
          <p:sp>
            <p:nvSpPr>
              <p:cNvPr id="146" name="Rectangle 145">
                <a:extLst>
                  <a:ext uri="{FF2B5EF4-FFF2-40B4-BE49-F238E27FC236}">
                    <a16:creationId xmlns:a16="http://schemas.microsoft.com/office/drawing/2014/main" id="{1206953B-A8B0-BE40-C61F-A91B92F183ED}"/>
                  </a:ext>
                </a:extLst>
              </p:cNvPr>
              <p:cNvSpPr>
                <a:spLocks noRot="1" noChangeAspect="1" noMove="1" noResize="1" noEditPoints="1" noAdjustHandles="1" noChangeArrowheads="1" noChangeShapeType="1" noTextEdit="1"/>
              </p:cNvSpPr>
              <p:nvPr/>
            </p:nvSpPr>
            <p:spPr>
              <a:xfrm>
                <a:off x="3781415" y="3749193"/>
                <a:ext cx="352983" cy="650789"/>
              </a:xfrm>
              <a:prstGeom prst="rect">
                <a:avLst/>
              </a:prstGeom>
              <a:blipFill>
                <a:blip r:embed="rId27"/>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D81E9441-1E97-BAEC-1629-4F9AFB74EE4C}"/>
                  </a:ext>
                </a:extLst>
              </p:cNvPr>
              <p:cNvSpPr/>
              <p:nvPr/>
            </p:nvSpPr>
            <p:spPr>
              <a:xfrm>
                <a:off x="4219217" y="3749193"/>
                <a:ext cx="724601"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𝑉</m:t>
                      </m:r>
                      <m:d>
                        <m:dPr>
                          <m:ctrlPr>
                            <a:rPr lang="en-US" b="0" i="1" smtClean="0">
                              <a:solidFill>
                                <a:srgbClr val="FF0000"/>
                              </a:solidFill>
                              <a:latin typeface="Cambria Math" panose="02040503050406030204" pitchFamily="18" charset="0"/>
                            </a:rPr>
                          </m:ctrlPr>
                        </m:dPr>
                        <m:e>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𝜽</m:t>
                              </m:r>
                            </m:e>
                            <m:sup>
                              <m:r>
                                <a:rPr lang="en-US" b="1" i="1" smtClean="0">
                                  <a:solidFill>
                                    <a:srgbClr val="FF0000"/>
                                  </a:solidFill>
                                  <a:latin typeface="Cambria Math" panose="02040503050406030204" pitchFamily="18" charset="0"/>
                                </a:rPr>
                                <m:t>∗</m:t>
                              </m:r>
                            </m:sup>
                          </m:sSup>
                        </m:e>
                      </m:d>
                    </m:oMath>
                  </m:oMathPara>
                </a14:m>
                <a:endParaRPr lang="en-US">
                  <a:solidFill>
                    <a:srgbClr val="FF0000"/>
                  </a:solidFill>
                </a:endParaRPr>
              </a:p>
            </p:txBody>
          </p:sp>
        </mc:Choice>
        <mc:Fallback xmlns="">
          <p:sp>
            <p:nvSpPr>
              <p:cNvPr id="147" name="Rectangle 146">
                <a:extLst>
                  <a:ext uri="{FF2B5EF4-FFF2-40B4-BE49-F238E27FC236}">
                    <a16:creationId xmlns:a16="http://schemas.microsoft.com/office/drawing/2014/main" id="{D81E9441-1E97-BAEC-1629-4F9AFB74EE4C}"/>
                  </a:ext>
                </a:extLst>
              </p:cNvPr>
              <p:cNvSpPr>
                <a:spLocks noRot="1" noChangeAspect="1" noMove="1" noResize="1" noEditPoints="1" noAdjustHandles="1" noChangeArrowheads="1" noChangeShapeType="1" noTextEdit="1"/>
              </p:cNvSpPr>
              <p:nvPr/>
            </p:nvSpPr>
            <p:spPr>
              <a:xfrm>
                <a:off x="4219217" y="3749193"/>
                <a:ext cx="724601" cy="650789"/>
              </a:xfrm>
              <a:prstGeom prst="rect">
                <a:avLst/>
              </a:prstGeom>
              <a:blipFill>
                <a:blip r:embed="rId28"/>
                <a:stretch>
                  <a:fillRect/>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60589A7D-9FA8-BECE-EE7E-AD83F4728CA5}"/>
                  </a:ext>
                </a:extLst>
              </p:cNvPr>
              <p:cNvSpPr/>
              <p:nvPr/>
            </p:nvSpPr>
            <p:spPr>
              <a:xfrm>
                <a:off x="6195278" y="3757867"/>
                <a:ext cx="352983"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𝑈</m:t>
                      </m:r>
                    </m:oMath>
                  </m:oMathPara>
                </a14:m>
                <a:endParaRPr lang="en-US">
                  <a:solidFill>
                    <a:srgbClr val="FF0000"/>
                  </a:solidFill>
                </a:endParaRPr>
              </a:p>
            </p:txBody>
          </p:sp>
        </mc:Choice>
        <mc:Fallback xmlns="">
          <p:sp>
            <p:nvSpPr>
              <p:cNvPr id="156" name="Rectangle 155">
                <a:extLst>
                  <a:ext uri="{FF2B5EF4-FFF2-40B4-BE49-F238E27FC236}">
                    <a16:creationId xmlns:a16="http://schemas.microsoft.com/office/drawing/2014/main" id="{60589A7D-9FA8-BECE-EE7E-AD83F4728CA5}"/>
                  </a:ext>
                </a:extLst>
              </p:cNvPr>
              <p:cNvSpPr>
                <a:spLocks noRot="1" noChangeAspect="1" noMove="1" noResize="1" noEditPoints="1" noAdjustHandles="1" noChangeArrowheads="1" noChangeShapeType="1" noTextEdit="1"/>
              </p:cNvSpPr>
              <p:nvPr/>
            </p:nvSpPr>
            <p:spPr>
              <a:xfrm>
                <a:off x="6195278" y="3757867"/>
                <a:ext cx="352983" cy="650789"/>
              </a:xfrm>
              <a:prstGeom prst="rect">
                <a:avLst/>
              </a:prstGeom>
              <a:blipFill>
                <a:blip r:embed="rId29"/>
                <a:stretch>
                  <a:fillRect/>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7" name="Rectangle 156">
                <a:extLst>
                  <a:ext uri="{FF2B5EF4-FFF2-40B4-BE49-F238E27FC236}">
                    <a16:creationId xmlns:a16="http://schemas.microsoft.com/office/drawing/2014/main" id="{A3EBE17D-F692-2B4F-F372-40559A895C03}"/>
                  </a:ext>
                </a:extLst>
              </p:cNvPr>
              <p:cNvSpPr/>
              <p:nvPr/>
            </p:nvSpPr>
            <p:spPr>
              <a:xfrm>
                <a:off x="6633080" y="3757867"/>
                <a:ext cx="364531" cy="650789"/>
              </a:xfrm>
              <a:prstGeom prst="rect">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 </m:t>
                          </m:r>
                          <m:r>
                            <a:rPr lang="en-US" b="0" i="1" smtClean="0">
                              <a:solidFill>
                                <a:srgbClr val="00B050"/>
                              </a:solidFill>
                              <a:latin typeface="Cambria Math" panose="02040503050406030204" pitchFamily="18" charset="0"/>
                            </a:rPr>
                            <m:t>𝑈</m:t>
                          </m:r>
                        </m:e>
                        <m:sup>
                          <m:r>
                            <a:rPr lang="en-US" i="1">
                              <a:solidFill>
                                <a:srgbClr val="00B050"/>
                              </a:solidFill>
                              <a:latin typeface="Cambria Math" panose="02040503050406030204" pitchFamily="18" charset="0"/>
                              <a:ea typeface="Cambria Math" panose="02040503050406030204" pitchFamily="18" charset="0"/>
                            </a:rPr>
                            <m:t>†</m:t>
                          </m:r>
                        </m:sup>
                      </m:sSup>
                    </m:oMath>
                  </m:oMathPara>
                </a14:m>
                <a:endParaRPr lang="en-US">
                  <a:solidFill>
                    <a:srgbClr val="00B050"/>
                  </a:solidFill>
                </a:endParaRPr>
              </a:p>
            </p:txBody>
          </p:sp>
        </mc:Choice>
        <mc:Fallback xmlns="">
          <p:sp>
            <p:nvSpPr>
              <p:cNvPr id="157" name="Rectangle 156">
                <a:extLst>
                  <a:ext uri="{FF2B5EF4-FFF2-40B4-BE49-F238E27FC236}">
                    <a16:creationId xmlns:a16="http://schemas.microsoft.com/office/drawing/2014/main" id="{A3EBE17D-F692-2B4F-F372-40559A895C03}"/>
                  </a:ext>
                </a:extLst>
              </p:cNvPr>
              <p:cNvSpPr>
                <a:spLocks noRot="1" noChangeAspect="1" noMove="1" noResize="1" noEditPoints="1" noAdjustHandles="1" noChangeArrowheads="1" noChangeShapeType="1" noTextEdit="1"/>
              </p:cNvSpPr>
              <p:nvPr/>
            </p:nvSpPr>
            <p:spPr>
              <a:xfrm>
                <a:off x="6633080" y="3757867"/>
                <a:ext cx="364531" cy="650789"/>
              </a:xfrm>
              <a:prstGeom prst="rect">
                <a:avLst/>
              </a:prstGeom>
              <a:blipFill>
                <a:blip r:embed="rId30"/>
                <a:stretch>
                  <a:fillRect l="-8065" r="-3226"/>
                </a:stretch>
              </a:blipFill>
              <a:ln>
                <a:solidFill>
                  <a:srgbClr val="00B050"/>
                </a:solidFill>
              </a:ln>
            </p:spPr>
            <p:txBody>
              <a:bodyPr/>
              <a:lstStyle/>
              <a:p>
                <a:r>
                  <a:rPr lang="vi-VN">
                    <a:noFill/>
                  </a:rPr>
                  <a:t> </a:t>
                </a:r>
              </a:p>
            </p:txBody>
          </p:sp>
        </mc:Fallback>
      </mc:AlternateContent>
      <p:sp>
        <p:nvSpPr>
          <p:cNvPr id="165" name="Left Brace 164">
            <a:extLst>
              <a:ext uri="{FF2B5EF4-FFF2-40B4-BE49-F238E27FC236}">
                <a16:creationId xmlns:a16="http://schemas.microsoft.com/office/drawing/2014/main" id="{1D5F9A63-4C23-5D43-A5F4-46114EC36FC7}"/>
              </a:ext>
            </a:extLst>
          </p:cNvPr>
          <p:cNvSpPr/>
          <p:nvPr/>
        </p:nvSpPr>
        <p:spPr>
          <a:xfrm rot="10800000">
            <a:off x="7589835" y="2207689"/>
            <a:ext cx="253109" cy="856803"/>
          </a:xfrm>
          <a:prstGeom prst="leftBrace">
            <a:avLst>
              <a:gd name="adj1" fmla="val 3018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66" name="TextBox 165">
            <a:extLst>
              <a:ext uri="{FF2B5EF4-FFF2-40B4-BE49-F238E27FC236}">
                <a16:creationId xmlns:a16="http://schemas.microsoft.com/office/drawing/2014/main" id="{FBBB365D-30A2-17B7-4842-588B8BEA753A}"/>
              </a:ext>
            </a:extLst>
          </p:cNvPr>
          <p:cNvSpPr txBox="1"/>
          <p:nvPr/>
        </p:nvSpPr>
        <p:spPr>
          <a:xfrm>
            <a:off x="7857331" y="2455527"/>
            <a:ext cx="1479550" cy="369332"/>
          </a:xfrm>
          <a:prstGeom prst="rect">
            <a:avLst/>
          </a:prstGeom>
          <a:noFill/>
        </p:spPr>
        <p:txBody>
          <a:bodyPr wrap="square" rtlCol="0">
            <a:spAutoFit/>
          </a:bodyPr>
          <a:lstStyle/>
          <a:p>
            <a:r>
              <a:rPr lang="en-US"/>
              <a:t>Preparation</a:t>
            </a:r>
            <a:endParaRPr lang="vi-VN"/>
          </a:p>
        </p:txBody>
      </p:sp>
      <p:sp>
        <p:nvSpPr>
          <p:cNvPr id="168" name="Left Brace 167">
            <a:extLst>
              <a:ext uri="{FF2B5EF4-FFF2-40B4-BE49-F238E27FC236}">
                <a16:creationId xmlns:a16="http://schemas.microsoft.com/office/drawing/2014/main" id="{DCF0A5D1-A426-BB92-09B7-47A61F7B608E}"/>
              </a:ext>
            </a:extLst>
          </p:cNvPr>
          <p:cNvSpPr/>
          <p:nvPr/>
        </p:nvSpPr>
        <p:spPr>
          <a:xfrm rot="10800000">
            <a:off x="7620191" y="3699715"/>
            <a:ext cx="253109" cy="844044"/>
          </a:xfrm>
          <a:prstGeom prst="leftBrace">
            <a:avLst>
              <a:gd name="adj1" fmla="val 2349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69" name="TextBox 168">
            <a:extLst>
              <a:ext uri="{FF2B5EF4-FFF2-40B4-BE49-F238E27FC236}">
                <a16:creationId xmlns:a16="http://schemas.microsoft.com/office/drawing/2014/main" id="{0116249A-158D-61CA-548F-BD25F6602B95}"/>
              </a:ext>
            </a:extLst>
          </p:cNvPr>
          <p:cNvSpPr txBox="1"/>
          <p:nvPr/>
        </p:nvSpPr>
        <p:spPr>
          <a:xfrm>
            <a:off x="7887687" y="3947552"/>
            <a:ext cx="1479550" cy="369332"/>
          </a:xfrm>
          <a:prstGeom prst="rect">
            <a:avLst/>
          </a:prstGeom>
          <a:noFill/>
        </p:spPr>
        <p:txBody>
          <a:bodyPr wrap="square" rtlCol="0">
            <a:spAutoFit/>
          </a:bodyPr>
          <a:lstStyle/>
          <a:p>
            <a:r>
              <a:rPr lang="en-US"/>
              <a:t>Tomography</a:t>
            </a:r>
            <a:endParaRPr lang="vi-VN"/>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3928843C-4846-80A5-7681-47FC00682A8C}"/>
                  </a:ext>
                </a:extLst>
              </p:cNvPr>
              <p:cNvSpPr txBox="1"/>
              <p:nvPr/>
            </p:nvSpPr>
            <p:spPr>
              <a:xfrm>
                <a:off x="7171048" y="2342093"/>
                <a:ext cx="481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𝑝</m:t>
                          </m:r>
                        </m:e>
                        <m:sub>
                          <m:r>
                            <a:rPr lang="en-US" sz="1200" b="0" i="1" smtClean="0">
                              <a:solidFill>
                                <a:srgbClr val="FF0000"/>
                              </a:solidFill>
                              <a:latin typeface="Cambria Math" panose="02040503050406030204" pitchFamily="18" charset="0"/>
                            </a:rPr>
                            <m:t>0</m:t>
                          </m:r>
                        </m:sub>
                      </m:sSub>
                      <m:r>
                        <a:rPr lang="en-US" sz="1200" b="0" i="1" smtClean="0">
                          <a:solidFill>
                            <a:srgbClr val="FF0000"/>
                          </a:solidFill>
                          <a:latin typeface="Cambria Math" panose="02040503050406030204" pitchFamily="18" charset="0"/>
                        </a:rPr>
                        <m:t>≈1</m:t>
                      </m:r>
                    </m:oMath>
                  </m:oMathPara>
                </a14:m>
                <a:endParaRPr lang="vi-VN" sz="1200" i="1">
                  <a:solidFill>
                    <a:srgbClr val="FF0000"/>
                  </a:solidFill>
                </a:endParaRPr>
              </a:p>
            </p:txBody>
          </p:sp>
        </mc:Choice>
        <mc:Fallback xmlns="">
          <p:sp>
            <p:nvSpPr>
              <p:cNvPr id="171" name="TextBox 170">
                <a:extLst>
                  <a:ext uri="{FF2B5EF4-FFF2-40B4-BE49-F238E27FC236}">
                    <a16:creationId xmlns:a16="http://schemas.microsoft.com/office/drawing/2014/main" id="{3928843C-4846-80A5-7681-47FC00682A8C}"/>
                  </a:ext>
                </a:extLst>
              </p:cNvPr>
              <p:cNvSpPr txBox="1">
                <a:spLocks noRot="1" noChangeAspect="1" noMove="1" noResize="1" noEditPoints="1" noAdjustHandles="1" noChangeArrowheads="1" noChangeShapeType="1" noTextEdit="1"/>
              </p:cNvSpPr>
              <p:nvPr/>
            </p:nvSpPr>
            <p:spPr>
              <a:xfrm>
                <a:off x="7171048" y="2342093"/>
                <a:ext cx="481414" cy="184666"/>
              </a:xfrm>
              <a:prstGeom prst="rect">
                <a:avLst/>
              </a:prstGeom>
              <a:blipFill>
                <a:blip r:embed="rId31"/>
                <a:stretch>
                  <a:fillRect l="-6329" r="-6329" b="-26667"/>
                </a:stretch>
              </a:blipFill>
            </p:spPr>
            <p:txBody>
              <a:bodyPr/>
              <a:lstStyle/>
              <a:p>
                <a:r>
                  <a:rPr lang="vi-VN">
                    <a:noFill/>
                  </a:rPr>
                  <a:t> </a:t>
                </a:r>
              </a:p>
            </p:txBody>
          </p:sp>
        </mc:Fallback>
      </mc:AlternateContent>
    </p:spTree>
    <p:extLst>
      <p:ext uri="{BB962C8B-B14F-4D97-AF65-F5344CB8AC3E}">
        <p14:creationId xmlns:p14="http://schemas.microsoft.com/office/powerpoint/2010/main" val="325799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85ED-6442-0098-8E1E-A22E17519136}"/>
              </a:ext>
            </a:extLst>
          </p:cNvPr>
          <p:cNvSpPr>
            <a:spLocks noGrp="1"/>
          </p:cNvSpPr>
          <p:nvPr>
            <p:ph type="title"/>
          </p:nvPr>
        </p:nvSpPr>
        <p:spPr>
          <a:xfrm>
            <a:off x="31751" y="-5552"/>
            <a:ext cx="6466417" cy="994172"/>
          </a:xfrm>
        </p:spPr>
        <p:txBody>
          <a:bodyPr>
            <a:normAutofit/>
          </a:bodyPr>
          <a:lstStyle/>
          <a:p>
            <a:r>
              <a:rPr lang="en-US"/>
              <a:t>1.6.3. Quantum Optimization</a:t>
            </a:r>
            <a:br>
              <a:rPr lang="en-US"/>
            </a:br>
            <a:r>
              <a:rPr lang="en-US" sz="2000"/>
              <a:t>Quantum compiling</a:t>
            </a:r>
            <a:endParaRPr lang="vi-VN" sz="2000"/>
          </a:p>
        </p:txBody>
      </p:sp>
      <p:sp>
        <p:nvSpPr>
          <p:cNvPr id="4" name="Slide Number Placeholder 3">
            <a:extLst>
              <a:ext uri="{FF2B5EF4-FFF2-40B4-BE49-F238E27FC236}">
                <a16:creationId xmlns:a16="http://schemas.microsoft.com/office/drawing/2014/main" id="{AC847E43-9ECB-D3C7-47DC-B5E745E4CA4A}"/>
              </a:ext>
            </a:extLst>
          </p:cNvPr>
          <p:cNvSpPr>
            <a:spLocks noGrp="1"/>
          </p:cNvSpPr>
          <p:nvPr>
            <p:ph type="sldNum" sz="quarter" idx="12"/>
          </p:nvPr>
        </p:nvSpPr>
        <p:spPr/>
        <p:txBody>
          <a:bodyPr/>
          <a:lstStyle/>
          <a:p>
            <a:fld id="{6A45828D-F580-42DE-B77E-860980F07F32}" type="slidenum">
              <a:rPr lang="vi-VN" smtClean="0"/>
              <a:t>34</a:t>
            </a:fld>
            <a:endParaRPr lang="vi-VN"/>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736732F-61C3-7FC8-00AA-AA7B796B74E5}"/>
                  </a:ext>
                </a:extLst>
              </p:cNvPr>
              <p:cNvSpPr txBox="1"/>
              <p:nvPr/>
            </p:nvSpPr>
            <p:spPr>
              <a:xfrm>
                <a:off x="142269" y="4583600"/>
                <a:ext cx="7693631" cy="553998"/>
              </a:xfrm>
              <a:prstGeom prst="rect">
                <a:avLst/>
              </a:prstGeom>
              <a:noFill/>
            </p:spPr>
            <p:txBody>
              <a:bodyPr wrap="square">
                <a:spAutoFit/>
              </a:bodyPr>
              <a:lstStyle/>
              <a:p>
                <a:r>
                  <a:rPr lang="it-IT" sz="1000" b="1">
                    <a:effectLst/>
                  </a:rPr>
                  <a:t>[1.36] </a:t>
                </a:r>
                <a:r>
                  <a:rPr lang="vi-VN" sz="1000" b="0" i="0">
                    <a:solidFill>
                      <a:srgbClr val="222222"/>
                    </a:solidFill>
                    <a:effectLst/>
                  </a:rPr>
                  <a:t>Hai, V. T., &amp; Urbaneja, J. (2025, July). Entangled State Preparation via Cluster States on Quantum Computers with </a:t>
                </a:r>
                <a14:m>
                  <m:oMath xmlns:m="http://schemas.openxmlformats.org/officeDocument/2006/math">
                    <m:r>
                      <a:rPr lang="en-US" sz="1000" b="0" i="1" smtClean="0">
                        <a:solidFill>
                          <a:srgbClr val="222222"/>
                        </a:solidFill>
                        <a:effectLst/>
                        <a:latin typeface="Cambria Math" panose="02040503050406030204" pitchFamily="18" charset="0"/>
                      </a:rPr>
                      <m:t>⟨</m:t>
                    </m:r>
                    <m:r>
                      <a:rPr lang="en-US" sz="1000" b="0" i="1" smtClean="0">
                        <a:solidFill>
                          <a:srgbClr val="222222"/>
                        </a:solidFill>
                        <a:effectLst/>
                        <a:latin typeface="Cambria Math" panose="02040503050406030204" pitchFamily="18" charset="0"/>
                      </a:rPr>
                      <m:t>𝑞𝑜</m:t>
                    </m:r>
                    <m:r>
                      <a:rPr lang="en-US" sz="1000" b="0" i="1" smtClean="0">
                        <a:solidFill>
                          <a:srgbClr val="222222"/>
                        </a:solidFill>
                        <a:effectLst/>
                        <a:latin typeface="Cambria Math" panose="02040503050406030204" pitchFamily="18" charset="0"/>
                      </a:rPr>
                      <m:t>|</m:t>
                    </m:r>
                    <m:r>
                      <a:rPr lang="en-US" sz="1000" b="0" i="1" smtClean="0">
                        <a:solidFill>
                          <a:srgbClr val="222222"/>
                        </a:solidFill>
                        <a:effectLst/>
                        <a:latin typeface="Cambria Math" panose="02040503050406030204" pitchFamily="18" charset="0"/>
                      </a:rPr>
                      <m:t>𝑜𝑝</m:t>
                    </m:r>
                    <m:r>
                      <a:rPr lang="en-US" sz="1000" b="0" i="1" smtClean="0">
                        <a:solidFill>
                          <a:srgbClr val="222222"/>
                        </a:solidFill>
                        <a:effectLst/>
                        <a:latin typeface="Cambria Math" panose="02040503050406030204" pitchFamily="18" charset="0"/>
                      </a:rPr>
                      <m:t>⟩</m:t>
                    </m:r>
                  </m:oMath>
                </a14:m>
                <a:r>
                  <a:rPr lang="vi-VN" sz="1000" b="0" i="0">
                    <a:solidFill>
                      <a:srgbClr val="222222"/>
                    </a:solidFill>
                    <a:effectLst/>
                  </a:rPr>
                  <a:t> Software. In </a:t>
                </a:r>
                <a:r>
                  <a:rPr lang="vi-VN" sz="1000" b="0" i="1">
                    <a:solidFill>
                      <a:srgbClr val="222222"/>
                    </a:solidFill>
                    <a:effectLst/>
                  </a:rPr>
                  <a:t>2025 IEEE International Conference on Quantum Software (QSW)</a:t>
                </a:r>
                <a:r>
                  <a:rPr lang="vi-VN" sz="1000" b="0" i="0">
                    <a:solidFill>
                      <a:srgbClr val="222222"/>
                    </a:solidFill>
                    <a:effectLst/>
                  </a:rPr>
                  <a:t> (pp. 116-122). IEEE.</a:t>
                </a:r>
                <a:endParaRPr lang="it-IT" sz="1000">
                  <a:effectLst/>
                </a:endParaRPr>
              </a:p>
              <a:p>
                <a:r>
                  <a:rPr lang="it-IT" sz="1000" b="1"/>
                  <a:t>[1.37] </a:t>
                </a:r>
                <a:r>
                  <a:rPr lang="vi-VN" sz="1000" b="0" i="0">
                    <a:solidFill>
                      <a:srgbClr val="222222"/>
                    </a:solidFill>
                    <a:effectLst/>
                  </a:rPr>
                  <a:t>Hai, V. T., &amp; Ho, L. B. (2023). Universal compilation for quantum state tomography. </a:t>
                </a:r>
                <a:r>
                  <a:rPr lang="vi-VN" sz="1000" b="0" i="1">
                    <a:solidFill>
                      <a:srgbClr val="222222"/>
                    </a:solidFill>
                    <a:effectLst/>
                  </a:rPr>
                  <a:t>Scientific Reports</a:t>
                </a:r>
                <a:r>
                  <a:rPr lang="vi-VN" sz="1000" b="0" i="0">
                    <a:solidFill>
                      <a:srgbClr val="222222"/>
                    </a:solidFill>
                    <a:effectLst/>
                  </a:rPr>
                  <a:t>, </a:t>
                </a:r>
                <a:r>
                  <a:rPr lang="vi-VN" sz="1000" b="0" i="1">
                    <a:solidFill>
                      <a:srgbClr val="222222"/>
                    </a:solidFill>
                    <a:effectLst/>
                  </a:rPr>
                  <a:t>13</a:t>
                </a:r>
                <a:r>
                  <a:rPr lang="vi-VN" sz="1000" b="0" i="0">
                    <a:solidFill>
                      <a:srgbClr val="222222"/>
                    </a:solidFill>
                    <a:effectLst/>
                  </a:rPr>
                  <a:t>(1), 3750.</a:t>
                </a:r>
                <a:endParaRPr lang="it-IT" sz="1000">
                  <a:effectLst/>
                </a:endParaRPr>
              </a:p>
            </p:txBody>
          </p:sp>
        </mc:Choice>
        <mc:Fallback xmlns="">
          <p:sp>
            <p:nvSpPr>
              <p:cNvPr id="97" name="TextBox 96">
                <a:extLst>
                  <a:ext uri="{FF2B5EF4-FFF2-40B4-BE49-F238E27FC236}">
                    <a16:creationId xmlns:a16="http://schemas.microsoft.com/office/drawing/2014/main" id="{B736732F-61C3-7FC8-00AA-AA7B796B74E5}"/>
                  </a:ext>
                </a:extLst>
              </p:cNvPr>
              <p:cNvSpPr txBox="1">
                <a:spLocks noRot="1" noChangeAspect="1" noMove="1" noResize="1" noEditPoints="1" noAdjustHandles="1" noChangeArrowheads="1" noChangeShapeType="1" noTextEdit="1"/>
              </p:cNvSpPr>
              <p:nvPr/>
            </p:nvSpPr>
            <p:spPr>
              <a:xfrm>
                <a:off x="142269" y="4583600"/>
                <a:ext cx="7693631" cy="553998"/>
              </a:xfrm>
              <a:prstGeom prst="rect">
                <a:avLst/>
              </a:prstGeom>
              <a:blipFill>
                <a:blip r:embed="rId2"/>
                <a:stretch>
                  <a:fillRect b="-5495"/>
                </a:stretch>
              </a:blipFill>
            </p:spPr>
            <p:txBody>
              <a:bodyPr/>
              <a:lstStyle/>
              <a:p>
                <a:r>
                  <a:rPr lang="vi-VN">
                    <a:noFill/>
                  </a:rPr>
                  <a:t> </a:t>
                </a:r>
              </a:p>
            </p:txBody>
          </p:sp>
        </mc:Fallback>
      </mc:AlternateContent>
      <p:sp>
        <p:nvSpPr>
          <p:cNvPr id="165" name="Left Brace 164">
            <a:extLst>
              <a:ext uri="{FF2B5EF4-FFF2-40B4-BE49-F238E27FC236}">
                <a16:creationId xmlns:a16="http://schemas.microsoft.com/office/drawing/2014/main" id="{1D5F9A63-4C23-5D43-A5F4-46114EC36FC7}"/>
              </a:ext>
            </a:extLst>
          </p:cNvPr>
          <p:cNvSpPr/>
          <p:nvPr/>
        </p:nvSpPr>
        <p:spPr>
          <a:xfrm rot="10800000">
            <a:off x="8358074" y="2513784"/>
            <a:ext cx="253109" cy="856803"/>
          </a:xfrm>
          <a:prstGeom prst="leftBrace">
            <a:avLst>
              <a:gd name="adj1" fmla="val 3018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66" name="TextBox 165">
            <a:extLst>
              <a:ext uri="{FF2B5EF4-FFF2-40B4-BE49-F238E27FC236}">
                <a16:creationId xmlns:a16="http://schemas.microsoft.com/office/drawing/2014/main" id="{FBBB365D-30A2-17B7-4842-588B8BEA753A}"/>
              </a:ext>
            </a:extLst>
          </p:cNvPr>
          <p:cNvSpPr txBox="1"/>
          <p:nvPr/>
        </p:nvSpPr>
        <p:spPr>
          <a:xfrm rot="5400000">
            <a:off x="8137522" y="2826566"/>
            <a:ext cx="1376966" cy="369332"/>
          </a:xfrm>
          <a:prstGeom prst="rect">
            <a:avLst/>
          </a:prstGeom>
          <a:noFill/>
        </p:spPr>
        <p:txBody>
          <a:bodyPr wrap="square" rtlCol="0">
            <a:spAutoFit/>
          </a:bodyPr>
          <a:lstStyle/>
          <a:p>
            <a:r>
              <a:rPr lang="en-US"/>
              <a:t>Preparation</a:t>
            </a:r>
            <a:endParaRPr lang="vi-VN"/>
          </a:p>
        </p:txBody>
      </p:sp>
      <p:sp>
        <p:nvSpPr>
          <p:cNvPr id="168" name="Left Brace 167">
            <a:extLst>
              <a:ext uri="{FF2B5EF4-FFF2-40B4-BE49-F238E27FC236}">
                <a16:creationId xmlns:a16="http://schemas.microsoft.com/office/drawing/2014/main" id="{DCF0A5D1-A426-BB92-09B7-47A61F7B608E}"/>
              </a:ext>
            </a:extLst>
          </p:cNvPr>
          <p:cNvSpPr/>
          <p:nvPr/>
        </p:nvSpPr>
        <p:spPr>
          <a:xfrm rot="10800000">
            <a:off x="8388793" y="3610814"/>
            <a:ext cx="253109" cy="925218"/>
          </a:xfrm>
          <a:prstGeom prst="leftBrace">
            <a:avLst>
              <a:gd name="adj1" fmla="val 2349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69" name="TextBox 168">
            <a:extLst>
              <a:ext uri="{FF2B5EF4-FFF2-40B4-BE49-F238E27FC236}">
                <a16:creationId xmlns:a16="http://schemas.microsoft.com/office/drawing/2014/main" id="{0116249A-158D-61CA-548F-BD25F6602B95}"/>
              </a:ext>
            </a:extLst>
          </p:cNvPr>
          <p:cNvSpPr txBox="1"/>
          <p:nvPr/>
        </p:nvSpPr>
        <p:spPr>
          <a:xfrm rot="5400000">
            <a:off x="8086230" y="4036452"/>
            <a:ext cx="1479550" cy="369332"/>
          </a:xfrm>
          <a:prstGeom prst="rect">
            <a:avLst/>
          </a:prstGeom>
          <a:noFill/>
        </p:spPr>
        <p:txBody>
          <a:bodyPr wrap="square" rtlCol="0">
            <a:spAutoFit/>
          </a:bodyPr>
          <a:lstStyle/>
          <a:p>
            <a:r>
              <a:rPr lang="en-US"/>
              <a:t>Tomography</a:t>
            </a:r>
            <a:endParaRPr lang="vi-V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A83EE6-C7A8-5C29-5715-E668125CB273}"/>
                  </a:ext>
                </a:extLst>
              </p:cNvPr>
              <p:cNvSpPr txBox="1"/>
              <p:nvPr/>
            </p:nvSpPr>
            <p:spPr>
              <a:xfrm>
                <a:off x="68818" y="2372085"/>
                <a:ext cx="4931303" cy="1197444"/>
              </a:xfrm>
              <a:prstGeom prst="rect">
                <a:avLst/>
              </a:prstGeom>
              <a:noFill/>
            </p:spPr>
            <p:txBody>
              <a:bodyPr wrap="square" rtlCol="0">
                <a:spAutoFit/>
              </a:bodyPr>
              <a:lstStyle/>
              <a:p>
                <a:r>
                  <a:rPr lang="en-US"/>
                  <a:t>Some entangled states are hard for preparation:</a:t>
                </a:r>
              </a:p>
              <a:p>
                <a:r>
                  <a:rPr lang="en-US" b="0"/>
                  <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GH</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n</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panose="02040503050406030204" pitchFamily="18" charset="0"/>
                              </a:rPr>
                              <m:t>⊗</m:t>
                            </m:r>
                            <m:r>
                              <a:rPr lang="en-US" i="1">
                                <a:latin typeface="Cambria Math" panose="02040503050406030204" pitchFamily="18" charset="0"/>
                              </a:rPr>
                              <m:t>𝑛</m:t>
                            </m:r>
                          </m:sup>
                        </m:sSup>
                      </m:e>
                    </m:d>
                  </m:oMath>
                </a14:m>
                <a:r>
                  <a:rPr lang="en-US"/>
                  <a:t> </a:t>
                </a:r>
              </a:p>
              <a:p>
                <a:r>
                  <a:rPr lang="en-US" b="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d>
                  </m:oMath>
                </a14:m>
                <a:r>
                  <a:rPr lang="en-US"/>
                  <a:t> </a:t>
                </a:r>
              </a:p>
            </p:txBody>
          </p:sp>
        </mc:Choice>
        <mc:Fallback xmlns="">
          <p:sp>
            <p:nvSpPr>
              <p:cNvPr id="11" name="TextBox 10">
                <a:extLst>
                  <a:ext uri="{FF2B5EF4-FFF2-40B4-BE49-F238E27FC236}">
                    <a16:creationId xmlns:a16="http://schemas.microsoft.com/office/drawing/2014/main" id="{B6A83EE6-C7A8-5C29-5715-E668125CB273}"/>
                  </a:ext>
                </a:extLst>
              </p:cNvPr>
              <p:cNvSpPr txBox="1">
                <a:spLocks noRot="1" noChangeAspect="1" noMove="1" noResize="1" noEditPoints="1" noAdjustHandles="1" noChangeArrowheads="1" noChangeShapeType="1" noTextEdit="1"/>
              </p:cNvSpPr>
              <p:nvPr/>
            </p:nvSpPr>
            <p:spPr>
              <a:xfrm>
                <a:off x="68818" y="2372085"/>
                <a:ext cx="4931303" cy="1197444"/>
              </a:xfrm>
              <a:prstGeom prst="rect">
                <a:avLst/>
              </a:prstGeom>
              <a:blipFill>
                <a:blip r:embed="rId3"/>
                <a:stretch>
                  <a:fillRect l="-989" t="-2538"/>
                </a:stretch>
              </a:blipFill>
            </p:spPr>
            <p:txBody>
              <a:bodyPr/>
              <a:lstStyle/>
              <a:p>
                <a:r>
                  <a:rPr lang="vi-VN">
                    <a:noFill/>
                  </a:rPr>
                  <a:t> </a:t>
                </a:r>
              </a:p>
            </p:txBody>
          </p:sp>
        </mc:Fallback>
      </mc:AlternateContent>
      <p:pic>
        <p:nvPicPr>
          <p:cNvPr id="21" name="Picture 20">
            <a:extLst>
              <a:ext uri="{FF2B5EF4-FFF2-40B4-BE49-F238E27FC236}">
                <a16:creationId xmlns:a16="http://schemas.microsoft.com/office/drawing/2014/main" id="{956DBF65-7D99-258A-2511-F4D66B45A2CD}"/>
              </a:ext>
            </a:extLst>
          </p:cNvPr>
          <p:cNvPicPr>
            <a:picLocks noChangeAspect="1"/>
          </p:cNvPicPr>
          <p:nvPr/>
        </p:nvPicPr>
        <p:blipFill>
          <a:blip r:embed="rId4"/>
          <a:srcRect t="67794"/>
          <a:stretch/>
        </p:blipFill>
        <p:spPr>
          <a:xfrm>
            <a:off x="142269" y="956733"/>
            <a:ext cx="6598645" cy="1435101"/>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B5D7C4C-DE8C-AA6B-D380-B1EC667F612B}"/>
                  </a:ext>
                </a:extLst>
              </p:cNvPr>
              <p:cNvSpPr/>
              <p:nvPr/>
            </p:nvSpPr>
            <p:spPr>
              <a:xfrm>
                <a:off x="4795859" y="2510080"/>
                <a:ext cx="3454909" cy="90622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22" name="Rectangle 21">
                <a:extLst>
                  <a:ext uri="{FF2B5EF4-FFF2-40B4-BE49-F238E27FC236}">
                    <a16:creationId xmlns:a16="http://schemas.microsoft.com/office/drawing/2014/main" id="{8B5D7C4C-DE8C-AA6B-D380-B1EC667F612B}"/>
                  </a:ext>
                </a:extLst>
              </p:cNvPr>
              <p:cNvSpPr>
                <a:spLocks noRot="1" noChangeAspect="1" noMove="1" noResize="1" noEditPoints="1" noAdjustHandles="1" noChangeArrowheads="1" noChangeShapeType="1" noTextEdit="1"/>
              </p:cNvSpPr>
              <p:nvPr/>
            </p:nvSpPr>
            <p:spPr>
              <a:xfrm>
                <a:off x="4795859" y="2510080"/>
                <a:ext cx="3454909" cy="906220"/>
              </a:xfrm>
              <a:prstGeom prst="rect">
                <a:avLst/>
              </a:prstGeom>
              <a:blipFill>
                <a:blip r:embed="rId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039C48B-7A1F-6F63-EFF2-59AB4668F5B4}"/>
                  </a:ext>
                </a:extLst>
              </p:cNvPr>
              <p:cNvSpPr/>
              <p:nvPr/>
            </p:nvSpPr>
            <p:spPr>
              <a:xfrm>
                <a:off x="5107427" y="2656569"/>
                <a:ext cx="721873"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𝜽</m:t>
                              </m:r>
                            </m:e>
                            <m:sup>
                              <m:r>
                                <a:rPr lang="en-US" b="1" i="1" smtClean="0">
                                  <a:solidFill>
                                    <a:schemeClr val="tx1"/>
                                  </a:solidFill>
                                  <a:latin typeface="Cambria Math" panose="02040503050406030204" pitchFamily="18" charset="0"/>
                                </a:rPr>
                                <m:t>∗</m:t>
                              </m:r>
                            </m:sup>
                          </m:sSup>
                        </m:e>
                      </m:d>
                    </m:oMath>
                  </m:oMathPara>
                </a14:m>
                <a:endParaRPr/>
              </a:p>
            </p:txBody>
          </p:sp>
        </mc:Choice>
        <mc:Fallback xmlns="">
          <p:sp>
            <p:nvSpPr>
              <p:cNvPr id="28" name="Rectangle 27">
                <a:extLst>
                  <a:ext uri="{FF2B5EF4-FFF2-40B4-BE49-F238E27FC236}">
                    <a16:creationId xmlns:a16="http://schemas.microsoft.com/office/drawing/2014/main" id="{2039C48B-7A1F-6F63-EFF2-59AB4668F5B4}"/>
                  </a:ext>
                </a:extLst>
              </p:cNvPr>
              <p:cNvSpPr>
                <a:spLocks noRot="1" noChangeAspect="1" noMove="1" noResize="1" noEditPoints="1" noAdjustHandles="1" noChangeArrowheads="1" noChangeShapeType="1" noTextEdit="1"/>
              </p:cNvSpPr>
              <p:nvPr/>
            </p:nvSpPr>
            <p:spPr>
              <a:xfrm>
                <a:off x="5107427" y="2656569"/>
                <a:ext cx="721873" cy="650789"/>
              </a:xfrm>
              <a:prstGeom prst="rect">
                <a:avLst/>
              </a:prstGeom>
              <a:blipFill>
                <a:blip r:embed="rId6"/>
                <a:stretch>
                  <a:fillRect l="-1667"/>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6D74C69-FAED-5593-1978-8AD854E56B97}"/>
                  </a:ext>
                </a:extLst>
              </p:cNvPr>
              <p:cNvSpPr/>
              <p:nvPr/>
            </p:nvSpPr>
            <p:spPr>
              <a:xfrm>
                <a:off x="6165037" y="2656569"/>
                <a:ext cx="692190" cy="650789"/>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𝐺𝐻</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𝑍</m:t>
                          </m:r>
                        </m:e>
                        <m:sup>
                          <m:r>
                            <a:rPr lang="en-US" b="0" i="1" smtClean="0">
                              <a:solidFill>
                                <a:srgbClr val="FF0000"/>
                              </a:solidFill>
                              <a:latin typeface="Cambria Math" panose="02040503050406030204" pitchFamily="18" charset="0"/>
                              <a:ea typeface="Cambria Math" panose="02040503050406030204" pitchFamily="18" charset="0"/>
                            </a:rPr>
                            <m:t>†</m:t>
                          </m:r>
                        </m:sup>
                      </m:sSup>
                    </m:oMath>
                  </m:oMathPara>
                </a14:m>
                <a:endParaRPr lang="en-US">
                  <a:solidFill>
                    <a:srgbClr val="FF0000"/>
                  </a:solidFill>
                </a:endParaRPr>
              </a:p>
            </p:txBody>
          </p:sp>
        </mc:Choice>
        <mc:Fallback xmlns="">
          <p:sp>
            <p:nvSpPr>
              <p:cNvPr id="29" name="Rectangle 28">
                <a:extLst>
                  <a:ext uri="{FF2B5EF4-FFF2-40B4-BE49-F238E27FC236}">
                    <a16:creationId xmlns:a16="http://schemas.microsoft.com/office/drawing/2014/main" id="{56D74C69-FAED-5593-1978-8AD854E56B97}"/>
                  </a:ext>
                </a:extLst>
              </p:cNvPr>
              <p:cNvSpPr>
                <a:spLocks noRot="1" noChangeAspect="1" noMove="1" noResize="1" noEditPoints="1" noAdjustHandles="1" noChangeArrowheads="1" noChangeShapeType="1" noTextEdit="1"/>
              </p:cNvSpPr>
              <p:nvPr/>
            </p:nvSpPr>
            <p:spPr>
              <a:xfrm>
                <a:off x="6165037" y="2656569"/>
                <a:ext cx="692190" cy="650789"/>
              </a:xfrm>
              <a:prstGeom prst="rect">
                <a:avLst/>
              </a:prstGeom>
              <a:blipFill>
                <a:blip r:embed="rId7"/>
                <a:stretch>
                  <a:fillRect l="-1724"/>
                </a:stretch>
              </a:blipFill>
              <a:ln>
                <a:solidFill>
                  <a:srgbClr val="FF0000"/>
                </a:solidFill>
              </a:ln>
            </p:spPr>
            <p:txBody>
              <a:bodyPr/>
              <a:lstStyle/>
              <a:p>
                <a:r>
                  <a:rPr lang="vi-VN">
                    <a:noFill/>
                  </a:rPr>
                  <a:t> </a:t>
                </a:r>
              </a:p>
            </p:txBody>
          </p:sp>
        </mc:Fallback>
      </mc:AlternateContent>
      <p:sp>
        <p:nvSpPr>
          <p:cNvPr id="40" name="TextBox 39">
            <a:extLst>
              <a:ext uri="{FF2B5EF4-FFF2-40B4-BE49-F238E27FC236}">
                <a16:creationId xmlns:a16="http://schemas.microsoft.com/office/drawing/2014/main" id="{AFEC3967-E1E5-3B1E-53DC-6BF1FAED6524}"/>
              </a:ext>
            </a:extLst>
          </p:cNvPr>
          <p:cNvSpPr txBox="1"/>
          <p:nvPr/>
        </p:nvSpPr>
        <p:spPr>
          <a:xfrm>
            <a:off x="4795859" y="2757520"/>
            <a:ext cx="1479550" cy="369332"/>
          </a:xfrm>
          <a:prstGeom prst="rect">
            <a:avLst/>
          </a:prstGeom>
          <a:noFill/>
        </p:spPr>
        <p:txBody>
          <a:bodyPr wrap="square" rtlCol="0">
            <a:spAutoFit/>
          </a:bodyPr>
          <a:lstStyle/>
          <a:p>
            <a:r>
              <a:rPr lang="en-US"/>
              <a:t>If</a:t>
            </a:r>
            <a:endParaRPr lang="vi-VN"/>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E7DB87-1A8F-4B9F-3F0D-0C661F07835A}"/>
                  </a:ext>
                </a:extLst>
              </p:cNvPr>
              <p:cNvSpPr txBox="1"/>
              <p:nvPr/>
            </p:nvSpPr>
            <p:spPr>
              <a:xfrm>
                <a:off x="5779360" y="2778524"/>
                <a:ext cx="4230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41" name="TextBox 40">
                <a:extLst>
                  <a:ext uri="{FF2B5EF4-FFF2-40B4-BE49-F238E27FC236}">
                    <a16:creationId xmlns:a16="http://schemas.microsoft.com/office/drawing/2014/main" id="{55E7DB87-1A8F-4B9F-3F0D-0C661F07835A}"/>
                  </a:ext>
                </a:extLst>
              </p:cNvPr>
              <p:cNvSpPr txBox="1">
                <a:spLocks noRot="1" noChangeAspect="1" noMove="1" noResize="1" noEditPoints="1" noAdjustHandles="1" noChangeArrowheads="1" noChangeShapeType="1" noTextEdit="1"/>
              </p:cNvSpPr>
              <p:nvPr/>
            </p:nvSpPr>
            <p:spPr>
              <a:xfrm>
                <a:off x="5779360" y="2778524"/>
                <a:ext cx="423070" cy="369332"/>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F4BF598-95D0-10F3-E41E-9D99EA430A7F}"/>
                  </a:ext>
                </a:extLst>
              </p:cNvPr>
              <p:cNvSpPr txBox="1"/>
              <p:nvPr/>
            </p:nvSpPr>
            <p:spPr>
              <a:xfrm>
                <a:off x="6900546" y="2612631"/>
                <a:ext cx="1303656" cy="738664"/>
              </a:xfrm>
              <a:prstGeom prst="rect">
                <a:avLst/>
              </a:prstGeom>
              <a:noFill/>
            </p:spPr>
            <p:txBody>
              <a:bodyPr wrap="square" rtlCol="0">
                <a:spAutoFit/>
              </a:bodyPr>
              <a:lstStyle/>
              <a:p>
                <a:r>
                  <a:rPr lang="en-US" sz="1400"/>
                  <a:t>then preparing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𝐺𝐻𝑍</m:t>
                    </m:r>
                    <m:r>
                      <a:rPr lang="en-US" sz="1400" b="0" i="1" smtClean="0">
                        <a:latin typeface="Cambria Math" panose="02040503050406030204" pitchFamily="18" charset="0"/>
                      </a:rPr>
                      <m:t>⟩</m:t>
                    </m:r>
                  </m:oMath>
                </a14:m>
                <a:r>
                  <a:rPr lang="en-US" sz="1400"/>
                  <a:t> through </a:t>
                </a:r>
                <a14:m>
                  <m:oMath xmlns:m="http://schemas.openxmlformats.org/officeDocument/2006/math">
                    <m:r>
                      <a:rPr lang="en-US" sz="1400" b="0" i="1" smtClean="0">
                        <a:latin typeface="Cambria Math" panose="02040503050406030204" pitchFamily="18" charset="0"/>
                      </a:rPr>
                      <m:t>𝑈</m:t>
                    </m:r>
                    <m:d>
                      <m:dPr>
                        <m:ctrlPr>
                          <a:rPr lang="en-US" sz="1400" b="0" i="1" smtClean="0">
                            <a:latin typeface="Cambria Math" panose="02040503050406030204" pitchFamily="18" charset="0"/>
                          </a:rPr>
                        </m:ctrlPr>
                      </m:dPr>
                      <m:e>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𝜽</m:t>
                            </m:r>
                          </m:e>
                          <m:sup>
                            <m:r>
                              <a:rPr lang="en-US" sz="1400" b="1" i="1" smtClean="0">
                                <a:latin typeface="Cambria Math" panose="02040503050406030204" pitchFamily="18" charset="0"/>
                              </a:rPr>
                              <m:t>∗</m:t>
                            </m:r>
                          </m:sup>
                        </m:sSup>
                      </m:e>
                    </m:d>
                  </m:oMath>
                </a14:m>
                <a:r>
                  <a:rPr lang="en-US" sz="1400"/>
                  <a:t> is better</a:t>
                </a:r>
                <a:endParaRPr lang="vi-VN" sz="1400"/>
              </a:p>
            </p:txBody>
          </p:sp>
        </mc:Choice>
        <mc:Fallback xmlns="">
          <p:sp>
            <p:nvSpPr>
              <p:cNvPr id="42" name="TextBox 41">
                <a:extLst>
                  <a:ext uri="{FF2B5EF4-FFF2-40B4-BE49-F238E27FC236}">
                    <a16:creationId xmlns:a16="http://schemas.microsoft.com/office/drawing/2014/main" id="{9F4BF598-95D0-10F3-E41E-9D99EA430A7F}"/>
                  </a:ext>
                </a:extLst>
              </p:cNvPr>
              <p:cNvSpPr txBox="1">
                <a:spLocks noRot="1" noChangeAspect="1" noMove="1" noResize="1" noEditPoints="1" noAdjustHandles="1" noChangeArrowheads="1" noChangeShapeType="1" noTextEdit="1"/>
              </p:cNvSpPr>
              <p:nvPr/>
            </p:nvSpPr>
            <p:spPr>
              <a:xfrm>
                <a:off x="6900546" y="2612631"/>
                <a:ext cx="1303656" cy="738664"/>
              </a:xfrm>
              <a:prstGeom prst="rect">
                <a:avLst/>
              </a:prstGeom>
              <a:blipFill>
                <a:blip r:embed="rId9"/>
                <a:stretch>
                  <a:fillRect l="-1402" t="-1653" r="-1869" b="-8264"/>
                </a:stretch>
              </a:blipFill>
            </p:spPr>
            <p:txBody>
              <a:bodyPr/>
              <a:lstStyle/>
              <a:p>
                <a:r>
                  <a:rPr lang="vi-VN">
                    <a:noFill/>
                  </a:rPr>
                  <a:t> </a:t>
                </a:r>
              </a:p>
            </p:txBody>
          </p:sp>
        </mc:Fallback>
      </mc:AlternateContent>
      <p:sp>
        <p:nvSpPr>
          <p:cNvPr id="44" name="TextBox 43">
            <a:extLst>
              <a:ext uri="{FF2B5EF4-FFF2-40B4-BE49-F238E27FC236}">
                <a16:creationId xmlns:a16="http://schemas.microsoft.com/office/drawing/2014/main" id="{971A3C0B-5764-7405-9D78-BD88427113ED}"/>
              </a:ext>
            </a:extLst>
          </p:cNvPr>
          <p:cNvSpPr txBox="1"/>
          <p:nvPr/>
        </p:nvSpPr>
        <p:spPr>
          <a:xfrm>
            <a:off x="142269" y="3517251"/>
            <a:ext cx="3629631" cy="369332"/>
          </a:xfrm>
          <a:prstGeom prst="rect">
            <a:avLst/>
          </a:prstGeom>
          <a:noFill/>
        </p:spPr>
        <p:txBody>
          <a:bodyPr wrap="square" rtlCol="0">
            <a:spAutoFit/>
          </a:bodyPr>
          <a:lstStyle/>
          <a:p>
            <a:r>
              <a:rPr lang="en-US"/>
              <a:t>Almost unitaries acts as “black-box”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097E3E3B-951C-0492-8CB1-A28573255538}"/>
                  </a:ext>
                </a:extLst>
              </p:cNvPr>
              <p:cNvSpPr/>
              <p:nvPr/>
            </p:nvSpPr>
            <p:spPr>
              <a:xfrm>
                <a:off x="502097" y="3899156"/>
                <a:ext cx="721873" cy="650789"/>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a:p>
            </p:txBody>
          </p:sp>
        </mc:Choice>
        <mc:Fallback xmlns="">
          <p:sp>
            <p:nvSpPr>
              <p:cNvPr id="45" name="Rectangle 44">
                <a:extLst>
                  <a:ext uri="{FF2B5EF4-FFF2-40B4-BE49-F238E27FC236}">
                    <a16:creationId xmlns:a16="http://schemas.microsoft.com/office/drawing/2014/main" id="{097E3E3B-951C-0492-8CB1-A28573255538}"/>
                  </a:ext>
                </a:extLst>
              </p:cNvPr>
              <p:cNvSpPr>
                <a:spLocks noRot="1" noChangeAspect="1" noMove="1" noResize="1" noEditPoints="1" noAdjustHandles="1" noChangeArrowheads="1" noChangeShapeType="1" noTextEdit="1"/>
              </p:cNvSpPr>
              <p:nvPr/>
            </p:nvSpPr>
            <p:spPr>
              <a:xfrm>
                <a:off x="502097" y="3899156"/>
                <a:ext cx="721873" cy="650789"/>
              </a:xfrm>
              <a:prstGeom prst="rect">
                <a:avLst/>
              </a:prstGeom>
              <a:blipFill>
                <a:blip r:embed="rId10"/>
                <a:stretch>
                  <a:fillRect/>
                </a:stretch>
              </a:blipFill>
              <a:ln>
                <a:solidFill>
                  <a:schemeClr val="tx1"/>
                </a:solidFill>
              </a:ln>
            </p:spPr>
            <p:txBody>
              <a:bodyPr/>
              <a:lstStyle/>
              <a:p>
                <a:r>
                  <a:rPr lang="vi-VN">
                    <a:noFill/>
                  </a:rPr>
                  <a:t> </a:t>
                </a:r>
              </a:p>
            </p:txBody>
          </p:sp>
        </mc:Fallback>
      </mc:AlternateContent>
      <p:sp>
        <p:nvSpPr>
          <p:cNvPr id="46" name="TextBox 45">
            <a:extLst>
              <a:ext uri="{FF2B5EF4-FFF2-40B4-BE49-F238E27FC236}">
                <a16:creationId xmlns:a16="http://schemas.microsoft.com/office/drawing/2014/main" id="{39B9A9D1-D8F5-0B63-FC65-A01283472309}"/>
              </a:ext>
            </a:extLst>
          </p:cNvPr>
          <p:cNvSpPr txBox="1"/>
          <p:nvPr/>
        </p:nvSpPr>
        <p:spPr>
          <a:xfrm>
            <a:off x="1290275" y="3895082"/>
            <a:ext cx="2143600" cy="646331"/>
          </a:xfrm>
          <a:prstGeom prst="rect">
            <a:avLst/>
          </a:prstGeom>
          <a:noFill/>
        </p:spPr>
        <p:txBody>
          <a:bodyPr wrap="square" rtlCol="0">
            <a:spAutoFit/>
          </a:bodyPr>
          <a:lstStyle/>
          <a:p>
            <a:r>
              <a:rPr lang="en-US"/>
              <a:t>only being extracted via measurement</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4C68A094-880E-36BE-8106-0DE03924BBE4}"/>
                  </a:ext>
                </a:extLst>
              </p:cNvPr>
              <p:cNvSpPr/>
              <p:nvPr/>
            </p:nvSpPr>
            <p:spPr>
              <a:xfrm>
                <a:off x="4795859" y="3598309"/>
                <a:ext cx="3454909" cy="92521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oMath>
                  </m:oMathPara>
                </a14:m>
                <a:endParaRPr/>
              </a:p>
            </p:txBody>
          </p:sp>
        </mc:Choice>
        <mc:Fallback xmlns="">
          <p:sp>
            <p:nvSpPr>
              <p:cNvPr id="47" name="Rectangle 46">
                <a:extLst>
                  <a:ext uri="{FF2B5EF4-FFF2-40B4-BE49-F238E27FC236}">
                    <a16:creationId xmlns:a16="http://schemas.microsoft.com/office/drawing/2014/main" id="{4C68A094-880E-36BE-8106-0DE03924BBE4}"/>
                  </a:ext>
                </a:extLst>
              </p:cNvPr>
              <p:cNvSpPr>
                <a:spLocks noRot="1" noChangeAspect="1" noMove="1" noResize="1" noEditPoints="1" noAdjustHandles="1" noChangeArrowheads="1" noChangeShapeType="1" noTextEdit="1"/>
              </p:cNvSpPr>
              <p:nvPr/>
            </p:nvSpPr>
            <p:spPr>
              <a:xfrm>
                <a:off x="4795859" y="3598309"/>
                <a:ext cx="3454909" cy="925219"/>
              </a:xfrm>
              <a:prstGeom prst="rect">
                <a:avLst/>
              </a:prstGeom>
              <a:blipFill>
                <a:blip r:embed="rId11"/>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71C8142-D4BA-62EE-1406-A8495FCA1856}"/>
                  </a:ext>
                </a:extLst>
              </p:cNvPr>
              <p:cNvSpPr/>
              <p:nvPr/>
            </p:nvSpPr>
            <p:spPr>
              <a:xfrm>
                <a:off x="5107427" y="3744799"/>
                <a:ext cx="721873"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𝜽</m:t>
                              </m:r>
                            </m:e>
                            <m:sup>
                              <m:r>
                                <a:rPr lang="en-US" b="1" i="1" smtClean="0">
                                  <a:solidFill>
                                    <a:schemeClr val="tx1"/>
                                  </a:solidFill>
                                  <a:latin typeface="Cambria Math" panose="02040503050406030204" pitchFamily="18" charset="0"/>
                                </a:rPr>
                                <m:t>∗</m:t>
                              </m:r>
                            </m:sup>
                          </m:sSup>
                        </m:e>
                      </m:d>
                    </m:oMath>
                  </m:oMathPara>
                </a14:m>
                <a:endParaRPr/>
              </a:p>
            </p:txBody>
          </p:sp>
        </mc:Choice>
        <mc:Fallback xmlns="">
          <p:sp>
            <p:nvSpPr>
              <p:cNvPr id="51" name="Rectangle 50">
                <a:extLst>
                  <a:ext uri="{FF2B5EF4-FFF2-40B4-BE49-F238E27FC236}">
                    <a16:creationId xmlns:a16="http://schemas.microsoft.com/office/drawing/2014/main" id="{E71C8142-D4BA-62EE-1406-A8495FCA1856}"/>
                  </a:ext>
                </a:extLst>
              </p:cNvPr>
              <p:cNvSpPr>
                <a:spLocks noRot="1" noChangeAspect="1" noMove="1" noResize="1" noEditPoints="1" noAdjustHandles="1" noChangeArrowheads="1" noChangeShapeType="1" noTextEdit="1"/>
              </p:cNvSpPr>
              <p:nvPr/>
            </p:nvSpPr>
            <p:spPr>
              <a:xfrm>
                <a:off x="5107427" y="3744799"/>
                <a:ext cx="721873" cy="650789"/>
              </a:xfrm>
              <a:prstGeom prst="rect">
                <a:avLst/>
              </a:prstGeom>
              <a:blipFill>
                <a:blip r:embed="rId12"/>
                <a:stretch>
                  <a:fillRect l="-833"/>
                </a:stretch>
              </a:blipFill>
              <a:ln>
                <a:solidFill>
                  <a:schemeClr val="tx1"/>
                </a:solidFill>
              </a:ln>
            </p:spPr>
            <p:txBody>
              <a:bodyPr/>
              <a:lstStyle/>
              <a:p>
                <a:r>
                  <a:rPr lang="vi-VN">
                    <a:noFill/>
                  </a:rPr>
                  <a:t> </a:t>
                </a:r>
              </a:p>
            </p:txBody>
          </p:sp>
        </mc:Fallback>
      </mc:AlternateContent>
      <p:sp>
        <p:nvSpPr>
          <p:cNvPr id="58" name="TextBox 57">
            <a:extLst>
              <a:ext uri="{FF2B5EF4-FFF2-40B4-BE49-F238E27FC236}">
                <a16:creationId xmlns:a16="http://schemas.microsoft.com/office/drawing/2014/main" id="{C1D7913C-7790-7219-BC8F-16A005AC28F6}"/>
              </a:ext>
            </a:extLst>
          </p:cNvPr>
          <p:cNvSpPr txBox="1"/>
          <p:nvPr/>
        </p:nvSpPr>
        <p:spPr>
          <a:xfrm>
            <a:off x="4795859" y="3845750"/>
            <a:ext cx="311568" cy="369332"/>
          </a:xfrm>
          <a:prstGeom prst="rect">
            <a:avLst/>
          </a:prstGeom>
          <a:noFill/>
        </p:spPr>
        <p:txBody>
          <a:bodyPr wrap="square" rtlCol="0">
            <a:spAutoFit/>
          </a:bodyPr>
          <a:lstStyle/>
          <a:p>
            <a:r>
              <a:rPr lang="en-US"/>
              <a:t>If</a:t>
            </a:r>
            <a:endParaRPr lang="vi-VN"/>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8DEBB59-B3A9-497F-DCC5-A86166F2186C}"/>
                  </a:ext>
                </a:extLst>
              </p:cNvPr>
              <p:cNvSpPr txBox="1"/>
              <p:nvPr/>
            </p:nvSpPr>
            <p:spPr>
              <a:xfrm>
                <a:off x="5779360" y="3866754"/>
                <a:ext cx="4230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60" name="TextBox 59">
                <a:extLst>
                  <a:ext uri="{FF2B5EF4-FFF2-40B4-BE49-F238E27FC236}">
                    <a16:creationId xmlns:a16="http://schemas.microsoft.com/office/drawing/2014/main" id="{C8DEBB59-B3A9-497F-DCC5-A86166F2186C}"/>
                  </a:ext>
                </a:extLst>
              </p:cNvPr>
              <p:cNvSpPr txBox="1">
                <a:spLocks noRot="1" noChangeAspect="1" noMove="1" noResize="1" noEditPoints="1" noAdjustHandles="1" noChangeArrowheads="1" noChangeShapeType="1" noTextEdit="1"/>
              </p:cNvSpPr>
              <p:nvPr/>
            </p:nvSpPr>
            <p:spPr>
              <a:xfrm>
                <a:off x="5779360" y="3866754"/>
                <a:ext cx="423070" cy="369332"/>
              </a:xfrm>
              <a:prstGeom prst="rect">
                <a:avLst/>
              </a:prstGeom>
              <a:blipFill>
                <a:blip r:embed="rId13"/>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84FA5E9-AFF6-391F-049B-AF0E2F0AE691}"/>
                  </a:ext>
                </a:extLst>
              </p:cNvPr>
              <p:cNvSpPr txBox="1"/>
              <p:nvPr/>
            </p:nvSpPr>
            <p:spPr>
              <a:xfrm>
                <a:off x="6900546" y="3700861"/>
                <a:ext cx="1303656" cy="738664"/>
              </a:xfrm>
              <a:prstGeom prst="rect">
                <a:avLst/>
              </a:prstGeom>
              <a:noFill/>
            </p:spPr>
            <p:txBody>
              <a:bodyPr wrap="square" rtlCol="0">
                <a:spAutoFit/>
              </a:bodyPr>
              <a:lstStyle/>
              <a:p>
                <a:r>
                  <a:rPr lang="en-US" sz="1400"/>
                  <a:t>we know structure of </a:t>
                </a:r>
                <a14:m>
                  <m:oMath xmlns:m="http://schemas.openxmlformats.org/officeDocument/2006/math">
                    <m:r>
                      <a:rPr lang="en-US" sz="1400" b="0" i="1" smtClean="0">
                        <a:latin typeface="Cambria Math" panose="02040503050406030204" pitchFamily="18" charset="0"/>
                      </a:rPr>
                      <m:t>𝑈</m:t>
                    </m:r>
                  </m:oMath>
                </a14:m>
                <a:r>
                  <a:rPr lang="en-US" sz="1400"/>
                  <a:t> via </a:t>
                </a:r>
                <a14:m>
                  <m:oMath xmlns:m="http://schemas.openxmlformats.org/officeDocument/2006/math">
                    <m:r>
                      <a:rPr lang="en-US" sz="1400" b="0" i="1" smtClean="0">
                        <a:latin typeface="Cambria Math" panose="02040503050406030204" pitchFamily="18" charset="0"/>
                      </a:rPr>
                      <m:t>𝑉</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1" i="1" smtClean="0">
                                <a:latin typeface="Cambria Math" panose="02040503050406030204" pitchFamily="18" charset="0"/>
                              </a:rPr>
                              <m:t>𝜽</m:t>
                            </m:r>
                          </m:e>
                          <m:sup>
                            <m:r>
                              <a:rPr lang="en-US" sz="1400" b="0" i="1" smtClean="0">
                                <a:latin typeface="Cambria Math" panose="02040503050406030204" pitchFamily="18" charset="0"/>
                              </a:rPr>
                              <m:t>∗</m:t>
                            </m:r>
                          </m:sup>
                        </m:sSup>
                      </m:e>
                    </m:d>
                  </m:oMath>
                </a14:m>
                <a:endParaRPr lang="vi-VN" sz="1400"/>
              </a:p>
            </p:txBody>
          </p:sp>
        </mc:Choice>
        <mc:Fallback xmlns="">
          <p:sp>
            <p:nvSpPr>
              <p:cNvPr id="61" name="TextBox 60">
                <a:extLst>
                  <a:ext uri="{FF2B5EF4-FFF2-40B4-BE49-F238E27FC236}">
                    <a16:creationId xmlns:a16="http://schemas.microsoft.com/office/drawing/2014/main" id="{684FA5E9-AFF6-391F-049B-AF0E2F0AE691}"/>
                  </a:ext>
                </a:extLst>
              </p:cNvPr>
              <p:cNvSpPr txBox="1">
                <a:spLocks noRot="1" noChangeAspect="1" noMove="1" noResize="1" noEditPoints="1" noAdjustHandles="1" noChangeArrowheads="1" noChangeShapeType="1" noTextEdit="1"/>
              </p:cNvSpPr>
              <p:nvPr/>
            </p:nvSpPr>
            <p:spPr>
              <a:xfrm>
                <a:off x="6900546" y="3700861"/>
                <a:ext cx="1303656" cy="738664"/>
              </a:xfrm>
              <a:prstGeom prst="rect">
                <a:avLst/>
              </a:prstGeom>
              <a:blipFill>
                <a:blip r:embed="rId14"/>
                <a:stretch>
                  <a:fillRect l="-1402" t="-1653" b="-90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205CC498-7EC8-9786-CC02-67211050BE18}"/>
                  </a:ext>
                </a:extLst>
              </p:cNvPr>
              <p:cNvSpPr/>
              <p:nvPr/>
            </p:nvSpPr>
            <p:spPr>
              <a:xfrm>
                <a:off x="6152490" y="3744799"/>
                <a:ext cx="721873" cy="650789"/>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oMath>
                  </m:oMathPara>
                </a14:m>
                <a:endParaRPr/>
              </a:p>
            </p:txBody>
          </p:sp>
        </mc:Choice>
        <mc:Fallback xmlns="">
          <p:sp>
            <p:nvSpPr>
              <p:cNvPr id="62" name="Rectangle 61">
                <a:extLst>
                  <a:ext uri="{FF2B5EF4-FFF2-40B4-BE49-F238E27FC236}">
                    <a16:creationId xmlns:a16="http://schemas.microsoft.com/office/drawing/2014/main" id="{205CC498-7EC8-9786-CC02-67211050BE18}"/>
                  </a:ext>
                </a:extLst>
              </p:cNvPr>
              <p:cNvSpPr>
                <a:spLocks noRot="1" noChangeAspect="1" noMove="1" noResize="1" noEditPoints="1" noAdjustHandles="1" noChangeArrowheads="1" noChangeShapeType="1" noTextEdit="1"/>
              </p:cNvSpPr>
              <p:nvPr/>
            </p:nvSpPr>
            <p:spPr>
              <a:xfrm>
                <a:off x="6152490" y="3744799"/>
                <a:ext cx="721873" cy="650789"/>
              </a:xfrm>
              <a:prstGeom prst="rect">
                <a:avLst/>
              </a:prstGeom>
              <a:blipFill>
                <a:blip r:embed="rId15"/>
                <a:stretch>
                  <a:fillRect/>
                </a:stretch>
              </a:blipFill>
              <a:ln>
                <a:solidFill>
                  <a:schemeClr val="tx1"/>
                </a:solidFill>
              </a:ln>
            </p:spPr>
            <p:txBody>
              <a:bodyPr/>
              <a:lstStyle/>
              <a:p>
                <a:r>
                  <a:rPr lang="vi-VN">
                    <a:noFill/>
                  </a:rPr>
                  <a:t> </a:t>
                </a:r>
              </a:p>
            </p:txBody>
          </p:sp>
        </mc:Fallback>
      </mc:AlternateContent>
    </p:spTree>
    <p:extLst>
      <p:ext uri="{BB962C8B-B14F-4D97-AF65-F5344CB8AC3E}">
        <p14:creationId xmlns:p14="http://schemas.microsoft.com/office/powerpoint/2010/main" val="1068994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E48075-DAC8-7F64-FD58-3C41E8827F54}"/>
              </a:ext>
            </a:extLst>
          </p:cNvPr>
          <p:cNvPicPr>
            <a:picLocks noChangeAspect="1"/>
          </p:cNvPicPr>
          <p:nvPr/>
        </p:nvPicPr>
        <p:blipFill>
          <a:blip r:embed="rId2"/>
          <a:srcRect l="54232"/>
          <a:stretch/>
        </p:blipFill>
        <p:spPr>
          <a:xfrm>
            <a:off x="6728178" y="750213"/>
            <a:ext cx="2510389" cy="4022989"/>
          </a:xfrm>
          <a:prstGeom prst="rect">
            <a:avLst/>
          </a:prstGeom>
        </p:spPr>
      </p:pic>
      <p:pic>
        <p:nvPicPr>
          <p:cNvPr id="12" name="Picture 11">
            <a:extLst>
              <a:ext uri="{FF2B5EF4-FFF2-40B4-BE49-F238E27FC236}">
                <a16:creationId xmlns:a16="http://schemas.microsoft.com/office/drawing/2014/main" id="{BCBA37BC-10A8-B8ED-E0D7-DA65625EBAD3}"/>
              </a:ext>
            </a:extLst>
          </p:cNvPr>
          <p:cNvPicPr>
            <a:picLocks noChangeAspect="1"/>
          </p:cNvPicPr>
          <p:nvPr/>
        </p:nvPicPr>
        <p:blipFill>
          <a:blip r:embed="rId2"/>
          <a:srcRect r="49074"/>
          <a:stretch/>
        </p:blipFill>
        <p:spPr>
          <a:xfrm>
            <a:off x="3889709" y="742783"/>
            <a:ext cx="2793317" cy="4022989"/>
          </a:xfrm>
          <a:prstGeom prst="rect">
            <a:avLst/>
          </a:prstGeom>
        </p:spPr>
      </p:pic>
      <p:sp>
        <p:nvSpPr>
          <p:cNvPr id="2" name="Title 1">
            <a:extLst>
              <a:ext uri="{FF2B5EF4-FFF2-40B4-BE49-F238E27FC236}">
                <a16:creationId xmlns:a16="http://schemas.microsoft.com/office/drawing/2014/main" id="{91E4E880-C6A0-035B-7A3C-92883C9CC39D}"/>
              </a:ext>
            </a:extLst>
          </p:cNvPr>
          <p:cNvSpPr>
            <a:spLocks noGrp="1"/>
          </p:cNvSpPr>
          <p:nvPr>
            <p:ph type="title"/>
          </p:nvPr>
        </p:nvSpPr>
        <p:spPr>
          <a:xfrm>
            <a:off x="628650" y="273844"/>
            <a:ext cx="6466417" cy="994171"/>
          </a:xfrm>
        </p:spPr>
        <p:txBody>
          <a:bodyPr>
            <a:normAutofit/>
          </a:bodyPr>
          <a:lstStyle/>
          <a:p>
            <a:r>
              <a:rPr lang="en-US"/>
              <a:t>1.7. Additional informations</a:t>
            </a:r>
            <a:br>
              <a:rPr lang="en-US"/>
            </a:br>
            <a:r>
              <a:rPr lang="en-US" sz="2000"/>
              <a:t>Barren platueas</a:t>
            </a:r>
            <a:endParaRPr lang="vi-VN" sz="2000"/>
          </a:p>
        </p:txBody>
      </p:sp>
      <p:sp>
        <p:nvSpPr>
          <p:cNvPr id="4" name="Slide Number Placeholder 3">
            <a:extLst>
              <a:ext uri="{FF2B5EF4-FFF2-40B4-BE49-F238E27FC236}">
                <a16:creationId xmlns:a16="http://schemas.microsoft.com/office/drawing/2014/main" id="{D1BB32FA-9547-0E70-E686-AB3F77284A9B}"/>
              </a:ext>
            </a:extLst>
          </p:cNvPr>
          <p:cNvSpPr>
            <a:spLocks noGrp="1"/>
          </p:cNvSpPr>
          <p:nvPr>
            <p:ph type="sldNum" sz="quarter" idx="12"/>
          </p:nvPr>
        </p:nvSpPr>
        <p:spPr/>
        <p:txBody>
          <a:bodyPr/>
          <a:lstStyle/>
          <a:p>
            <a:fld id="{6A45828D-F580-42DE-B77E-860980F07F32}" type="slidenum">
              <a:rPr lang="vi-VN" smtClean="0"/>
              <a:t>35</a:t>
            </a:fld>
            <a:endParaRPr lang="vi-VN"/>
          </a:p>
        </p:txBody>
      </p:sp>
      <p:pic>
        <p:nvPicPr>
          <p:cNvPr id="5" name="Content Placeholder 4" descr="Solving &amp;#39;Barren Plateaus&amp;#39; Is The Key To Quantum Machine Learning – Eurasia  Review">
            <a:extLst>
              <a:ext uri="{FF2B5EF4-FFF2-40B4-BE49-F238E27FC236}">
                <a16:creationId xmlns:a16="http://schemas.microsoft.com/office/drawing/2014/main" id="{0875CD7D-54DB-CC45-BAB1-0352F5B30C8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866" r="7102"/>
          <a:stretch/>
        </p:blipFill>
        <p:spPr bwMode="auto">
          <a:xfrm>
            <a:off x="688606" y="2915160"/>
            <a:ext cx="1964283" cy="1815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7F6856-C0CF-A26D-1E38-8B655BDBE88E}"/>
              </a:ext>
            </a:extLst>
          </p:cNvPr>
          <p:cNvSpPr txBox="1"/>
          <p:nvPr/>
        </p:nvSpPr>
        <p:spPr>
          <a:xfrm>
            <a:off x="628649" y="4781074"/>
            <a:ext cx="7415420" cy="246221"/>
          </a:xfrm>
          <a:prstGeom prst="rect">
            <a:avLst/>
          </a:prstGeom>
          <a:noFill/>
        </p:spPr>
        <p:txBody>
          <a:bodyPr wrap="square">
            <a:spAutoFit/>
          </a:bodyPr>
          <a:lstStyle/>
          <a:p>
            <a:pPr marL="0" indent="0">
              <a:buFont typeface="Arial" panose="020B0604020202020204" pitchFamily="34" charset="0"/>
              <a:buNone/>
            </a:pPr>
            <a:r>
              <a:rPr lang="en-US" sz="1000" b="1"/>
              <a:t>[1.38] </a:t>
            </a:r>
            <a:r>
              <a:rPr lang="en-US" sz="1000"/>
              <a:t>McClean, Jarrod R., et al. "Barren plateaus in quantum neural network training landscapes." Nature communications 9.1 (2018): 1-6.</a:t>
            </a: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A21EE075-78E1-41EB-5798-FE592381D2CB}"/>
                  </a:ext>
                </a:extLst>
              </p:cNvPr>
              <p:cNvSpPr txBox="1">
                <a:spLocks/>
              </p:cNvSpPr>
              <p:nvPr/>
            </p:nvSpPr>
            <p:spPr>
              <a:xfrm>
                <a:off x="628648" y="1116786"/>
                <a:ext cx="3835321" cy="17983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Analyze a PQC, these term:</a:t>
                </a:r>
              </a:p>
              <a:p>
                <a:pPr marL="0" indent="0">
                  <a:buFont typeface="Arial" panose="020B0604020202020204" pitchFamily="34" charset="0"/>
                  <a:buNone/>
                </a:pPr>
                <a14:m>
                  <m:oMath xmlns:m="http://schemas.openxmlformats.org/officeDocument/2006/math">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𝔼</m:t>
                    </m:r>
                    <m:d>
                      <m:dPr>
                        <m:begChr m:val="["/>
                        <m:endChr m:val="]"/>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𝐻</m:t>
                                </m:r>
                              </m:e>
                            </m:d>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𝑖</m:t>
                                </m:r>
                              </m:sub>
                            </m:sSub>
                          </m:den>
                        </m:f>
                      </m:e>
                    </m:d>
                    <m:r>
                      <a:rPr lang="en-US" sz="1800" i="1" smtClean="0">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i="1" smtClean="0">
                            <a:latin typeface="Cambria Math" panose="02040503050406030204" pitchFamily="18" charset="0"/>
                          </a:rPr>
                          <m:t>𝜕</m:t>
                        </m:r>
                        <m:r>
                          <a:rPr lang="en-US" sz="1800" i="1" smtClean="0">
                            <a:latin typeface="Cambria Math" panose="02040503050406030204" pitchFamily="18" charset="0"/>
                          </a:rPr>
                          <m:t>𝐶</m:t>
                        </m:r>
                      </m:e>
                    </m:d>
                    <m:r>
                      <a:rPr lang="en-US" sz="1800" i="1" smtClean="0">
                        <a:latin typeface="Cambria Math" panose="02040503050406030204" pitchFamily="18" charset="0"/>
                      </a:rPr>
                      <m:t>,</m:t>
                    </m:r>
                  </m:oMath>
                </a14:m>
                <a:r>
                  <a:rPr lang="en-US" sz="1800" i="1">
                    <a:latin typeface="Cambria Math" panose="02040503050406030204" pitchFamily="18" charset="0"/>
                  </a:rPr>
                  <a:t> </a:t>
                </a:r>
              </a:p>
              <a:p>
                <a:pPr marL="0" indent="0">
                  <a:buFont typeface="Arial" panose="020B0604020202020204" pitchFamily="34" charset="0"/>
                  <a:buNone/>
                </a:pPr>
                <a14:m>
                  <m:oMath xmlns:m="http://schemas.openxmlformats.org/officeDocument/2006/math">
                    <m:r>
                      <a:rPr lang="en-US" sz="1800" b="1" i="0" smtClean="0">
                        <a:latin typeface="Cambria Math" panose="02040503050406030204" pitchFamily="18" charset="0"/>
                      </a:rPr>
                      <m:t>      </m:t>
                    </m:r>
                    <m:r>
                      <a:rPr lang="en-US" sz="1800" b="1" smtClean="0">
                        <a:latin typeface="Cambria Math" panose="02040503050406030204" pitchFamily="18" charset="0"/>
                      </a:rPr>
                      <m:t>𝐕𝐚𝐫</m:t>
                    </m:r>
                    <m:d>
                      <m:dPr>
                        <m:begChr m:val="["/>
                        <m:endChr m:val="]"/>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𝐻</m:t>
                                </m:r>
                              </m:e>
                            </m:d>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𝑖</m:t>
                                </m:r>
                              </m:sub>
                            </m:sSub>
                          </m:den>
                        </m:f>
                      </m:e>
                    </m:d>
                    <m:r>
                      <a:rPr lang="en-US" sz="1800" i="1">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i="1">
                            <a:latin typeface="Cambria Math" panose="02040503050406030204" pitchFamily="18" charset="0"/>
                          </a:rPr>
                          <m:t>𝜕</m:t>
                        </m:r>
                        <m:sSup>
                          <m:sSupPr>
                            <m:ctrlPr>
                              <a:rPr lang="en-US" sz="1800" i="1" smtClean="0">
                                <a:latin typeface="Cambria Math" panose="02040503050406030204" pitchFamily="18" charset="0"/>
                              </a:rPr>
                            </m:ctrlPr>
                          </m:sSupPr>
                          <m:e>
                            <m:r>
                              <a:rPr lang="en-US" sz="1800" i="1">
                                <a:latin typeface="Cambria Math" panose="02040503050406030204" pitchFamily="18" charset="0"/>
                              </a:rPr>
                              <m:t>𝐶</m:t>
                            </m:r>
                          </m:e>
                          <m:sup>
                            <m:r>
                              <a:rPr lang="en-US" sz="1800" i="1" smtClean="0">
                                <a:latin typeface="Cambria Math" panose="02040503050406030204" pitchFamily="18" charset="0"/>
                              </a:rPr>
                              <m:t>2</m:t>
                            </m:r>
                          </m:sup>
                        </m:sSup>
                      </m:e>
                    </m:d>
                    <m:r>
                      <a:rPr lang="en-US" sz="1800" i="1" smtClean="0">
                        <a:latin typeface="Cambria Math" panose="02040503050406030204" pitchFamily="18" charset="0"/>
                      </a:rPr>
                      <m:t>−</m:t>
                    </m:r>
                    <m:sSup>
                      <m:sSupPr>
                        <m:ctrlPr>
                          <a:rPr lang="en-US" sz="1800" i="1" smtClean="0">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rPr>
                              <m:t>𝜕</m:t>
                            </m:r>
                            <m:r>
                              <a:rPr lang="en-US" sz="1800" i="1">
                                <a:latin typeface="Cambria Math" panose="02040503050406030204" pitchFamily="18" charset="0"/>
                              </a:rPr>
                              <m:t>𝐶</m:t>
                            </m:r>
                          </m:e>
                        </m:d>
                      </m:e>
                      <m:sup>
                        <m:r>
                          <a:rPr lang="en-US" sz="1800" i="1" smtClean="0">
                            <a:latin typeface="Cambria Math" panose="02040503050406030204" pitchFamily="18" charset="0"/>
                          </a:rPr>
                          <m:t>2</m:t>
                        </m:r>
                      </m:sup>
                    </m:sSup>
                  </m:oMath>
                </a14:m>
                <a:r>
                  <a:rPr lang="en-US" sz="1800"/>
                  <a:t> </a:t>
                </a:r>
              </a:p>
              <a:p>
                <a:pPr marL="0" indent="0">
                  <a:buFont typeface="Arial" panose="020B0604020202020204" pitchFamily="34" charset="0"/>
                  <a:buNone/>
                </a:pPr>
                <a:r>
                  <a:rPr lang="en-US" sz="1800"/>
                  <a:t>vanish exponentially based on #qubits.</a:t>
                </a:r>
              </a:p>
            </p:txBody>
          </p:sp>
        </mc:Choice>
        <mc:Fallback xmlns="">
          <p:sp>
            <p:nvSpPr>
              <p:cNvPr id="6" name="Chỗ dành sẵn cho Nội dung 2">
                <a:extLst>
                  <a:ext uri="{FF2B5EF4-FFF2-40B4-BE49-F238E27FC236}">
                    <a16:creationId xmlns:a16="http://schemas.microsoft.com/office/drawing/2014/main" id="{A21EE075-78E1-41EB-5798-FE592381D2CB}"/>
                  </a:ext>
                </a:extLst>
              </p:cNvPr>
              <p:cNvSpPr txBox="1">
                <a:spLocks noRot="1" noChangeAspect="1" noMove="1" noResize="1" noEditPoints="1" noAdjustHandles="1" noChangeArrowheads="1" noChangeShapeType="1" noTextEdit="1"/>
              </p:cNvSpPr>
              <p:nvPr/>
            </p:nvSpPr>
            <p:spPr>
              <a:xfrm>
                <a:off x="628648" y="1116786"/>
                <a:ext cx="3835321" cy="1798375"/>
              </a:xfrm>
              <a:prstGeom prst="rect">
                <a:avLst/>
              </a:prstGeom>
              <a:blipFill>
                <a:blip r:embed="rId4"/>
                <a:stretch>
                  <a:fillRect l="-1272" t="-3051" r="-477" b="-3729"/>
                </a:stretch>
              </a:blipFill>
            </p:spPr>
            <p:txBody>
              <a:bodyPr/>
              <a:lstStyle/>
              <a:p>
                <a:r>
                  <a:rPr lang="vi-VN">
                    <a:noFill/>
                  </a:rPr>
                  <a:t> </a:t>
                </a:r>
              </a:p>
            </p:txBody>
          </p:sp>
        </mc:Fallback>
      </mc:AlternateContent>
    </p:spTree>
    <p:extLst>
      <p:ext uri="{BB962C8B-B14F-4D97-AF65-F5344CB8AC3E}">
        <p14:creationId xmlns:p14="http://schemas.microsoft.com/office/powerpoint/2010/main" val="1282449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52441-DAFF-0520-76CF-AE4DC860F03D}"/>
              </a:ext>
            </a:extLst>
          </p:cNvPr>
          <p:cNvPicPr>
            <a:picLocks noChangeAspect="1"/>
          </p:cNvPicPr>
          <p:nvPr/>
        </p:nvPicPr>
        <p:blipFill>
          <a:blip r:embed="rId2"/>
          <a:stretch>
            <a:fillRect/>
          </a:stretch>
        </p:blipFill>
        <p:spPr>
          <a:xfrm>
            <a:off x="5319253" y="616599"/>
            <a:ext cx="3658821" cy="430766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0854B9-B090-CFF6-9AF2-C9D5FA39B744}"/>
                  </a:ext>
                </a:extLst>
              </p:cNvPr>
              <p:cNvSpPr>
                <a:spLocks noGrp="1"/>
              </p:cNvSpPr>
              <p:nvPr>
                <p:ph type="title"/>
              </p:nvPr>
            </p:nvSpPr>
            <p:spPr>
              <a:xfrm>
                <a:off x="628650" y="24078"/>
                <a:ext cx="6466417" cy="994172"/>
              </a:xfrm>
            </p:spPr>
            <p:txBody>
              <a:bodyPr/>
              <a:lstStyle/>
              <a:p>
                <a:r>
                  <a:rPr lang="en-US"/>
                  <a:t>1.7. Additional informations</a:t>
                </a:r>
                <a:br>
                  <a:rPr lang="en-US"/>
                </a:br>
                <a:r>
                  <a:rPr lang="en-US" sz="1800"/>
                  <a:t>Barren platueas (BP) </a:t>
                </a:r>
                <a14:m>
                  <m:oMath xmlns:m="http://schemas.openxmlformats.org/officeDocument/2006/math">
                    <m:r>
                      <a:rPr lang="en-US" sz="1800" b="0" i="1" smtClean="0">
                        <a:latin typeface="Cambria Math" panose="02040503050406030204" pitchFamily="18" charset="0"/>
                      </a:rPr>
                      <m:t>→</m:t>
                    </m:r>
                  </m:oMath>
                </a14:m>
                <a:r>
                  <a:rPr lang="en-US" sz="1800"/>
                  <a:t> A method for mitigate BP</a:t>
                </a:r>
                <a:endParaRPr lang="vi-VN"/>
              </a:p>
            </p:txBody>
          </p:sp>
        </mc:Choice>
        <mc:Fallback xmlns="">
          <p:sp>
            <p:nvSpPr>
              <p:cNvPr id="2" name="Title 1">
                <a:extLst>
                  <a:ext uri="{FF2B5EF4-FFF2-40B4-BE49-F238E27FC236}">
                    <a16:creationId xmlns:a16="http://schemas.microsoft.com/office/drawing/2014/main" id="{6F0854B9-B090-CFF6-9AF2-C9D5FA39B744}"/>
                  </a:ext>
                </a:extLst>
              </p:cNvPr>
              <p:cNvSpPr>
                <a:spLocks noGrp="1" noRot="1" noChangeAspect="1" noMove="1" noResize="1" noEditPoints="1" noAdjustHandles="1" noChangeArrowheads="1" noChangeShapeType="1" noTextEdit="1"/>
              </p:cNvSpPr>
              <p:nvPr>
                <p:ph type="title"/>
              </p:nvPr>
            </p:nvSpPr>
            <p:spPr>
              <a:xfrm>
                <a:off x="628650" y="24078"/>
                <a:ext cx="6466417" cy="994172"/>
              </a:xfrm>
              <a:blipFill>
                <a:blip r:embed="rId3"/>
                <a:stretch>
                  <a:fillRect l="-2545" t="-3067"/>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B660B949-7298-DDF0-540B-36C2237DAA8F}"/>
              </a:ext>
            </a:extLst>
          </p:cNvPr>
          <p:cNvSpPr>
            <a:spLocks noGrp="1"/>
          </p:cNvSpPr>
          <p:nvPr>
            <p:ph type="sldNum" sz="quarter" idx="12"/>
          </p:nvPr>
        </p:nvSpPr>
        <p:spPr>
          <a:xfrm>
            <a:off x="8110728" y="4739787"/>
            <a:ext cx="400050" cy="273844"/>
          </a:xfrm>
        </p:spPr>
        <p:txBody>
          <a:bodyPr/>
          <a:lstStyle/>
          <a:p>
            <a:fld id="{6A45828D-F580-42DE-B77E-860980F07F32}" type="slidenum">
              <a:rPr lang="vi-VN" smtClean="0"/>
              <a:t>36</a:t>
            </a:fld>
            <a:endParaRPr lang="vi-VN"/>
          </a:p>
        </p:txBody>
      </p:sp>
      <p:cxnSp>
        <p:nvCxnSpPr>
          <p:cNvPr id="9" name="Straight Connector 8">
            <a:extLst>
              <a:ext uri="{FF2B5EF4-FFF2-40B4-BE49-F238E27FC236}">
                <a16:creationId xmlns:a16="http://schemas.microsoft.com/office/drawing/2014/main" id="{A4670AB6-AB20-4DDE-9798-64ACC0096DDC}"/>
              </a:ext>
            </a:extLst>
          </p:cNvPr>
          <p:cNvCxnSpPr>
            <a:cxnSpLocks/>
          </p:cNvCxnSpPr>
          <p:nvPr/>
        </p:nvCxnSpPr>
        <p:spPr>
          <a:xfrm>
            <a:off x="1398715" y="1135089"/>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0FFDAEF-D38B-8DDE-24CF-53996723D0AD}"/>
              </a:ext>
            </a:extLst>
          </p:cNvPr>
          <p:cNvCxnSpPr>
            <a:cxnSpLocks/>
          </p:cNvCxnSpPr>
          <p:nvPr/>
        </p:nvCxnSpPr>
        <p:spPr>
          <a:xfrm>
            <a:off x="1398715" y="1422817"/>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88D64F7-F547-05B5-2DF0-9DEFF4FE44F1}"/>
              </a:ext>
            </a:extLst>
          </p:cNvPr>
          <p:cNvCxnSpPr>
            <a:cxnSpLocks/>
          </p:cNvCxnSpPr>
          <p:nvPr/>
        </p:nvCxnSpPr>
        <p:spPr>
          <a:xfrm>
            <a:off x="1398715" y="1710545"/>
            <a:ext cx="3108960"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E6B5765E-0D64-BB04-4C81-E54A1646CDAC}"/>
              </a:ext>
            </a:extLst>
          </p:cNvPr>
          <p:cNvSpPr/>
          <p:nvPr/>
        </p:nvSpPr>
        <p:spPr>
          <a:xfrm>
            <a:off x="1653210" y="1610902"/>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7AAF13-E848-E132-0ABD-EDEFFC103BD4}"/>
                  </a:ext>
                </a:extLst>
              </p:cNvPr>
              <p:cNvSpPr txBox="1"/>
              <p:nvPr/>
            </p:nvSpPr>
            <p:spPr>
              <a:xfrm>
                <a:off x="1697938" y="1610902"/>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2</m:t>
                              </m:r>
                            </m:sub>
                          </m:sSub>
                        </m:e>
                      </m:d>
                    </m:oMath>
                  </m:oMathPara>
                </a14:m>
                <a:endParaRPr lang="vi-VN" sz="1000"/>
              </a:p>
            </p:txBody>
          </p:sp>
        </mc:Choice>
        <mc:Fallback xmlns="">
          <p:sp>
            <p:nvSpPr>
              <p:cNvPr id="15" name="TextBox 14">
                <a:extLst>
                  <a:ext uri="{FF2B5EF4-FFF2-40B4-BE49-F238E27FC236}">
                    <a16:creationId xmlns:a16="http://schemas.microsoft.com/office/drawing/2014/main" id="{297AAF13-E848-E132-0ABD-EDEFFC103BD4}"/>
                  </a:ext>
                </a:extLst>
              </p:cNvPr>
              <p:cNvSpPr txBox="1">
                <a:spLocks noRot="1" noChangeAspect="1" noMove="1" noResize="1" noEditPoints="1" noAdjustHandles="1" noChangeArrowheads="1" noChangeShapeType="1" noTextEdit="1"/>
              </p:cNvSpPr>
              <p:nvPr/>
            </p:nvSpPr>
            <p:spPr>
              <a:xfrm>
                <a:off x="1697938" y="1610902"/>
                <a:ext cx="413831" cy="153888"/>
              </a:xfrm>
              <a:prstGeom prst="rect">
                <a:avLst/>
              </a:prstGeom>
              <a:blipFill>
                <a:blip r:embed="rId4"/>
                <a:stretch>
                  <a:fillRect l="-7463" b="-20000"/>
                </a:stretch>
              </a:blipFill>
            </p:spPr>
            <p:txBody>
              <a:bodyPr/>
              <a:lstStyle/>
              <a:p>
                <a:r>
                  <a:rPr lang="vi-VN">
                    <a:noFill/>
                  </a:rPr>
                  <a:t> </a:t>
                </a:r>
              </a:p>
            </p:txBody>
          </p:sp>
        </mc:Fallback>
      </mc:AlternateContent>
      <p:sp>
        <p:nvSpPr>
          <p:cNvPr id="22" name="Rectangle 21">
            <a:extLst>
              <a:ext uri="{FF2B5EF4-FFF2-40B4-BE49-F238E27FC236}">
                <a16:creationId xmlns:a16="http://schemas.microsoft.com/office/drawing/2014/main" id="{BBE4A7FA-81BE-24DC-0153-C9292F60CEE5}"/>
              </a:ext>
            </a:extLst>
          </p:cNvPr>
          <p:cNvSpPr/>
          <p:nvPr/>
        </p:nvSpPr>
        <p:spPr>
          <a:xfrm>
            <a:off x="1653210" y="1331590"/>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FFA066F-C5E4-77E1-5C5B-7308AE0F5CA7}"/>
                  </a:ext>
                </a:extLst>
              </p:cNvPr>
              <p:cNvSpPr txBox="1"/>
              <p:nvPr/>
            </p:nvSpPr>
            <p:spPr>
              <a:xfrm>
                <a:off x="1697938" y="1331590"/>
                <a:ext cx="410882"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1</m:t>
                              </m:r>
                            </m:sub>
                          </m:sSub>
                        </m:e>
                      </m:d>
                    </m:oMath>
                  </m:oMathPara>
                </a14:m>
                <a:endParaRPr lang="vi-VN" sz="1000"/>
              </a:p>
            </p:txBody>
          </p:sp>
        </mc:Choice>
        <mc:Fallback xmlns="">
          <p:sp>
            <p:nvSpPr>
              <p:cNvPr id="23" name="TextBox 22">
                <a:extLst>
                  <a:ext uri="{FF2B5EF4-FFF2-40B4-BE49-F238E27FC236}">
                    <a16:creationId xmlns:a16="http://schemas.microsoft.com/office/drawing/2014/main" id="{6FFA066F-C5E4-77E1-5C5B-7308AE0F5CA7}"/>
                  </a:ext>
                </a:extLst>
              </p:cNvPr>
              <p:cNvSpPr txBox="1">
                <a:spLocks noRot="1" noChangeAspect="1" noMove="1" noResize="1" noEditPoints="1" noAdjustHandles="1" noChangeArrowheads="1" noChangeShapeType="1" noTextEdit="1"/>
              </p:cNvSpPr>
              <p:nvPr/>
            </p:nvSpPr>
            <p:spPr>
              <a:xfrm>
                <a:off x="1697938" y="1331590"/>
                <a:ext cx="410882" cy="153888"/>
              </a:xfrm>
              <a:prstGeom prst="rect">
                <a:avLst/>
              </a:prstGeom>
              <a:blipFill>
                <a:blip r:embed="rId5"/>
                <a:stretch>
                  <a:fillRect l="-7463" b="-15385"/>
                </a:stretch>
              </a:blipFill>
            </p:spPr>
            <p:txBody>
              <a:bodyPr/>
              <a:lstStyle/>
              <a:p>
                <a:r>
                  <a:rPr lang="vi-VN">
                    <a:noFill/>
                  </a:rPr>
                  <a:t> </a:t>
                </a:r>
              </a:p>
            </p:txBody>
          </p:sp>
        </mc:Fallback>
      </mc:AlternateContent>
      <p:sp>
        <p:nvSpPr>
          <p:cNvPr id="24" name="Rectangle 23">
            <a:extLst>
              <a:ext uri="{FF2B5EF4-FFF2-40B4-BE49-F238E27FC236}">
                <a16:creationId xmlns:a16="http://schemas.microsoft.com/office/drawing/2014/main" id="{AC43FF9A-C9E9-75EA-A9B5-F853E0B12939}"/>
              </a:ext>
            </a:extLst>
          </p:cNvPr>
          <p:cNvSpPr/>
          <p:nvPr/>
        </p:nvSpPr>
        <p:spPr>
          <a:xfrm>
            <a:off x="1653210" y="1043863"/>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38758D-08DB-4B31-81BA-1240D7EDAF6D}"/>
                  </a:ext>
                </a:extLst>
              </p:cNvPr>
              <p:cNvSpPr txBox="1"/>
              <p:nvPr/>
            </p:nvSpPr>
            <p:spPr>
              <a:xfrm>
                <a:off x="1697938" y="1043863"/>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0</m:t>
                              </m:r>
                            </m:sub>
                          </m:sSub>
                        </m:e>
                      </m:d>
                    </m:oMath>
                  </m:oMathPara>
                </a14:m>
                <a:endParaRPr lang="vi-VN" sz="1000"/>
              </a:p>
            </p:txBody>
          </p:sp>
        </mc:Choice>
        <mc:Fallback xmlns="">
          <p:sp>
            <p:nvSpPr>
              <p:cNvPr id="25" name="TextBox 24">
                <a:extLst>
                  <a:ext uri="{FF2B5EF4-FFF2-40B4-BE49-F238E27FC236}">
                    <a16:creationId xmlns:a16="http://schemas.microsoft.com/office/drawing/2014/main" id="{E838758D-08DB-4B31-81BA-1240D7EDAF6D}"/>
                  </a:ext>
                </a:extLst>
              </p:cNvPr>
              <p:cNvSpPr txBox="1">
                <a:spLocks noRot="1" noChangeAspect="1" noMove="1" noResize="1" noEditPoints="1" noAdjustHandles="1" noChangeArrowheads="1" noChangeShapeType="1" noTextEdit="1"/>
              </p:cNvSpPr>
              <p:nvPr/>
            </p:nvSpPr>
            <p:spPr>
              <a:xfrm>
                <a:off x="1697938" y="1043863"/>
                <a:ext cx="413831" cy="153888"/>
              </a:xfrm>
              <a:prstGeom prst="rect">
                <a:avLst/>
              </a:prstGeom>
              <a:blipFill>
                <a:blip r:embed="rId6"/>
                <a:stretch>
                  <a:fillRect l="-7463" b="-20000"/>
                </a:stretch>
              </a:blipFill>
            </p:spPr>
            <p:txBody>
              <a:bodyPr/>
              <a:lstStyle/>
              <a:p>
                <a:r>
                  <a:rPr lang="vi-VN">
                    <a:noFill/>
                  </a:rPr>
                  <a:t> </a:t>
                </a:r>
              </a:p>
            </p:txBody>
          </p:sp>
        </mc:Fallback>
      </mc:AlternateContent>
      <p:sp>
        <p:nvSpPr>
          <p:cNvPr id="26" name="Rectangle 25">
            <a:extLst>
              <a:ext uri="{FF2B5EF4-FFF2-40B4-BE49-F238E27FC236}">
                <a16:creationId xmlns:a16="http://schemas.microsoft.com/office/drawing/2014/main" id="{1C0ED344-D1FE-C8FA-43F3-17DCE3633727}"/>
              </a:ext>
            </a:extLst>
          </p:cNvPr>
          <p:cNvSpPr/>
          <p:nvPr/>
        </p:nvSpPr>
        <p:spPr>
          <a:xfrm>
            <a:off x="2230697" y="1616502"/>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B4811ED-F60B-0D59-C9E0-1B9DCC5DF874}"/>
                  </a:ext>
                </a:extLst>
              </p:cNvPr>
              <p:cNvSpPr txBox="1"/>
              <p:nvPr/>
            </p:nvSpPr>
            <p:spPr>
              <a:xfrm>
                <a:off x="2275425" y="1616502"/>
                <a:ext cx="41793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5</m:t>
                              </m:r>
                            </m:sub>
                          </m:sSub>
                        </m:e>
                      </m:d>
                    </m:oMath>
                  </m:oMathPara>
                </a14:m>
                <a:endParaRPr lang="vi-VN" sz="1000"/>
              </a:p>
            </p:txBody>
          </p:sp>
        </mc:Choice>
        <mc:Fallback xmlns="">
          <p:sp>
            <p:nvSpPr>
              <p:cNvPr id="27" name="TextBox 26">
                <a:extLst>
                  <a:ext uri="{FF2B5EF4-FFF2-40B4-BE49-F238E27FC236}">
                    <a16:creationId xmlns:a16="http://schemas.microsoft.com/office/drawing/2014/main" id="{AB4811ED-F60B-0D59-C9E0-1B9DCC5DF874}"/>
                  </a:ext>
                </a:extLst>
              </p:cNvPr>
              <p:cNvSpPr txBox="1">
                <a:spLocks noRot="1" noChangeAspect="1" noMove="1" noResize="1" noEditPoints="1" noAdjustHandles="1" noChangeArrowheads="1" noChangeShapeType="1" noTextEdit="1"/>
              </p:cNvSpPr>
              <p:nvPr/>
            </p:nvSpPr>
            <p:spPr>
              <a:xfrm>
                <a:off x="2275425" y="1616502"/>
                <a:ext cx="417935" cy="153888"/>
              </a:xfrm>
              <a:prstGeom prst="rect">
                <a:avLst/>
              </a:prstGeom>
              <a:blipFill>
                <a:blip r:embed="rId7"/>
                <a:stretch>
                  <a:fillRect l="-5797" b="-20000"/>
                </a:stretch>
              </a:blipFill>
            </p:spPr>
            <p:txBody>
              <a:bodyPr/>
              <a:lstStyle/>
              <a:p>
                <a:r>
                  <a:rPr lang="vi-VN">
                    <a:noFill/>
                  </a:rPr>
                  <a:t> </a:t>
                </a:r>
              </a:p>
            </p:txBody>
          </p:sp>
        </mc:Fallback>
      </mc:AlternateContent>
      <p:sp>
        <p:nvSpPr>
          <p:cNvPr id="28" name="Rectangle 27">
            <a:extLst>
              <a:ext uri="{FF2B5EF4-FFF2-40B4-BE49-F238E27FC236}">
                <a16:creationId xmlns:a16="http://schemas.microsoft.com/office/drawing/2014/main" id="{4421CB96-ACEF-40A6-3777-A03C855E5DD7}"/>
              </a:ext>
            </a:extLst>
          </p:cNvPr>
          <p:cNvSpPr/>
          <p:nvPr/>
        </p:nvSpPr>
        <p:spPr>
          <a:xfrm>
            <a:off x="2230697" y="1337190"/>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E60A5B8-C93B-B994-C9E3-9433A6F33AAF}"/>
                  </a:ext>
                </a:extLst>
              </p:cNvPr>
              <p:cNvSpPr txBox="1"/>
              <p:nvPr/>
            </p:nvSpPr>
            <p:spPr>
              <a:xfrm>
                <a:off x="2275425" y="1337190"/>
                <a:ext cx="414922"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4</m:t>
                              </m:r>
                            </m:sub>
                          </m:sSub>
                        </m:e>
                      </m:d>
                    </m:oMath>
                  </m:oMathPara>
                </a14:m>
                <a:endParaRPr lang="vi-VN" sz="1000"/>
              </a:p>
            </p:txBody>
          </p:sp>
        </mc:Choice>
        <mc:Fallback xmlns="">
          <p:sp>
            <p:nvSpPr>
              <p:cNvPr id="29" name="TextBox 28">
                <a:extLst>
                  <a:ext uri="{FF2B5EF4-FFF2-40B4-BE49-F238E27FC236}">
                    <a16:creationId xmlns:a16="http://schemas.microsoft.com/office/drawing/2014/main" id="{BE60A5B8-C93B-B994-C9E3-9433A6F33AAF}"/>
                  </a:ext>
                </a:extLst>
              </p:cNvPr>
              <p:cNvSpPr txBox="1">
                <a:spLocks noRot="1" noChangeAspect="1" noMove="1" noResize="1" noEditPoints="1" noAdjustHandles="1" noChangeArrowheads="1" noChangeShapeType="1" noTextEdit="1"/>
              </p:cNvSpPr>
              <p:nvPr/>
            </p:nvSpPr>
            <p:spPr>
              <a:xfrm>
                <a:off x="2275425" y="1337190"/>
                <a:ext cx="414922" cy="153888"/>
              </a:xfrm>
              <a:prstGeom prst="rect">
                <a:avLst/>
              </a:prstGeom>
              <a:blipFill>
                <a:blip r:embed="rId8"/>
                <a:stretch>
                  <a:fillRect l="-5882" b="-15385"/>
                </a:stretch>
              </a:blipFill>
            </p:spPr>
            <p:txBody>
              <a:bodyPr/>
              <a:lstStyle/>
              <a:p>
                <a:r>
                  <a:rPr lang="vi-VN">
                    <a:noFill/>
                  </a:rPr>
                  <a:t> </a:t>
                </a:r>
              </a:p>
            </p:txBody>
          </p:sp>
        </mc:Fallback>
      </mc:AlternateContent>
      <p:sp>
        <p:nvSpPr>
          <p:cNvPr id="30" name="Rectangle 29">
            <a:extLst>
              <a:ext uri="{FF2B5EF4-FFF2-40B4-BE49-F238E27FC236}">
                <a16:creationId xmlns:a16="http://schemas.microsoft.com/office/drawing/2014/main" id="{12EDB64B-1144-3E3E-9A92-4464BD5A5FD5}"/>
              </a:ext>
            </a:extLst>
          </p:cNvPr>
          <p:cNvSpPr/>
          <p:nvPr/>
        </p:nvSpPr>
        <p:spPr>
          <a:xfrm>
            <a:off x="2230697" y="1049463"/>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D3BE685-A67F-ACC8-8B73-2026F9EF75D2}"/>
                  </a:ext>
                </a:extLst>
              </p:cNvPr>
              <p:cNvSpPr txBox="1"/>
              <p:nvPr/>
            </p:nvSpPr>
            <p:spPr>
              <a:xfrm>
                <a:off x="2275425" y="1049463"/>
                <a:ext cx="41793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3</m:t>
                              </m:r>
                            </m:sub>
                          </m:sSub>
                        </m:e>
                      </m:d>
                    </m:oMath>
                  </m:oMathPara>
                </a14:m>
                <a:endParaRPr lang="vi-VN" sz="1000"/>
              </a:p>
            </p:txBody>
          </p:sp>
        </mc:Choice>
        <mc:Fallback xmlns="">
          <p:sp>
            <p:nvSpPr>
              <p:cNvPr id="31" name="TextBox 30">
                <a:extLst>
                  <a:ext uri="{FF2B5EF4-FFF2-40B4-BE49-F238E27FC236}">
                    <a16:creationId xmlns:a16="http://schemas.microsoft.com/office/drawing/2014/main" id="{3D3BE685-A67F-ACC8-8B73-2026F9EF75D2}"/>
                  </a:ext>
                </a:extLst>
              </p:cNvPr>
              <p:cNvSpPr txBox="1">
                <a:spLocks noRot="1" noChangeAspect="1" noMove="1" noResize="1" noEditPoints="1" noAdjustHandles="1" noChangeArrowheads="1" noChangeShapeType="1" noTextEdit="1"/>
              </p:cNvSpPr>
              <p:nvPr/>
            </p:nvSpPr>
            <p:spPr>
              <a:xfrm>
                <a:off x="2275425" y="1049463"/>
                <a:ext cx="417935" cy="153888"/>
              </a:xfrm>
              <a:prstGeom prst="rect">
                <a:avLst/>
              </a:prstGeom>
              <a:blipFill>
                <a:blip r:embed="rId9"/>
                <a:stretch>
                  <a:fillRect l="-5797" b="-20000"/>
                </a:stretch>
              </a:blipFill>
            </p:spPr>
            <p:txBody>
              <a:bodyPr/>
              <a:lstStyle/>
              <a:p>
                <a:r>
                  <a:rPr lang="vi-VN">
                    <a:noFill/>
                  </a:rPr>
                  <a:t> </a:t>
                </a:r>
              </a:p>
            </p:txBody>
          </p:sp>
        </mc:Fallback>
      </mc:AlternateContent>
      <p:sp>
        <p:nvSpPr>
          <p:cNvPr id="32" name="Rectangle 31">
            <a:extLst>
              <a:ext uri="{FF2B5EF4-FFF2-40B4-BE49-F238E27FC236}">
                <a16:creationId xmlns:a16="http://schemas.microsoft.com/office/drawing/2014/main" id="{028777A0-2F08-E2AA-8EBE-6C569952036C}"/>
              </a:ext>
            </a:extLst>
          </p:cNvPr>
          <p:cNvSpPr/>
          <p:nvPr/>
        </p:nvSpPr>
        <p:spPr>
          <a:xfrm>
            <a:off x="2809119" y="1616502"/>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95028D7-F43B-5588-87E2-680AFBDD28B6}"/>
                  </a:ext>
                </a:extLst>
              </p:cNvPr>
              <p:cNvSpPr txBox="1"/>
              <p:nvPr/>
            </p:nvSpPr>
            <p:spPr>
              <a:xfrm>
                <a:off x="2853847" y="1616502"/>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8</m:t>
                              </m:r>
                            </m:sub>
                          </m:sSub>
                        </m:e>
                      </m:d>
                    </m:oMath>
                  </m:oMathPara>
                </a14:m>
                <a:endParaRPr lang="vi-VN" sz="1000"/>
              </a:p>
            </p:txBody>
          </p:sp>
        </mc:Choice>
        <mc:Fallback xmlns="">
          <p:sp>
            <p:nvSpPr>
              <p:cNvPr id="33" name="TextBox 32">
                <a:extLst>
                  <a:ext uri="{FF2B5EF4-FFF2-40B4-BE49-F238E27FC236}">
                    <a16:creationId xmlns:a16="http://schemas.microsoft.com/office/drawing/2014/main" id="{195028D7-F43B-5588-87E2-680AFBDD28B6}"/>
                  </a:ext>
                </a:extLst>
              </p:cNvPr>
              <p:cNvSpPr txBox="1">
                <a:spLocks noRot="1" noChangeAspect="1" noMove="1" noResize="1" noEditPoints="1" noAdjustHandles="1" noChangeArrowheads="1" noChangeShapeType="1" noTextEdit="1"/>
              </p:cNvSpPr>
              <p:nvPr/>
            </p:nvSpPr>
            <p:spPr>
              <a:xfrm>
                <a:off x="2853847" y="1616502"/>
                <a:ext cx="413831" cy="153888"/>
              </a:xfrm>
              <a:prstGeom prst="rect">
                <a:avLst/>
              </a:prstGeom>
              <a:blipFill>
                <a:blip r:embed="rId10"/>
                <a:stretch>
                  <a:fillRect l="-5882" b="-20000"/>
                </a:stretch>
              </a:blipFill>
            </p:spPr>
            <p:txBody>
              <a:bodyPr/>
              <a:lstStyle/>
              <a:p>
                <a:r>
                  <a:rPr lang="vi-VN">
                    <a:noFill/>
                  </a:rPr>
                  <a:t> </a:t>
                </a:r>
              </a:p>
            </p:txBody>
          </p:sp>
        </mc:Fallback>
      </mc:AlternateContent>
      <p:sp>
        <p:nvSpPr>
          <p:cNvPr id="34" name="Rectangle 33">
            <a:extLst>
              <a:ext uri="{FF2B5EF4-FFF2-40B4-BE49-F238E27FC236}">
                <a16:creationId xmlns:a16="http://schemas.microsoft.com/office/drawing/2014/main" id="{C0FF5CDD-FBB8-7902-98B3-32ACDBC6FDB4}"/>
              </a:ext>
            </a:extLst>
          </p:cNvPr>
          <p:cNvSpPr/>
          <p:nvPr/>
        </p:nvSpPr>
        <p:spPr>
          <a:xfrm>
            <a:off x="2809119" y="1337190"/>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DE6F010-538B-8D63-F890-F49834514FCA}"/>
                  </a:ext>
                </a:extLst>
              </p:cNvPr>
              <p:cNvSpPr txBox="1"/>
              <p:nvPr/>
            </p:nvSpPr>
            <p:spPr>
              <a:xfrm>
                <a:off x="2853847" y="1337190"/>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7</m:t>
                              </m:r>
                            </m:sub>
                          </m:sSub>
                        </m:e>
                      </m:d>
                    </m:oMath>
                  </m:oMathPara>
                </a14:m>
                <a:endParaRPr lang="vi-VN" sz="1000"/>
              </a:p>
            </p:txBody>
          </p:sp>
        </mc:Choice>
        <mc:Fallback xmlns="">
          <p:sp>
            <p:nvSpPr>
              <p:cNvPr id="35" name="TextBox 34">
                <a:extLst>
                  <a:ext uri="{FF2B5EF4-FFF2-40B4-BE49-F238E27FC236}">
                    <a16:creationId xmlns:a16="http://schemas.microsoft.com/office/drawing/2014/main" id="{4DE6F010-538B-8D63-F890-F49834514FCA}"/>
                  </a:ext>
                </a:extLst>
              </p:cNvPr>
              <p:cNvSpPr txBox="1">
                <a:spLocks noRot="1" noChangeAspect="1" noMove="1" noResize="1" noEditPoints="1" noAdjustHandles="1" noChangeArrowheads="1" noChangeShapeType="1" noTextEdit="1"/>
              </p:cNvSpPr>
              <p:nvPr/>
            </p:nvSpPr>
            <p:spPr>
              <a:xfrm>
                <a:off x="2853847" y="1337190"/>
                <a:ext cx="413831" cy="153888"/>
              </a:xfrm>
              <a:prstGeom prst="rect">
                <a:avLst/>
              </a:prstGeom>
              <a:blipFill>
                <a:blip r:embed="rId11"/>
                <a:stretch>
                  <a:fillRect l="-5882" b="-15385"/>
                </a:stretch>
              </a:blipFill>
            </p:spPr>
            <p:txBody>
              <a:bodyPr/>
              <a:lstStyle/>
              <a:p>
                <a:r>
                  <a:rPr lang="vi-VN">
                    <a:noFill/>
                  </a:rPr>
                  <a:t> </a:t>
                </a:r>
              </a:p>
            </p:txBody>
          </p:sp>
        </mc:Fallback>
      </mc:AlternateContent>
      <p:sp>
        <p:nvSpPr>
          <p:cNvPr id="36" name="Rectangle 35">
            <a:extLst>
              <a:ext uri="{FF2B5EF4-FFF2-40B4-BE49-F238E27FC236}">
                <a16:creationId xmlns:a16="http://schemas.microsoft.com/office/drawing/2014/main" id="{32D5AC16-05AE-145E-DBEF-A3BCA510AD7B}"/>
              </a:ext>
            </a:extLst>
          </p:cNvPr>
          <p:cNvSpPr/>
          <p:nvPr/>
        </p:nvSpPr>
        <p:spPr>
          <a:xfrm>
            <a:off x="2809119" y="1049463"/>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BAC5270-A7EF-0536-7A31-16DAFF1A065F}"/>
                  </a:ext>
                </a:extLst>
              </p:cNvPr>
              <p:cNvSpPr txBox="1"/>
              <p:nvPr/>
            </p:nvSpPr>
            <p:spPr>
              <a:xfrm>
                <a:off x="2853847" y="1049463"/>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6</m:t>
                              </m:r>
                            </m:sub>
                          </m:sSub>
                        </m:e>
                      </m:d>
                    </m:oMath>
                  </m:oMathPara>
                </a14:m>
                <a:endParaRPr lang="vi-VN" sz="1000"/>
              </a:p>
            </p:txBody>
          </p:sp>
        </mc:Choice>
        <mc:Fallback xmlns="">
          <p:sp>
            <p:nvSpPr>
              <p:cNvPr id="37" name="TextBox 36">
                <a:extLst>
                  <a:ext uri="{FF2B5EF4-FFF2-40B4-BE49-F238E27FC236}">
                    <a16:creationId xmlns:a16="http://schemas.microsoft.com/office/drawing/2014/main" id="{4BAC5270-A7EF-0536-7A31-16DAFF1A065F}"/>
                  </a:ext>
                </a:extLst>
              </p:cNvPr>
              <p:cNvSpPr txBox="1">
                <a:spLocks noRot="1" noChangeAspect="1" noMove="1" noResize="1" noEditPoints="1" noAdjustHandles="1" noChangeArrowheads="1" noChangeShapeType="1" noTextEdit="1"/>
              </p:cNvSpPr>
              <p:nvPr/>
            </p:nvSpPr>
            <p:spPr>
              <a:xfrm>
                <a:off x="2853847" y="1049463"/>
                <a:ext cx="413831" cy="153888"/>
              </a:xfrm>
              <a:prstGeom prst="rect">
                <a:avLst/>
              </a:prstGeom>
              <a:blipFill>
                <a:blip r:embed="rId12"/>
                <a:stretch>
                  <a:fillRect l="-5882" b="-20000"/>
                </a:stretch>
              </a:blipFill>
            </p:spPr>
            <p:txBody>
              <a:bodyPr/>
              <a:lstStyle/>
              <a:p>
                <a:r>
                  <a:rPr lang="vi-VN">
                    <a:noFill/>
                  </a:rPr>
                  <a:t> </a:t>
                </a:r>
              </a:p>
            </p:txBody>
          </p:sp>
        </mc:Fallback>
      </mc:AlternateContent>
      <p:cxnSp>
        <p:nvCxnSpPr>
          <p:cNvPr id="38" name="Đường nối Thẳng 67">
            <a:extLst>
              <a:ext uri="{FF2B5EF4-FFF2-40B4-BE49-F238E27FC236}">
                <a16:creationId xmlns:a16="http://schemas.microsoft.com/office/drawing/2014/main" id="{6E25E41C-D71D-BFD1-60C3-C4506A2E687C}"/>
              </a:ext>
            </a:extLst>
          </p:cNvPr>
          <p:cNvCxnSpPr>
            <a:cxnSpLocks/>
            <a:stCxn id="40" idx="0"/>
            <a:endCxn id="39" idx="4"/>
          </p:cNvCxnSpPr>
          <p:nvPr/>
        </p:nvCxnSpPr>
        <p:spPr>
          <a:xfrm flipV="1">
            <a:off x="3512534" y="1181198"/>
            <a:ext cx="0" cy="20318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9" name="Hình Bầu dục 68">
            <a:extLst>
              <a:ext uri="{FF2B5EF4-FFF2-40B4-BE49-F238E27FC236}">
                <a16:creationId xmlns:a16="http://schemas.microsoft.com/office/drawing/2014/main" id="{79FC9F04-4AC2-F12A-0597-1BB2AE291F39}"/>
              </a:ext>
            </a:extLst>
          </p:cNvPr>
          <p:cNvSpPr/>
          <p:nvPr/>
        </p:nvSpPr>
        <p:spPr>
          <a:xfrm>
            <a:off x="3465476" y="109831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40" name="Hình Bầu dục 68">
            <a:extLst>
              <a:ext uri="{FF2B5EF4-FFF2-40B4-BE49-F238E27FC236}">
                <a16:creationId xmlns:a16="http://schemas.microsoft.com/office/drawing/2014/main" id="{FE27335A-3562-6A17-25B3-7BE314F1E217}"/>
              </a:ext>
            </a:extLst>
          </p:cNvPr>
          <p:cNvSpPr/>
          <p:nvPr/>
        </p:nvSpPr>
        <p:spPr>
          <a:xfrm>
            <a:off x="3465476" y="138438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42" name="Đường nối Thẳng 67">
            <a:extLst>
              <a:ext uri="{FF2B5EF4-FFF2-40B4-BE49-F238E27FC236}">
                <a16:creationId xmlns:a16="http://schemas.microsoft.com/office/drawing/2014/main" id="{52050CFB-84DA-1687-7829-E35447B29208}"/>
              </a:ext>
            </a:extLst>
          </p:cNvPr>
          <p:cNvCxnSpPr>
            <a:cxnSpLocks/>
            <a:stCxn id="44" idx="0"/>
            <a:endCxn id="43" idx="4"/>
          </p:cNvCxnSpPr>
          <p:nvPr/>
        </p:nvCxnSpPr>
        <p:spPr>
          <a:xfrm flipV="1">
            <a:off x="3781249" y="1468822"/>
            <a:ext cx="0" cy="20318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3" name="Hình Bầu dục 68">
            <a:extLst>
              <a:ext uri="{FF2B5EF4-FFF2-40B4-BE49-F238E27FC236}">
                <a16:creationId xmlns:a16="http://schemas.microsoft.com/office/drawing/2014/main" id="{4FC4E8A3-F735-308D-1450-E0A330420B11}"/>
              </a:ext>
            </a:extLst>
          </p:cNvPr>
          <p:cNvSpPr/>
          <p:nvPr/>
        </p:nvSpPr>
        <p:spPr>
          <a:xfrm>
            <a:off x="3734191" y="1385943"/>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44" name="Hình Bầu dục 68">
            <a:extLst>
              <a:ext uri="{FF2B5EF4-FFF2-40B4-BE49-F238E27FC236}">
                <a16:creationId xmlns:a16="http://schemas.microsoft.com/office/drawing/2014/main" id="{B5D16BB8-6B83-AE2D-3185-DA8AE670F31A}"/>
              </a:ext>
            </a:extLst>
          </p:cNvPr>
          <p:cNvSpPr/>
          <p:nvPr/>
        </p:nvSpPr>
        <p:spPr>
          <a:xfrm>
            <a:off x="3734191" y="1672006"/>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47" name="Double Bracket 46">
            <a:extLst>
              <a:ext uri="{FF2B5EF4-FFF2-40B4-BE49-F238E27FC236}">
                <a16:creationId xmlns:a16="http://schemas.microsoft.com/office/drawing/2014/main" id="{14E7CF24-A4C7-1765-1721-A02471DDE6B2}"/>
              </a:ext>
            </a:extLst>
          </p:cNvPr>
          <p:cNvSpPr/>
          <p:nvPr/>
        </p:nvSpPr>
        <p:spPr>
          <a:xfrm>
            <a:off x="1526509" y="948428"/>
            <a:ext cx="2367600" cy="958947"/>
          </a:xfrm>
          <a:prstGeom prst="bracketPair">
            <a:avLst>
              <a:gd name="adj" fmla="val 8375"/>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F8582D3-43C0-D689-7301-DA3F9CE16A05}"/>
                  </a:ext>
                </a:extLst>
              </p:cNvPr>
              <p:cNvSpPr txBox="1"/>
              <p:nvPr/>
            </p:nvSpPr>
            <p:spPr>
              <a:xfrm>
                <a:off x="3973025" y="1810189"/>
                <a:ext cx="22666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𝐿</m:t>
                      </m:r>
                    </m:oMath>
                  </m:oMathPara>
                </a14:m>
                <a:endParaRPr lang="vi-VN" sz="1000"/>
              </a:p>
            </p:txBody>
          </p:sp>
        </mc:Choice>
        <mc:Fallback xmlns="">
          <p:sp>
            <p:nvSpPr>
              <p:cNvPr id="48" name="TextBox 47">
                <a:extLst>
                  <a:ext uri="{FF2B5EF4-FFF2-40B4-BE49-F238E27FC236}">
                    <a16:creationId xmlns:a16="http://schemas.microsoft.com/office/drawing/2014/main" id="{0F8582D3-43C0-D689-7301-DA3F9CE16A05}"/>
                  </a:ext>
                </a:extLst>
              </p:cNvPr>
              <p:cNvSpPr txBox="1">
                <a:spLocks noRot="1" noChangeAspect="1" noMove="1" noResize="1" noEditPoints="1" noAdjustHandles="1" noChangeArrowheads="1" noChangeShapeType="1" noTextEdit="1"/>
              </p:cNvSpPr>
              <p:nvPr/>
            </p:nvSpPr>
            <p:spPr>
              <a:xfrm>
                <a:off x="3973025" y="1810189"/>
                <a:ext cx="226665" cy="153888"/>
              </a:xfrm>
              <a:prstGeom prst="rect">
                <a:avLst/>
              </a:prstGeom>
              <a:blipFill>
                <a:blip r:embed="rId13"/>
                <a:stretch>
                  <a:fillRect l="-10811" r="-8108" b="-8000"/>
                </a:stretch>
              </a:blipFill>
            </p:spPr>
            <p:txBody>
              <a:bodyPr/>
              <a:lstStyle/>
              <a:p>
                <a:r>
                  <a:rPr lang="vi-VN">
                    <a:noFill/>
                  </a:rPr>
                  <a:t> </a:t>
                </a:r>
              </a:p>
            </p:txBody>
          </p:sp>
        </mc:Fallback>
      </mc:AlternateContent>
      <p:cxnSp>
        <p:nvCxnSpPr>
          <p:cNvPr id="49" name="Straight Connector 48">
            <a:extLst>
              <a:ext uri="{FF2B5EF4-FFF2-40B4-BE49-F238E27FC236}">
                <a16:creationId xmlns:a16="http://schemas.microsoft.com/office/drawing/2014/main" id="{942CCDD5-6B8B-CC85-E486-1142CDBF0EC1}"/>
              </a:ext>
            </a:extLst>
          </p:cNvPr>
          <p:cNvCxnSpPr>
            <a:cxnSpLocks/>
          </p:cNvCxnSpPr>
          <p:nvPr/>
        </p:nvCxnSpPr>
        <p:spPr>
          <a:xfrm>
            <a:off x="1398715" y="2589783"/>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B2F3BBB-AB80-D009-5806-4E2317DBB2F6}"/>
              </a:ext>
            </a:extLst>
          </p:cNvPr>
          <p:cNvCxnSpPr>
            <a:cxnSpLocks/>
          </p:cNvCxnSpPr>
          <p:nvPr/>
        </p:nvCxnSpPr>
        <p:spPr>
          <a:xfrm>
            <a:off x="1398715" y="2877511"/>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C51F213-E904-A1D6-3702-224B05A4CBA8}"/>
              </a:ext>
            </a:extLst>
          </p:cNvPr>
          <p:cNvCxnSpPr>
            <a:cxnSpLocks/>
          </p:cNvCxnSpPr>
          <p:nvPr/>
        </p:nvCxnSpPr>
        <p:spPr>
          <a:xfrm>
            <a:off x="1398715" y="3165239"/>
            <a:ext cx="3108960" cy="0"/>
          </a:xfrm>
          <a:prstGeom prst="line">
            <a:avLst/>
          </a:prstGeom>
          <a:ln w="28575"/>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A3FEE3E5-1039-8DAC-A372-ACC201D075B9}"/>
              </a:ext>
            </a:extLst>
          </p:cNvPr>
          <p:cNvSpPr/>
          <p:nvPr/>
        </p:nvSpPr>
        <p:spPr>
          <a:xfrm>
            <a:off x="1500812" y="3065596"/>
            <a:ext cx="568252"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FFC2835-9D39-80CB-627C-4C8436A054A2}"/>
                  </a:ext>
                </a:extLst>
              </p:cNvPr>
              <p:cNvSpPr txBox="1"/>
              <p:nvPr/>
            </p:nvSpPr>
            <p:spPr>
              <a:xfrm>
                <a:off x="1545540" y="3065596"/>
                <a:ext cx="49750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i="1">
                              <a:latin typeface="Cambria Math" panose="02040503050406030204" pitchFamily="18" charset="0"/>
                            </a:rPr>
                          </m:ctrlPr>
                        </m:dPr>
                        <m:e>
                          <m:r>
                            <a:rPr lang="en-US" sz="1000" i="1">
                              <a:latin typeface="Cambria Math" panose="02040503050406030204" pitchFamily="18" charset="0"/>
                            </a:rPr>
                            <m:t>𝜋</m:t>
                          </m:r>
                          <m:r>
                            <a:rPr lang="en-US" sz="1000" i="1">
                              <a:latin typeface="Cambria Math" panose="02040503050406030204" pitchFamily="18" charset="0"/>
                            </a:rPr>
                            <m:t>/4</m:t>
                          </m:r>
                        </m:e>
                      </m:d>
                    </m:oMath>
                  </m:oMathPara>
                </a14:m>
                <a:endParaRPr lang="vi-VN" sz="1000"/>
              </a:p>
            </p:txBody>
          </p:sp>
        </mc:Choice>
        <mc:Fallback xmlns="">
          <p:sp>
            <p:nvSpPr>
              <p:cNvPr id="53" name="TextBox 52">
                <a:extLst>
                  <a:ext uri="{FF2B5EF4-FFF2-40B4-BE49-F238E27FC236}">
                    <a16:creationId xmlns:a16="http://schemas.microsoft.com/office/drawing/2014/main" id="{2FFC2835-9D39-80CB-627C-4C8436A054A2}"/>
                  </a:ext>
                </a:extLst>
              </p:cNvPr>
              <p:cNvSpPr txBox="1">
                <a:spLocks noRot="1" noChangeAspect="1" noMove="1" noResize="1" noEditPoints="1" noAdjustHandles="1" noChangeArrowheads="1" noChangeShapeType="1" noTextEdit="1"/>
              </p:cNvSpPr>
              <p:nvPr/>
            </p:nvSpPr>
            <p:spPr>
              <a:xfrm>
                <a:off x="1545540" y="3065596"/>
                <a:ext cx="497508" cy="153888"/>
              </a:xfrm>
              <a:prstGeom prst="rect">
                <a:avLst/>
              </a:prstGeom>
              <a:blipFill>
                <a:blip r:embed="rId14"/>
                <a:stretch>
                  <a:fillRect l="-6173" b="-36000"/>
                </a:stretch>
              </a:blipFill>
            </p:spPr>
            <p:txBody>
              <a:bodyPr/>
              <a:lstStyle/>
              <a:p>
                <a:r>
                  <a:rPr lang="vi-VN">
                    <a:noFill/>
                  </a:rPr>
                  <a:t> </a:t>
                </a:r>
              </a:p>
            </p:txBody>
          </p:sp>
        </mc:Fallback>
      </mc:AlternateContent>
      <p:sp>
        <p:nvSpPr>
          <p:cNvPr id="54" name="Rectangle 53">
            <a:extLst>
              <a:ext uri="{FF2B5EF4-FFF2-40B4-BE49-F238E27FC236}">
                <a16:creationId xmlns:a16="http://schemas.microsoft.com/office/drawing/2014/main" id="{75756981-7B61-0DF1-46C2-7643EB2F238C}"/>
              </a:ext>
            </a:extLst>
          </p:cNvPr>
          <p:cNvSpPr/>
          <p:nvPr/>
        </p:nvSpPr>
        <p:spPr>
          <a:xfrm>
            <a:off x="1500812" y="2786284"/>
            <a:ext cx="568252"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111DCC6-521B-4010-5770-15D3722B0F08}"/>
                  </a:ext>
                </a:extLst>
              </p:cNvPr>
              <p:cNvSpPr txBox="1"/>
              <p:nvPr/>
            </p:nvSpPr>
            <p:spPr>
              <a:xfrm>
                <a:off x="1545540" y="2786284"/>
                <a:ext cx="49750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i="1">
                              <a:latin typeface="Cambria Math" panose="02040503050406030204" pitchFamily="18" charset="0"/>
                            </a:rPr>
                          </m:ctrlPr>
                        </m:dPr>
                        <m:e>
                          <m:r>
                            <a:rPr lang="en-US" sz="1000" i="1">
                              <a:latin typeface="Cambria Math" panose="02040503050406030204" pitchFamily="18" charset="0"/>
                            </a:rPr>
                            <m:t>𝜋</m:t>
                          </m:r>
                          <m:r>
                            <a:rPr lang="en-US" sz="1000" i="1">
                              <a:latin typeface="Cambria Math" panose="02040503050406030204" pitchFamily="18" charset="0"/>
                            </a:rPr>
                            <m:t>/4</m:t>
                          </m:r>
                        </m:e>
                      </m:d>
                    </m:oMath>
                  </m:oMathPara>
                </a14:m>
                <a:endParaRPr lang="vi-VN" sz="1000"/>
              </a:p>
            </p:txBody>
          </p:sp>
        </mc:Choice>
        <mc:Fallback xmlns="">
          <p:sp>
            <p:nvSpPr>
              <p:cNvPr id="55" name="TextBox 54">
                <a:extLst>
                  <a:ext uri="{FF2B5EF4-FFF2-40B4-BE49-F238E27FC236}">
                    <a16:creationId xmlns:a16="http://schemas.microsoft.com/office/drawing/2014/main" id="{D111DCC6-521B-4010-5770-15D3722B0F08}"/>
                  </a:ext>
                </a:extLst>
              </p:cNvPr>
              <p:cNvSpPr txBox="1">
                <a:spLocks noRot="1" noChangeAspect="1" noMove="1" noResize="1" noEditPoints="1" noAdjustHandles="1" noChangeArrowheads="1" noChangeShapeType="1" noTextEdit="1"/>
              </p:cNvSpPr>
              <p:nvPr/>
            </p:nvSpPr>
            <p:spPr>
              <a:xfrm>
                <a:off x="1545540" y="2786284"/>
                <a:ext cx="497508" cy="153888"/>
              </a:xfrm>
              <a:prstGeom prst="rect">
                <a:avLst/>
              </a:prstGeom>
              <a:blipFill>
                <a:blip r:embed="rId15"/>
                <a:stretch>
                  <a:fillRect l="-6173" b="-36000"/>
                </a:stretch>
              </a:blipFill>
            </p:spPr>
            <p:txBody>
              <a:bodyPr/>
              <a:lstStyle/>
              <a:p>
                <a:r>
                  <a:rPr lang="vi-VN">
                    <a:noFill/>
                  </a:rPr>
                  <a:t> </a:t>
                </a:r>
              </a:p>
            </p:txBody>
          </p:sp>
        </mc:Fallback>
      </mc:AlternateContent>
      <p:sp>
        <p:nvSpPr>
          <p:cNvPr id="56" name="Rectangle 55">
            <a:extLst>
              <a:ext uri="{FF2B5EF4-FFF2-40B4-BE49-F238E27FC236}">
                <a16:creationId xmlns:a16="http://schemas.microsoft.com/office/drawing/2014/main" id="{8BDC8FB8-8EC4-5243-41CD-DE2CC4AABF39}"/>
              </a:ext>
            </a:extLst>
          </p:cNvPr>
          <p:cNvSpPr/>
          <p:nvPr/>
        </p:nvSpPr>
        <p:spPr>
          <a:xfrm>
            <a:off x="1500812" y="2498557"/>
            <a:ext cx="568252"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CBB25F5-F765-B707-75A6-0F1D9C42598C}"/>
                  </a:ext>
                </a:extLst>
              </p:cNvPr>
              <p:cNvSpPr txBox="1"/>
              <p:nvPr/>
            </p:nvSpPr>
            <p:spPr>
              <a:xfrm>
                <a:off x="1545540" y="2498557"/>
                <a:ext cx="49750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𝜋</m:t>
                          </m:r>
                          <m:r>
                            <a:rPr lang="en-US" sz="1000" b="0" i="1" smtClean="0">
                              <a:latin typeface="Cambria Math" panose="02040503050406030204" pitchFamily="18" charset="0"/>
                            </a:rPr>
                            <m:t>/4</m:t>
                          </m:r>
                        </m:e>
                      </m:d>
                    </m:oMath>
                  </m:oMathPara>
                </a14:m>
                <a:endParaRPr lang="vi-VN" sz="1000"/>
              </a:p>
            </p:txBody>
          </p:sp>
        </mc:Choice>
        <mc:Fallback xmlns="">
          <p:sp>
            <p:nvSpPr>
              <p:cNvPr id="57" name="TextBox 56">
                <a:extLst>
                  <a:ext uri="{FF2B5EF4-FFF2-40B4-BE49-F238E27FC236}">
                    <a16:creationId xmlns:a16="http://schemas.microsoft.com/office/drawing/2014/main" id="{ECBB25F5-F765-B707-75A6-0F1D9C42598C}"/>
                  </a:ext>
                </a:extLst>
              </p:cNvPr>
              <p:cNvSpPr txBox="1">
                <a:spLocks noRot="1" noChangeAspect="1" noMove="1" noResize="1" noEditPoints="1" noAdjustHandles="1" noChangeArrowheads="1" noChangeShapeType="1" noTextEdit="1"/>
              </p:cNvSpPr>
              <p:nvPr/>
            </p:nvSpPr>
            <p:spPr>
              <a:xfrm>
                <a:off x="1545540" y="2498557"/>
                <a:ext cx="497508" cy="153888"/>
              </a:xfrm>
              <a:prstGeom prst="rect">
                <a:avLst/>
              </a:prstGeom>
              <a:blipFill>
                <a:blip r:embed="rId16"/>
                <a:stretch>
                  <a:fillRect l="-6173" b="-36000"/>
                </a:stretch>
              </a:blipFill>
            </p:spPr>
            <p:txBody>
              <a:bodyPr/>
              <a:lstStyle/>
              <a:p>
                <a:r>
                  <a:rPr lang="vi-VN">
                    <a:noFill/>
                  </a:rPr>
                  <a:t> </a:t>
                </a:r>
              </a:p>
            </p:txBody>
          </p:sp>
        </mc:Fallback>
      </mc:AlternateContent>
      <p:sp>
        <p:nvSpPr>
          <p:cNvPr id="58" name="Rectangle 57">
            <a:extLst>
              <a:ext uri="{FF2B5EF4-FFF2-40B4-BE49-F238E27FC236}">
                <a16:creationId xmlns:a16="http://schemas.microsoft.com/office/drawing/2014/main" id="{10D62026-AAD0-764F-4650-D9740BFB0EDF}"/>
              </a:ext>
            </a:extLst>
          </p:cNvPr>
          <p:cNvSpPr/>
          <p:nvPr/>
        </p:nvSpPr>
        <p:spPr>
          <a:xfrm>
            <a:off x="2230697" y="3071196"/>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53AA2E-C742-95B1-2A0C-10F7067C0CC9}"/>
                  </a:ext>
                </a:extLst>
              </p:cNvPr>
              <p:cNvSpPr txBox="1"/>
              <p:nvPr/>
            </p:nvSpPr>
            <p:spPr>
              <a:xfrm>
                <a:off x="2275425" y="3071196"/>
                <a:ext cx="41293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solidFill>
                                <a:srgbClr val="FF0000"/>
                              </a:solidFill>
                              <a:latin typeface="Cambria Math" panose="02040503050406030204" pitchFamily="18" charset="0"/>
                            </a:rPr>
                            <m:t>𝑘</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2</m:t>
                              </m:r>
                            </m:sub>
                          </m:sSub>
                        </m:e>
                      </m:d>
                    </m:oMath>
                  </m:oMathPara>
                </a14:m>
                <a:endParaRPr lang="vi-VN" sz="1000"/>
              </a:p>
            </p:txBody>
          </p:sp>
        </mc:Choice>
        <mc:Fallback xmlns="">
          <p:sp>
            <p:nvSpPr>
              <p:cNvPr id="59" name="TextBox 58">
                <a:extLst>
                  <a:ext uri="{FF2B5EF4-FFF2-40B4-BE49-F238E27FC236}">
                    <a16:creationId xmlns:a16="http://schemas.microsoft.com/office/drawing/2014/main" id="{5353AA2E-C742-95B1-2A0C-10F7067C0CC9}"/>
                  </a:ext>
                </a:extLst>
              </p:cNvPr>
              <p:cNvSpPr txBox="1">
                <a:spLocks noRot="1" noChangeAspect="1" noMove="1" noResize="1" noEditPoints="1" noAdjustHandles="1" noChangeArrowheads="1" noChangeShapeType="1" noTextEdit="1"/>
              </p:cNvSpPr>
              <p:nvPr/>
            </p:nvSpPr>
            <p:spPr>
              <a:xfrm>
                <a:off x="2275425" y="3071196"/>
                <a:ext cx="412934" cy="153888"/>
              </a:xfrm>
              <a:prstGeom prst="rect">
                <a:avLst/>
              </a:prstGeom>
              <a:blipFill>
                <a:blip r:embed="rId17"/>
                <a:stretch>
                  <a:fillRect l="-5882" b="-16000"/>
                </a:stretch>
              </a:blipFill>
            </p:spPr>
            <p:txBody>
              <a:bodyPr/>
              <a:lstStyle/>
              <a:p>
                <a:r>
                  <a:rPr lang="vi-VN">
                    <a:noFill/>
                  </a:rPr>
                  <a:t> </a:t>
                </a:r>
              </a:p>
            </p:txBody>
          </p:sp>
        </mc:Fallback>
      </mc:AlternateContent>
      <p:sp>
        <p:nvSpPr>
          <p:cNvPr id="60" name="Rectangle 59">
            <a:extLst>
              <a:ext uri="{FF2B5EF4-FFF2-40B4-BE49-F238E27FC236}">
                <a16:creationId xmlns:a16="http://schemas.microsoft.com/office/drawing/2014/main" id="{3AE56A1A-70E0-0392-D942-5447B02A39DA}"/>
              </a:ext>
            </a:extLst>
          </p:cNvPr>
          <p:cNvSpPr/>
          <p:nvPr/>
        </p:nvSpPr>
        <p:spPr>
          <a:xfrm>
            <a:off x="2230697" y="2791884"/>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3D3641-E841-B505-EA29-E6CE92C81761}"/>
                  </a:ext>
                </a:extLst>
              </p:cNvPr>
              <p:cNvSpPr txBox="1"/>
              <p:nvPr/>
            </p:nvSpPr>
            <p:spPr>
              <a:xfrm>
                <a:off x="2275425" y="2791884"/>
                <a:ext cx="40998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solidFill>
                                <a:srgbClr val="FF0000"/>
                              </a:solidFill>
                              <a:latin typeface="Cambria Math" panose="02040503050406030204" pitchFamily="18" charset="0"/>
                            </a:rPr>
                            <m:t>𝑘</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1</m:t>
                              </m:r>
                            </m:sub>
                          </m:sSub>
                        </m:e>
                      </m:d>
                    </m:oMath>
                  </m:oMathPara>
                </a14:m>
                <a:endParaRPr lang="vi-VN" sz="1000"/>
              </a:p>
            </p:txBody>
          </p:sp>
        </mc:Choice>
        <mc:Fallback xmlns="">
          <p:sp>
            <p:nvSpPr>
              <p:cNvPr id="61" name="TextBox 60">
                <a:extLst>
                  <a:ext uri="{FF2B5EF4-FFF2-40B4-BE49-F238E27FC236}">
                    <a16:creationId xmlns:a16="http://schemas.microsoft.com/office/drawing/2014/main" id="{673D3641-E841-B505-EA29-E6CE92C81761}"/>
                  </a:ext>
                </a:extLst>
              </p:cNvPr>
              <p:cNvSpPr txBox="1">
                <a:spLocks noRot="1" noChangeAspect="1" noMove="1" noResize="1" noEditPoints="1" noAdjustHandles="1" noChangeArrowheads="1" noChangeShapeType="1" noTextEdit="1"/>
              </p:cNvSpPr>
              <p:nvPr/>
            </p:nvSpPr>
            <p:spPr>
              <a:xfrm>
                <a:off x="2275425" y="2791884"/>
                <a:ext cx="409984" cy="153888"/>
              </a:xfrm>
              <a:prstGeom prst="rect">
                <a:avLst/>
              </a:prstGeom>
              <a:blipFill>
                <a:blip r:embed="rId18"/>
                <a:stretch>
                  <a:fillRect l="-5882" b="-16000"/>
                </a:stretch>
              </a:blipFill>
            </p:spPr>
            <p:txBody>
              <a:bodyPr/>
              <a:lstStyle/>
              <a:p>
                <a:r>
                  <a:rPr lang="vi-VN">
                    <a:noFill/>
                  </a:rPr>
                  <a:t> </a:t>
                </a:r>
              </a:p>
            </p:txBody>
          </p:sp>
        </mc:Fallback>
      </mc:AlternateContent>
      <p:sp>
        <p:nvSpPr>
          <p:cNvPr id="62" name="Rectangle 61">
            <a:extLst>
              <a:ext uri="{FF2B5EF4-FFF2-40B4-BE49-F238E27FC236}">
                <a16:creationId xmlns:a16="http://schemas.microsoft.com/office/drawing/2014/main" id="{F99CD84A-B270-FC32-A6FD-A4BF6D5D794D}"/>
              </a:ext>
            </a:extLst>
          </p:cNvPr>
          <p:cNvSpPr/>
          <p:nvPr/>
        </p:nvSpPr>
        <p:spPr>
          <a:xfrm>
            <a:off x="2230697" y="2504157"/>
            <a:ext cx="498571" cy="18808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79AAA4-281B-058E-5800-D425689A872B}"/>
                  </a:ext>
                </a:extLst>
              </p:cNvPr>
              <p:cNvSpPr txBox="1"/>
              <p:nvPr/>
            </p:nvSpPr>
            <p:spPr>
              <a:xfrm>
                <a:off x="2275425" y="2504157"/>
                <a:ext cx="41293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solidFill>
                                <a:srgbClr val="FF0000"/>
                              </a:solidFill>
                              <a:latin typeface="Cambria Math" panose="02040503050406030204" pitchFamily="18" charset="0"/>
                            </a:rPr>
                            <m:t>𝑘</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0</m:t>
                              </m:r>
                            </m:sub>
                          </m:sSub>
                        </m:e>
                      </m:d>
                    </m:oMath>
                  </m:oMathPara>
                </a14:m>
                <a:endParaRPr lang="vi-VN" sz="1000"/>
              </a:p>
            </p:txBody>
          </p:sp>
        </mc:Choice>
        <mc:Fallback xmlns="">
          <p:sp>
            <p:nvSpPr>
              <p:cNvPr id="63" name="TextBox 62">
                <a:extLst>
                  <a:ext uri="{FF2B5EF4-FFF2-40B4-BE49-F238E27FC236}">
                    <a16:creationId xmlns:a16="http://schemas.microsoft.com/office/drawing/2014/main" id="{2D79AAA4-281B-058E-5800-D425689A872B}"/>
                  </a:ext>
                </a:extLst>
              </p:cNvPr>
              <p:cNvSpPr txBox="1">
                <a:spLocks noRot="1" noChangeAspect="1" noMove="1" noResize="1" noEditPoints="1" noAdjustHandles="1" noChangeArrowheads="1" noChangeShapeType="1" noTextEdit="1"/>
              </p:cNvSpPr>
              <p:nvPr/>
            </p:nvSpPr>
            <p:spPr>
              <a:xfrm>
                <a:off x="2275425" y="2504157"/>
                <a:ext cx="412934" cy="153888"/>
              </a:xfrm>
              <a:prstGeom prst="rect">
                <a:avLst/>
              </a:prstGeom>
              <a:blipFill>
                <a:blip r:embed="rId19"/>
                <a:stretch>
                  <a:fillRect l="-5882" b="-16000"/>
                </a:stretch>
              </a:blipFill>
            </p:spPr>
            <p:txBody>
              <a:bodyPr/>
              <a:lstStyle/>
              <a:p>
                <a:r>
                  <a:rPr lang="vi-VN">
                    <a:noFill/>
                  </a:rPr>
                  <a:t> </a:t>
                </a:r>
              </a:p>
            </p:txBody>
          </p:sp>
        </mc:Fallback>
      </mc:AlternateContent>
      <p:cxnSp>
        <p:nvCxnSpPr>
          <p:cNvPr id="70" name="Đường nối Thẳng 67">
            <a:extLst>
              <a:ext uri="{FF2B5EF4-FFF2-40B4-BE49-F238E27FC236}">
                <a16:creationId xmlns:a16="http://schemas.microsoft.com/office/drawing/2014/main" id="{6B03F79A-C5C5-FD6E-3DF4-B151B282D2BE}"/>
              </a:ext>
            </a:extLst>
          </p:cNvPr>
          <p:cNvCxnSpPr>
            <a:cxnSpLocks/>
            <a:stCxn id="72" idx="0"/>
            <a:endCxn id="71" idx="4"/>
          </p:cNvCxnSpPr>
          <p:nvPr/>
        </p:nvCxnSpPr>
        <p:spPr>
          <a:xfrm flipV="1">
            <a:off x="2859873" y="2635892"/>
            <a:ext cx="0" cy="20318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1" name="Hình Bầu dục 68">
            <a:extLst>
              <a:ext uri="{FF2B5EF4-FFF2-40B4-BE49-F238E27FC236}">
                <a16:creationId xmlns:a16="http://schemas.microsoft.com/office/drawing/2014/main" id="{1B9462C0-F27F-59D3-D79C-E3EDB94D896D}"/>
              </a:ext>
            </a:extLst>
          </p:cNvPr>
          <p:cNvSpPr/>
          <p:nvPr/>
        </p:nvSpPr>
        <p:spPr>
          <a:xfrm>
            <a:off x="2812815" y="2553013"/>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72" name="Hình Bầu dục 68">
            <a:extLst>
              <a:ext uri="{FF2B5EF4-FFF2-40B4-BE49-F238E27FC236}">
                <a16:creationId xmlns:a16="http://schemas.microsoft.com/office/drawing/2014/main" id="{4E5EC21A-97FD-E638-F7D8-A5192ABF687D}"/>
              </a:ext>
            </a:extLst>
          </p:cNvPr>
          <p:cNvSpPr/>
          <p:nvPr/>
        </p:nvSpPr>
        <p:spPr>
          <a:xfrm>
            <a:off x="2812815" y="2839076"/>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73" name="Đường nối Thẳng 67">
            <a:extLst>
              <a:ext uri="{FF2B5EF4-FFF2-40B4-BE49-F238E27FC236}">
                <a16:creationId xmlns:a16="http://schemas.microsoft.com/office/drawing/2014/main" id="{EC8CD978-67C8-574D-AA5F-A98D0A712F19}"/>
              </a:ext>
            </a:extLst>
          </p:cNvPr>
          <p:cNvCxnSpPr>
            <a:cxnSpLocks/>
            <a:stCxn id="75" idx="0"/>
            <a:endCxn id="74" idx="4"/>
          </p:cNvCxnSpPr>
          <p:nvPr/>
        </p:nvCxnSpPr>
        <p:spPr>
          <a:xfrm flipV="1">
            <a:off x="3128588" y="2923516"/>
            <a:ext cx="0" cy="20318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Hình Bầu dục 68">
            <a:extLst>
              <a:ext uri="{FF2B5EF4-FFF2-40B4-BE49-F238E27FC236}">
                <a16:creationId xmlns:a16="http://schemas.microsoft.com/office/drawing/2014/main" id="{1268D159-7FDE-2DB3-61E1-DB4FF5E75C65}"/>
              </a:ext>
            </a:extLst>
          </p:cNvPr>
          <p:cNvSpPr/>
          <p:nvPr/>
        </p:nvSpPr>
        <p:spPr>
          <a:xfrm>
            <a:off x="3081530" y="2840637"/>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75" name="Hình Bầu dục 68">
            <a:extLst>
              <a:ext uri="{FF2B5EF4-FFF2-40B4-BE49-F238E27FC236}">
                <a16:creationId xmlns:a16="http://schemas.microsoft.com/office/drawing/2014/main" id="{DAF128AE-460E-3A5B-97DF-B1B56BA4057A}"/>
              </a:ext>
            </a:extLst>
          </p:cNvPr>
          <p:cNvSpPr/>
          <p:nvPr/>
        </p:nvSpPr>
        <p:spPr>
          <a:xfrm>
            <a:off x="3081530" y="3126700"/>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76" name="Double Bracket 75">
            <a:extLst>
              <a:ext uri="{FF2B5EF4-FFF2-40B4-BE49-F238E27FC236}">
                <a16:creationId xmlns:a16="http://schemas.microsoft.com/office/drawing/2014/main" id="{7A932C49-985A-75BC-9E5D-65EB8EB3D249}"/>
              </a:ext>
            </a:extLst>
          </p:cNvPr>
          <p:cNvSpPr/>
          <p:nvPr/>
        </p:nvSpPr>
        <p:spPr>
          <a:xfrm>
            <a:off x="2151781" y="2403122"/>
            <a:ext cx="1109249" cy="958947"/>
          </a:xfrm>
          <a:prstGeom prst="bracketPair">
            <a:avLst>
              <a:gd name="adj" fmla="val 8375"/>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8566A89-B27D-989A-F887-984D3B9BD3F0}"/>
                  </a:ext>
                </a:extLst>
              </p:cNvPr>
              <p:cNvSpPr txBox="1"/>
              <p:nvPr/>
            </p:nvSpPr>
            <p:spPr>
              <a:xfrm>
                <a:off x="3320364" y="3264883"/>
                <a:ext cx="22666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𝐿</m:t>
                      </m:r>
                    </m:oMath>
                  </m:oMathPara>
                </a14:m>
                <a:endParaRPr lang="vi-VN" sz="1000"/>
              </a:p>
            </p:txBody>
          </p:sp>
        </mc:Choice>
        <mc:Fallback xmlns="">
          <p:sp>
            <p:nvSpPr>
              <p:cNvPr id="77" name="TextBox 76">
                <a:extLst>
                  <a:ext uri="{FF2B5EF4-FFF2-40B4-BE49-F238E27FC236}">
                    <a16:creationId xmlns:a16="http://schemas.microsoft.com/office/drawing/2014/main" id="{A8566A89-B27D-989A-F887-984D3B9BD3F0}"/>
                  </a:ext>
                </a:extLst>
              </p:cNvPr>
              <p:cNvSpPr txBox="1">
                <a:spLocks noRot="1" noChangeAspect="1" noMove="1" noResize="1" noEditPoints="1" noAdjustHandles="1" noChangeArrowheads="1" noChangeShapeType="1" noTextEdit="1"/>
              </p:cNvSpPr>
              <p:nvPr/>
            </p:nvSpPr>
            <p:spPr>
              <a:xfrm>
                <a:off x="3320364" y="3264883"/>
                <a:ext cx="226665" cy="153888"/>
              </a:xfrm>
              <a:prstGeom prst="rect">
                <a:avLst/>
              </a:prstGeom>
              <a:blipFill>
                <a:blip r:embed="rId13"/>
                <a:stretch>
                  <a:fillRect l="-10811" r="-8108" b="-8000"/>
                </a:stretch>
              </a:blipFill>
            </p:spPr>
            <p:txBody>
              <a:bodyPr/>
              <a:lstStyle/>
              <a:p>
                <a:r>
                  <a:rPr lang="vi-VN">
                    <a:noFill/>
                  </a:rPr>
                  <a:t> </a:t>
                </a:r>
              </a:p>
            </p:txBody>
          </p:sp>
        </mc:Fallback>
      </mc:AlternateContent>
      <p:cxnSp>
        <p:nvCxnSpPr>
          <p:cNvPr id="79" name="Straight Arrow Connector 78">
            <a:extLst>
              <a:ext uri="{FF2B5EF4-FFF2-40B4-BE49-F238E27FC236}">
                <a16:creationId xmlns:a16="http://schemas.microsoft.com/office/drawing/2014/main" id="{709C0F28-56BD-DDA0-F4B6-ED2789E5F80F}"/>
              </a:ext>
            </a:extLst>
          </p:cNvPr>
          <p:cNvCxnSpPr>
            <a:cxnSpLocks/>
          </p:cNvCxnSpPr>
          <p:nvPr/>
        </p:nvCxnSpPr>
        <p:spPr>
          <a:xfrm>
            <a:off x="2591159" y="2192992"/>
            <a:ext cx="0" cy="2636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C079111F-5201-0BA0-6548-35B4E1CE050D}"/>
              </a:ext>
            </a:extLst>
          </p:cNvPr>
          <p:cNvSpPr txBox="1"/>
          <p:nvPr/>
        </p:nvSpPr>
        <p:spPr>
          <a:xfrm>
            <a:off x="1547169" y="1915993"/>
            <a:ext cx="2396636" cy="276999"/>
          </a:xfrm>
          <a:prstGeom prst="rect">
            <a:avLst/>
          </a:prstGeom>
          <a:noFill/>
        </p:spPr>
        <p:txBody>
          <a:bodyPr wrap="square" rtlCol="0">
            <a:spAutoFit/>
          </a:bodyPr>
          <a:lstStyle/>
          <a:p>
            <a:r>
              <a:rPr lang="en-US" sz="1200"/>
              <a:t>Hardware-effecitent ansatz (HEA)</a:t>
            </a:r>
            <a:endParaRPr lang="vi-VN" sz="1200"/>
          </a:p>
        </p:txBody>
      </p:sp>
      <p:sp>
        <p:nvSpPr>
          <p:cNvPr id="86" name="TextBox 85">
            <a:extLst>
              <a:ext uri="{FF2B5EF4-FFF2-40B4-BE49-F238E27FC236}">
                <a16:creationId xmlns:a16="http://schemas.microsoft.com/office/drawing/2014/main" id="{AAD2259D-7B51-4A5A-63E8-B7CE91094CFF}"/>
              </a:ext>
            </a:extLst>
          </p:cNvPr>
          <p:cNvSpPr txBox="1"/>
          <p:nvPr/>
        </p:nvSpPr>
        <p:spPr>
          <a:xfrm>
            <a:off x="1508087" y="3402908"/>
            <a:ext cx="2396636" cy="276999"/>
          </a:xfrm>
          <a:prstGeom prst="rect">
            <a:avLst/>
          </a:prstGeom>
          <a:noFill/>
        </p:spPr>
        <p:txBody>
          <a:bodyPr wrap="square" rtlCol="0">
            <a:spAutoFit/>
          </a:bodyPr>
          <a:lstStyle/>
          <a:p>
            <a:r>
              <a:rPr lang="en-US" sz="1200">
                <a:solidFill>
                  <a:srgbClr val="FF0000"/>
                </a:solidFill>
              </a:rPr>
              <a:t>Random</a:t>
            </a:r>
            <a:r>
              <a:rPr lang="en-US" sz="1200"/>
              <a:t> Pauli ansatz (RPA)</a:t>
            </a:r>
            <a:endParaRPr lang="vi-VN" sz="1200"/>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9160835-2E56-5AFD-124B-ADFB2C4BEAB9}"/>
                  </a:ext>
                </a:extLst>
              </p:cNvPr>
              <p:cNvSpPr txBox="1"/>
              <p:nvPr/>
            </p:nvSpPr>
            <p:spPr>
              <a:xfrm>
                <a:off x="1850696" y="3900811"/>
                <a:ext cx="810924" cy="276999"/>
              </a:xfrm>
              <a:prstGeom prst="rect">
                <a:avLst/>
              </a:prstGeom>
              <a:noFill/>
            </p:spPr>
            <p:txBody>
              <a:bodyPr wrap="square" rtlCol="0">
                <a:spAutoFit/>
              </a:bodyPr>
              <a:lstStyle/>
              <a:p>
                <a:r>
                  <a:rPr lang="en-US" sz="1200">
                    <a:solidFill>
                      <a:schemeClr val="tx1"/>
                    </a:solidFill>
                  </a:rPr>
                  <a:t>Init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𝑈</m:t>
                        </m:r>
                      </m:e>
                      <m:sub>
                        <m:r>
                          <a:rPr lang="en-US" sz="1200" b="0" i="1" smtClean="0">
                            <a:solidFill>
                              <a:schemeClr val="tx1"/>
                            </a:solidFill>
                            <a:latin typeface="Cambria Math" panose="02040503050406030204" pitchFamily="18" charset="0"/>
                          </a:rPr>
                          <m:t>𝑡</m:t>
                        </m:r>
                      </m:sub>
                    </m:sSub>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𝜃</m:t>
                        </m:r>
                      </m:e>
                    </m:d>
                  </m:oMath>
                </a14:m>
                <a:endParaRPr lang="vi-VN" sz="1200">
                  <a:solidFill>
                    <a:schemeClr val="tx1"/>
                  </a:solidFill>
                </a:endParaRPr>
              </a:p>
            </p:txBody>
          </p:sp>
        </mc:Choice>
        <mc:Fallback xmlns="">
          <p:sp>
            <p:nvSpPr>
              <p:cNvPr id="87" name="TextBox 86">
                <a:extLst>
                  <a:ext uri="{FF2B5EF4-FFF2-40B4-BE49-F238E27FC236}">
                    <a16:creationId xmlns:a16="http://schemas.microsoft.com/office/drawing/2014/main" id="{09160835-2E56-5AFD-124B-ADFB2C4BEAB9}"/>
                  </a:ext>
                </a:extLst>
              </p:cNvPr>
              <p:cNvSpPr txBox="1">
                <a:spLocks noRot="1" noChangeAspect="1" noMove="1" noResize="1" noEditPoints="1" noAdjustHandles="1" noChangeArrowheads="1" noChangeShapeType="1" noTextEdit="1"/>
              </p:cNvSpPr>
              <p:nvPr/>
            </p:nvSpPr>
            <p:spPr>
              <a:xfrm>
                <a:off x="1850696" y="3900811"/>
                <a:ext cx="810924" cy="276999"/>
              </a:xfrm>
              <a:prstGeom prst="rect">
                <a:avLst/>
              </a:prstGeom>
              <a:blipFill>
                <a:blip r:embed="rId20"/>
                <a:stretch>
                  <a:fillRect l="-752" b="-20000"/>
                </a:stretch>
              </a:blipFill>
            </p:spPr>
            <p:txBody>
              <a:bodyPr/>
              <a:lstStyle/>
              <a:p>
                <a:r>
                  <a:rPr lang="vi-VN">
                    <a:noFill/>
                  </a:rPr>
                  <a:t> </a:t>
                </a:r>
              </a:p>
            </p:txBody>
          </p:sp>
        </mc:Fallback>
      </mc:AlternateContent>
      <p:cxnSp>
        <p:nvCxnSpPr>
          <p:cNvPr id="88" name="Straight Arrow Connector 87">
            <a:extLst>
              <a:ext uri="{FF2B5EF4-FFF2-40B4-BE49-F238E27FC236}">
                <a16:creationId xmlns:a16="http://schemas.microsoft.com/office/drawing/2014/main" id="{9B08BC42-1661-5584-CA44-9DD7DB1DA055}"/>
              </a:ext>
            </a:extLst>
          </p:cNvPr>
          <p:cNvCxnSpPr>
            <a:cxnSpLocks/>
          </p:cNvCxnSpPr>
          <p:nvPr/>
        </p:nvCxnSpPr>
        <p:spPr>
          <a:xfrm>
            <a:off x="2241371" y="3666655"/>
            <a:ext cx="0" cy="2636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C4C86F2-CD22-C75A-3768-CCF789FDA395}"/>
                  </a:ext>
                </a:extLst>
              </p:cNvPr>
              <p:cNvSpPr txBox="1"/>
              <p:nvPr/>
            </p:nvSpPr>
            <p:spPr>
              <a:xfrm>
                <a:off x="3244748" y="3854628"/>
                <a:ext cx="1086568" cy="367088"/>
              </a:xfrm>
              <a:prstGeom prst="rect">
                <a:avLst/>
              </a:prstGeom>
              <a:noFill/>
            </p:spPr>
            <p:txBody>
              <a:bodyPr wrap="square" rtlCol="0">
                <a:spAutoFit/>
              </a:bodyPr>
              <a:lstStyle/>
              <a:p>
                <a:r>
                  <a:rPr lang="en-US" sz="1200">
                    <a:solidFill>
                      <a:schemeClr val="tx1"/>
                    </a:solidFill>
                  </a:rPr>
                  <a:t>Check </a:t>
                </a:r>
                <a14:m>
                  <m:oMath xmlns:m="http://schemas.openxmlformats.org/officeDocument/2006/math">
                    <m:d>
                      <m:dPr>
                        <m:begChr m:val="{"/>
                        <m:endChr m:val="}"/>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m:t>
                            </m:r>
                          </m:e>
                          <m:sub>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𝜃</m:t>
                                </m:r>
                              </m:e>
                              <m:sub>
                                <m:r>
                                  <a:rPr lang="en-US" sz="1200" b="0" i="1" smtClean="0">
                                    <a:solidFill>
                                      <a:schemeClr val="tx1"/>
                                    </a:solidFill>
                                    <a:latin typeface="Cambria Math" panose="02040503050406030204" pitchFamily="18" charset="0"/>
                                  </a:rPr>
                                  <m:t>𝑗</m:t>
                                </m:r>
                              </m:sub>
                            </m:sSub>
                          </m:sub>
                        </m:sSub>
                        <m:r>
                          <a:rPr lang="en-US" sz="1200" i="1">
                            <a:latin typeface="Cambria Math" panose="02040503050406030204" pitchFamily="18" charset="0"/>
                          </a:rPr>
                          <m:t>𝐶</m:t>
                        </m:r>
                      </m:e>
                    </m:d>
                  </m:oMath>
                </a14:m>
                <a:endParaRPr lang="vi-VN" sz="1200">
                  <a:solidFill>
                    <a:schemeClr val="tx1"/>
                  </a:solidFill>
                </a:endParaRPr>
              </a:p>
            </p:txBody>
          </p:sp>
        </mc:Choice>
        <mc:Fallback xmlns="">
          <p:sp>
            <p:nvSpPr>
              <p:cNvPr id="89" name="TextBox 88">
                <a:extLst>
                  <a:ext uri="{FF2B5EF4-FFF2-40B4-BE49-F238E27FC236}">
                    <a16:creationId xmlns:a16="http://schemas.microsoft.com/office/drawing/2014/main" id="{7C4C86F2-CD22-C75A-3768-CCF789FDA395}"/>
                  </a:ext>
                </a:extLst>
              </p:cNvPr>
              <p:cNvSpPr txBox="1">
                <a:spLocks noRot="1" noChangeAspect="1" noMove="1" noResize="1" noEditPoints="1" noAdjustHandles="1" noChangeArrowheads="1" noChangeShapeType="1" noTextEdit="1"/>
              </p:cNvSpPr>
              <p:nvPr/>
            </p:nvSpPr>
            <p:spPr>
              <a:xfrm>
                <a:off x="3244748" y="3854628"/>
                <a:ext cx="1086568" cy="367088"/>
              </a:xfrm>
              <a:prstGeom prst="rect">
                <a:avLst/>
              </a:prstGeom>
              <a:blipFill>
                <a:blip r:embed="rId21"/>
                <a:stretch>
                  <a:fillRect/>
                </a:stretch>
              </a:blipFill>
            </p:spPr>
            <p:txBody>
              <a:bodyPr/>
              <a:lstStyle/>
              <a:p>
                <a:r>
                  <a:rPr lang="vi-VN">
                    <a:noFill/>
                  </a:rPr>
                  <a:t> </a:t>
                </a:r>
              </a:p>
            </p:txBody>
          </p:sp>
        </mc:Fallback>
      </mc:AlternateContent>
      <p:cxnSp>
        <p:nvCxnSpPr>
          <p:cNvPr id="90" name="Straight Arrow Connector 89">
            <a:extLst>
              <a:ext uri="{FF2B5EF4-FFF2-40B4-BE49-F238E27FC236}">
                <a16:creationId xmlns:a16="http://schemas.microsoft.com/office/drawing/2014/main" id="{AFCD32E5-A84B-07BF-4207-0E37C4C6207A}"/>
              </a:ext>
            </a:extLst>
          </p:cNvPr>
          <p:cNvCxnSpPr>
            <a:cxnSpLocks/>
            <a:stCxn id="87" idx="3"/>
            <a:endCxn id="89" idx="1"/>
          </p:cNvCxnSpPr>
          <p:nvPr/>
        </p:nvCxnSpPr>
        <p:spPr>
          <a:xfrm flipV="1">
            <a:off x="2661620" y="4038172"/>
            <a:ext cx="583128" cy="11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4CF60A8-43D0-D577-62AC-55EE80255826}"/>
                  </a:ext>
                </a:extLst>
              </p:cNvPr>
              <p:cNvSpPr txBox="1"/>
              <p:nvPr/>
            </p:nvSpPr>
            <p:spPr>
              <a:xfrm>
                <a:off x="3547029" y="4404910"/>
                <a:ext cx="910297" cy="313676"/>
              </a:xfrm>
              <a:prstGeom prst="rect">
                <a:avLst/>
              </a:prstGeom>
              <a:noFill/>
            </p:spPr>
            <p:txBody>
              <a:bodyPr wrap="square" rtlCol="0">
                <a:spAutoFit/>
              </a:bodyPr>
              <a:lstStyle/>
              <a:p>
                <a:r>
                  <a:rPr lang="en-US" sz="1200">
                    <a:solidFill>
                      <a:schemeClr val="tx1"/>
                    </a:solidFill>
                  </a:rPr>
                  <a:t>Any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m:t>
                        </m:r>
                      </m:e>
                      <m:sub>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𝜃</m:t>
                            </m:r>
                          </m:e>
                          <m:sub>
                            <m:r>
                              <a:rPr lang="en-US" sz="1200" b="0" i="1" smtClean="0">
                                <a:solidFill>
                                  <a:schemeClr val="tx1"/>
                                </a:solidFill>
                                <a:latin typeface="Cambria Math" panose="02040503050406030204" pitchFamily="18" charset="0"/>
                              </a:rPr>
                              <m:t>𝑗</m:t>
                            </m:r>
                          </m:sub>
                        </m:sSub>
                      </m:sub>
                    </m:sSub>
                    <m:r>
                      <a:rPr lang="en-US" sz="1200" i="1">
                        <a:latin typeface="Cambria Math" panose="02040503050406030204" pitchFamily="18" charset="0"/>
                      </a:rPr>
                      <m:t>𝐶</m:t>
                    </m:r>
                  </m:oMath>
                </a14:m>
                <a:r>
                  <a:rPr lang="en-US" sz="1200">
                    <a:solidFill>
                      <a:schemeClr val="tx1"/>
                    </a:solidFill>
                  </a:rPr>
                  <a:t>? </a:t>
                </a:r>
                <a:endParaRPr lang="vi-VN" sz="1200">
                  <a:solidFill>
                    <a:schemeClr val="tx1"/>
                  </a:solidFill>
                </a:endParaRPr>
              </a:p>
            </p:txBody>
          </p:sp>
        </mc:Choice>
        <mc:Fallback xmlns="">
          <p:sp>
            <p:nvSpPr>
              <p:cNvPr id="93" name="TextBox 92">
                <a:extLst>
                  <a:ext uri="{FF2B5EF4-FFF2-40B4-BE49-F238E27FC236}">
                    <a16:creationId xmlns:a16="http://schemas.microsoft.com/office/drawing/2014/main" id="{54CF60A8-43D0-D577-62AC-55EE80255826}"/>
                  </a:ext>
                </a:extLst>
              </p:cNvPr>
              <p:cNvSpPr txBox="1">
                <a:spLocks noRot="1" noChangeAspect="1" noMove="1" noResize="1" noEditPoints="1" noAdjustHandles="1" noChangeArrowheads="1" noChangeShapeType="1" noTextEdit="1"/>
              </p:cNvSpPr>
              <p:nvPr/>
            </p:nvSpPr>
            <p:spPr>
              <a:xfrm>
                <a:off x="3547029" y="4404910"/>
                <a:ext cx="910297" cy="313676"/>
              </a:xfrm>
              <a:prstGeom prst="rect">
                <a:avLst/>
              </a:prstGeom>
              <a:blipFill>
                <a:blip r:embed="rId22"/>
                <a:stretch>
                  <a:fillRect l="-671" b="-588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39C8EE2-9027-61C2-A715-81D3F1885101}"/>
                  </a:ext>
                </a:extLst>
              </p:cNvPr>
              <p:cNvSpPr txBox="1"/>
              <p:nvPr/>
            </p:nvSpPr>
            <p:spPr>
              <a:xfrm>
                <a:off x="3433696" y="2299712"/>
                <a:ext cx="13744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𝑘</m:t>
                      </m:r>
                      <m:r>
                        <a:rPr lang="en-US" sz="1200" b="0" i="1" smtClean="0">
                          <a:solidFill>
                            <a:srgbClr val="FF0000"/>
                          </a:solidFill>
                          <a:latin typeface="Cambria Math" panose="02040503050406030204" pitchFamily="18" charset="0"/>
                        </a:rPr>
                        <m:t>∈</m:t>
                      </m:r>
                      <m:d>
                        <m:dPr>
                          <m:begChr m:val="{"/>
                          <m:endChr m:val="}"/>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𝑋</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𝑌</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𝑍</m:t>
                          </m:r>
                        </m:e>
                      </m:d>
                    </m:oMath>
                  </m:oMathPara>
                </a14:m>
                <a:endParaRPr lang="vi-VN" sz="1200"/>
              </a:p>
            </p:txBody>
          </p:sp>
        </mc:Choice>
        <mc:Fallback xmlns="">
          <p:sp>
            <p:nvSpPr>
              <p:cNvPr id="95" name="TextBox 94">
                <a:extLst>
                  <a:ext uri="{FF2B5EF4-FFF2-40B4-BE49-F238E27FC236}">
                    <a16:creationId xmlns:a16="http://schemas.microsoft.com/office/drawing/2014/main" id="{439C8EE2-9027-61C2-A715-81D3F1885101}"/>
                  </a:ext>
                </a:extLst>
              </p:cNvPr>
              <p:cNvSpPr txBox="1">
                <a:spLocks noRot="1" noChangeAspect="1" noMove="1" noResize="1" noEditPoints="1" noAdjustHandles="1" noChangeArrowheads="1" noChangeShapeType="1" noTextEdit="1"/>
              </p:cNvSpPr>
              <p:nvPr/>
            </p:nvSpPr>
            <p:spPr>
              <a:xfrm>
                <a:off x="3433696" y="2299712"/>
                <a:ext cx="1374422" cy="276999"/>
              </a:xfrm>
              <a:prstGeom prst="rect">
                <a:avLst/>
              </a:prstGeom>
              <a:blipFill>
                <a:blip r:embed="rId23"/>
                <a:stretch>
                  <a:fillRect/>
                </a:stretch>
              </a:blipFill>
            </p:spPr>
            <p:txBody>
              <a:bodyPr/>
              <a:lstStyle/>
              <a:p>
                <a:r>
                  <a:rPr lang="vi-VN">
                    <a:noFill/>
                  </a:rPr>
                  <a:t> </a:t>
                </a:r>
              </a:p>
            </p:txBody>
          </p:sp>
        </mc:Fallback>
      </mc:AlternateContent>
      <p:cxnSp>
        <p:nvCxnSpPr>
          <p:cNvPr id="96" name="Straight Arrow Connector 95">
            <a:extLst>
              <a:ext uri="{FF2B5EF4-FFF2-40B4-BE49-F238E27FC236}">
                <a16:creationId xmlns:a16="http://schemas.microsoft.com/office/drawing/2014/main" id="{B975FA6A-B760-EBF7-CA95-B2D7CA86AEA6}"/>
              </a:ext>
            </a:extLst>
          </p:cNvPr>
          <p:cNvCxnSpPr>
            <a:cxnSpLocks/>
            <a:stCxn id="89" idx="2"/>
          </p:cNvCxnSpPr>
          <p:nvPr/>
        </p:nvCxnSpPr>
        <p:spPr>
          <a:xfrm>
            <a:off x="3788032" y="4221716"/>
            <a:ext cx="0" cy="20681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B6431DF-CD21-8B04-3480-B45511828203}"/>
                  </a:ext>
                </a:extLst>
              </p:cNvPr>
              <p:cNvSpPr txBox="1"/>
              <p:nvPr/>
            </p:nvSpPr>
            <p:spPr>
              <a:xfrm>
                <a:off x="1334854" y="4407712"/>
                <a:ext cx="1843152" cy="305084"/>
              </a:xfrm>
              <a:prstGeom prst="rect">
                <a:avLst/>
              </a:prstGeom>
              <a:noFill/>
            </p:spPr>
            <p:txBody>
              <a:bodyPr wrap="square">
                <a:spAutoFit/>
              </a:bodyPr>
              <a:lstStyle/>
              <a:p>
                <a:r>
                  <a:rPr lang="en-US" sz="1200"/>
                  <a:t>R</a:t>
                </a:r>
                <a:r>
                  <a:rPr lang="en-US" sz="1200">
                    <a:solidFill>
                      <a:schemeClr val="tx1"/>
                    </a:solidFill>
                  </a:rPr>
                  <a:t>eplace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𝑅</m:t>
                        </m:r>
                      </m:e>
                      <m:sub>
                        <m:r>
                          <a:rPr lang="en-US" sz="1200" b="0" i="1" smtClean="0">
                            <a:solidFill>
                              <a:schemeClr val="tx1"/>
                            </a:solidFill>
                            <a:latin typeface="Cambria Math" panose="02040503050406030204" pitchFamily="18" charset="0"/>
                          </a:rPr>
                          <m:t>𝑘</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𝜃</m:t>
                            </m:r>
                          </m:e>
                          <m:sub>
                            <m:r>
                              <a:rPr lang="en-US" sz="1200" b="0" i="1" smtClean="0">
                                <a:solidFill>
                                  <a:schemeClr val="tx1"/>
                                </a:solidFill>
                                <a:latin typeface="Cambria Math" panose="02040503050406030204" pitchFamily="18" charset="0"/>
                              </a:rPr>
                              <m:t>𝑗</m:t>
                            </m:r>
                          </m:sub>
                        </m:sSub>
                      </m:e>
                    </m:d>
                  </m:oMath>
                </a14:m>
                <a:r>
                  <a:rPr lang="en-US" sz="1200">
                    <a:solidFill>
                      <a:schemeClr val="tx1"/>
                    </a:solidFill>
                  </a:rPr>
                  <a:t> by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𝑘</m:t>
                        </m:r>
                        <m:r>
                          <a:rPr lang="en-US" sz="1200" b="0" i="1" smtClean="0">
                            <a:latin typeface="Cambria Math" panose="02040503050406030204" pitchFamily="18" charset="0"/>
                          </a:rPr>
                          <m:t>′</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𝑗</m:t>
                            </m:r>
                          </m:sub>
                        </m:sSub>
                      </m:e>
                    </m:d>
                  </m:oMath>
                </a14:m>
                <a:endParaRPr lang="vi-VN" sz="1200"/>
              </a:p>
            </p:txBody>
          </p:sp>
        </mc:Choice>
        <mc:Fallback xmlns="">
          <p:sp>
            <p:nvSpPr>
              <p:cNvPr id="101" name="TextBox 100">
                <a:extLst>
                  <a:ext uri="{FF2B5EF4-FFF2-40B4-BE49-F238E27FC236}">
                    <a16:creationId xmlns:a16="http://schemas.microsoft.com/office/drawing/2014/main" id="{EB6431DF-CD21-8B04-3480-B45511828203}"/>
                  </a:ext>
                </a:extLst>
              </p:cNvPr>
              <p:cNvSpPr txBox="1">
                <a:spLocks noRot="1" noChangeAspect="1" noMove="1" noResize="1" noEditPoints="1" noAdjustHandles="1" noChangeArrowheads="1" noChangeShapeType="1" noTextEdit="1"/>
              </p:cNvSpPr>
              <p:nvPr/>
            </p:nvSpPr>
            <p:spPr>
              <a:xfrm>
                <a:off x="1334854" y="4407712"/>
                <a:ext cx="1843152" cy="305084"/>
              </a:xfrm>
              <a:prstGeom prst="rect">
                <a:avLst/>
              </a:prstGeom>
              <a:blipFill>
                <a:blip r:embed="rId24"/>
                <a:stretch>
                  <a:fillRect l="-331" b="-12000"/>
                </a:stretch>
              </a:blipFill>
            </p:spPr>
            <p:txBody>
              <a:bodyPr/>
              <a:lstStyle/>
              <a:p>
                <a:r>
                  <a:rPr lang="vi-VN">
                    <a:noFill/>
                  </a:rPr>
                  <a:t> </a:t>
                </a:r>
              </a:p>
            </p:txBody>
          </p:sp>
        </mc:Fallback>
      </mc:AlternateContent>
      <p:cxnSp>
        <p:nvCxnSpPr>
          <p:cNvPr id="102" name="Straight Arrow Connector 101">
            <a:extLst>
              <a:ext uri="{FF2B5EF4-FFF2-40B4-BE49-F238E27FC236}">
                <a16:creationId xmlns:a16="http://schemas.microsoft.com/office/drawing/2014/main" id="{4B370B1B-B459-0AD8-E1DC-04EE68958F23}"/>
              </a:ext>
            </a:extLst>
          </p:cNvPr>
          <p:cNvCxnSpPr>
            <a:cxnSpLocks/>
            <a:stCxn id="93" idx="1"/>
            <a:endCxn id="101" idx="3"/>
          </p:cNvCxnSpPr>
          <p:nvPr/>
        </p:nvCxnSpPr>
        <p:spPr>
          <a:xfrm flipH="1" flipV="1">
            <a:off x="3178006" y="4560254"/>
            <a:ext cx="369023" cy="149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0E8D7D2-1204-01C0-8960-415AD3EFC8AF}"/>
              </a:ext>
            </a:extLst>
          </p:cNvPr>
          <p:cNvCxnSpPr>
            <a:cxnSpLocks/>
            <a:stCxn id="101" idx="0"/>
            <a:endCxn id="87" idx="2"/>
          </p:cNvCxnSpPr>
          <p:nvPr/>
        </p:nvCxnSpPr>
        <p:spPr>
          <a:xfrm flipH="1" flipV="1">
            <a:off x="2256158" y="4177810"/>
            <a:ext cx="272" cy="2299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1" name="TextBox 110">
            <a:extLst>
              <a:ext uri="{FF2B5EF4-FFF2-40B4-BE49-F238E27FC236}">
                <a16:creationId xmlns:a16="http://schemas.microsoft.com/office/drawing/2014/main" id="{0E9C810F-0DAF-EE38-DF9C-B2FBE3A84C09}"/>
              </a:ext>
            </a:extLst>
          </p:cNvPr>
          <p:cNvSpPr txBox="1"/>
          <p:nvPr/>
        </p:nvSpPr>
        <p:spPr>
          <a:xfrm>
            <a:off x="2293226" y="4207449"/>
            <a:ext cx="515893" cy="215444"/>
          </a:xfrm>
          <a:prstGeom prst="rect">
            <a:avLst/>
          </a:prstGeom>
          <a:noFill/>
        </p:spPr>
        <p:txBody>
          <a:bodyPr wrap="square" rtlCol="0">
            <a:spAutoFit/>
          </a:bodyPr>
          <a:lstStyle/>
          <a:p>
            <a:r>
              <a:rPr lang="en-US" sz="800">
                <a:solidFill>
                  <a:schemeClr val="tx1"/>
                </a:solidFill>
              </a:rPr>
              <a:t>Update</a:t>
            </a:r>
            <a:endParaRPr lang="vi-VN" sz="800">
              <a:solidFill>
                <a:schemeClr val="tx1"/>
              </a:solidFill>
            </a:endParaRPr>
          </a:p>
        </p:txBody>
      </p:sp>
      <p:sp>
        <p:nvSpPr>
          <p:cNvPr id="112" name="TextBox 111">
            <a:extLst>
              <a:ext uri="{FF2B5EF4-FFF2-40B4-BE49-F238E27FC236}">
                <a16:creationId xmlns:a16="http://schemas.microsoft.com/office/drawing/2014/main" id="{53F5B68D-63F7-5C51-E9CF-BE247F0D2518}"/>
              </a:ext>
            </a:extLst>
          </p:cNvPr>
          <p:cNvSpPr txBox="1"/>
          <p:nvPr/>
        </p:nvSpPr>
        <p:spPr>
          <a:xfrm>
            <a:off x="3218537" y="4361350"/>
            <a:ext cx="431466" cy="215444"/>
          </a:xfrm>
          <a:prstGeom prst="rect">
            <a:avLst/>
          </a:prstGeom>
          <a:noFill/>
        </p:spPr>
        <p:txBody>
          <a:bodyPr wrap="square" rtlCol="0">
            <a:spAutoFit/>
          </a:bodyPr>
          <a:lstStyle/>
          <a:p>
            <a:r>
              <a:rPr lang="en-US" sz="800">
                <a:solidFill>
                  <a:srgbClr val="00B050"/>
                </a:solidFill>
              </a:rPr>
              <a:t>True</a:t>
            </a:r>
            <a:endParaRPr lang="vi-VN" sz="800">
              <a:solidFill>
                <a:srgbClr val="00B050"/>
              </a:solidFill>
            </a:endParaRPr>
          </a:p>
        </p:txBody>
      </p:sp>
      <p:cxnSp>
        <p:nvCxnSpPr>
          <p:cNvPr id="113" name="Straight Arrow Connector 112">
            <a:extLst>
              <a:ext uri="{FF2B5EF4-FFF2-40B4-BE49-F238E27FC236}">
                <a16:creationId xmlns:a16="http://schemas.microsoft.com/office/drawing/2014/main" id="{3CC049D1-5A44-8FF7-666C-9A384579CE06}"/>
              </a:ext>
            </a:extLst>
          </p:cNvPr>
          <p:cNvCxnSpPr>
            <a:cxnSpLocks/>
          </p:cNvCxnSpPr>
          <p:nvPr/>
        </p:nvCxnSpPr>
        <p:spPr>
          <a:xfrm>
            <a:off x="4331316" y="4539187"/>
            <a:ext cx="377556"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1E8D476A-FB19-09C9-2825-C70BE58D3BAD}"/>
              </a:ext>
            </a:extLst>
          </p:cNvPr>
          <p:cNvSpPr txBox="1"/>
          <p:nvPr/>
        </p:nvSpPr>
        <p:spPr>
          <a:xfrm>
            <a:off x="4301461" y="4327303"/>
            <a:ext cx="524887" cy="215444"/>
          </a:xfrm>
          <a:prstGeom prst="rect">
            <a:avLst/>
          </a:prstGeom>
          <a:noFill/>
        </p:spPr>
        <p:txBody>
          <a:bodyPr wrap="square" rtlCol="0">
            <a:spAutoFit/>
          </a:bodyPr>
          <a:lstStyle/>
          <a:p>
            <a:r>
              <a:rPr lang="en-US" sz="800">
                <a:solidFill>
                  <a:srgbClr val="FF0000"/>
                </a:solidFill>
              </a:rPr>
              <a:t>False</a:t>
            </a:r>
            <a:endParaRPr lang="vi-VN" sz="800">
              <a:solidFill>
                <a:srgbClr val="FF0000"/>
              </a:solidFill>
            </a:endParaRPr>
          </a:p>
        </p:txBody>
      </p:sp>
      <p:sp>
        <p:nvSpPr>
          <p:cNvPr id="117" name="TextBox 116">
            <a:extLst>
              <a:ext uri="{FF2B5EF4-FFF2-40B4-BE49-F238E27FC236}">
                <a16:creationId xmlns:a16="http://schemas.microsoft.com/office/drawing/2014/main" id="{486059F3-24D1-552F-DA9E-5E95A6B52E1C}"/>
              </a:ext>
            </a:extLst>
          </p:cNvPr>
          <p:cNvSpPr txBox="1"/>
          <p:nvPr/>
        </p:nvSpPr>
        <p:spPr>
          <a:xfrm>
            <a:off x="4690115" y="4403416"/>
            <a:ext cx="473795" cy="276999"/>
          </a:xfrm>
          <a:prstGeom prst="rect">
            <a:avLst/>
          </a:prstGeom>
          <a:noFill/>
        </p:spPr>
        <p:txBody>
          <a:bodyPr wrap="square" rtlCol="0">
            <a:spAutoFit/>
          </a:bodyPr>
          <a:lstStyle/>
          <a:p>
            <a:r>
              <a:rPr lang="en-US" sz="1200">
                <a:solidFill>
                  <a:schemeClr val="tx1"/>
                </a:solidFill>
              </a:rPr>
              <a:t>End</a:t>
            </a:r>
            <a:endParaRPr lang="vi-VN" sz="1200">
              <a:solidFill>
                <a:schemeClr val="tx1"/>
              </a:solidFill>
            </a:endParaRPr>
          </a:p>
        </p:txBody>
      </p:sp>
      <p:sp>
        <p:nvSpPr>
          <p:cNvPr id="118" name="TextBox 117">
            <a:extLst>
              <a:ext uri="{FF2B5EF4-FFF2-40B4-BE49-F238E27FC236}">
                <a16:creationId xmlns:a16="http://schemas.microsoft.com/office/drawing/2014/main" id="{B97F80DA-754F-EBFF-84C3-0031F2DF982F}"/>
              </a:ext>
            </a:extLst>
          </p:cNvPr>
          <p:cNvSpPr txBox="1"/>
          <p:nvPr/>
        </p:nvSpPr>
        <p:spPr>
          <a:xfrm rot="16200000">
            <a:off x="-902762" y="2465250"/>
            <a:ext cx="3679974" cy="646331"/>
          </a:xfrm>
          <a:prstGeom prst="rect">
            <a:avLst/>
          </a:prstGeom>
          <a:noFill/>
        </p:spPr>
        <p:txBody>
          <a:bodyPr wrap="square" rtlCol="0">
            <a:spAutoFit/>
          </a:bodyPr>
          <a:lstStyle/>
          <a:p>
            <a:pPr algn="ctr"/>
            <a:r>
              <a:rPr lang="en-US"/>
              <a:t>Different ansatz affect strongly </a:t>
            </a:r>
          </a:p>
          <a:p>
            <a:pPr algn="ctr"/>
            <a:r>
              <a:rPr lang="en-US"/>
              <a:t>to the performance</a:t>
            </a:r>
            <a:endParaRPr lang="vi-VN"/>
          </a:p>
        </p:txBody>
      </p:sp>
      <p:sp>
        <p:nvSpPr>
          <p:cNvPr id="120" name="TextBox 119">
            <a:extLst>
              <a:ext uri="{FF2B5EF4-FFF2-40B4-BE49-F238E27FC236}">
                <a16:creationId xmlns:a16="http://schemas.microsoft.com/office/drawing/2014/main" id="{81F5CEF1-F871-C65C-B0C7-4BEC64E2B536}"/>
              </a:ext>
            </a:extLst>
          </p:cNvPr>
          <p:cNvSpPr txBox="1"/>
          <p:nvPr/>
        </p:nvSpPr>
        <p:spPr>
          <a:xfrm>
            <a:off x="628650" y="4730747"/>
            <a:ext cx="5039783" cy="400110"/>
          </a:xfrm>
          <a:prstGeom prst="rect">
            <a:avLst/>
          </a:prstGeom>
          <a:noFill/>
        </p:spPr>
        <p:txBody>
          <a:bodyPr wrap="square">
            <a:spAutoFit/>
          </a:bodyPr>
          <a:lstStyle/>
          <a:p>
            <a:r>
              <a:rPr lang="en-US" sz="1000" b="1" i="0">
                <a:solidFill>
                  <a:srgbClr val="222222"/>
                </a:solidFill>
                <a:effectLst/>
                <a:latin typeface="Calibri" panose="020F0502020204030204" pitchFamily="34" charset="0"/>
                <a:ea typeface="Calibri" panose="020F0502020204030204" pitchFamily="34" charset="0"/>
                <a:cs typeface="Calibri" panose="020F0502020204030204" pitchFamily="34" charset="0"/>
              </a:rPr>
              <a:t>[1.39] </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Ho, L. B., Urbaneja, J., &amp; Ashhab, S. (2025). Statistical analysis of barren plateaus in variational quantum algorithms. </a:t>
            </a:r>
            <a:r>
              <a:rPr lang="vi-VN"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arXiv preprint arXiv:2508.08915</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a:t>
            </a:r>
            <a:endParaRPr lang="vi-VN" sz="1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4332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2649-CDD4-0022-1C17-9C8C06A987E3}"/>
              </a:ext>
            </a:extLst>
          </p:cNvPr>
          <p:cNvSpPr>
            <a:spLocks noGrp="1"/>
          </p:cNvSpPr>
          <p:nvPr>
            <p:ph type="title"/>
          </p:nvPr>
        </p:nvSpPr>
        <p:spPr>
          <a:xfrm>
            <a:off x="628650" y="0"/>
            <a:ext cx="6690408" cy="1104648"/>
          </a:xfrm>
        </p:spPr>
        <p:txBody>
          <a:bodyPr>
            <a:normAutofit/>
          </a:bodyPr>
          <a:lstStyle/>
          <a:p>
            <a:r>
              <a:rPr lang="en-US"/>
              <a:t>1.7. Additional informations</a:t>
            </a:r>
            <a:br>
              <a:rPr lang="en-US"/>
            </a:br>
            <a:r>
              <a:rPr lang="en-US" sz="2000"/>
              <a:t>Can we apply classical techniques into quantum optimization?</a:t>
            </a:r>
            <a:endParaRPr lang="vi-VN" sz="2000"/>
          </a:p>
        </p:txBody>
      </p:sp>
      <p:sp>
        <p:nvSpPr>
          <p:cNvPr id="4" name="Slide Number Placeholder 3">
            <a:extLst>
              <a:ext uri="{FF2B5EF4-FFF2-40B4-BE49-F238E27FC236}">
                <a16:creationId xmlns:a16="http://schemas.microsoft.com/office/drawing/2014/main" id="{671DD6A6-9418-A940-7EC4-AFCCF1C7E3C0}"/>
              </a:ext>
            </a:extLst>
          </p:cNvPr>
          <p:cNvSpPr>
            <a:spLocks noGrp="1"/>
          </p:cNvSpPr>
          <p:nvPr>
            <p:ph type="sldNum" sz="quarter" idx="12"/>
          </p:nvPr>
        </p:nvSpPr>
        <p:spPr>
          <a:xfrm>
            <a:off x="8115300" y="4369331"/>
            <a:ext cx="400050" cy="273844"/>
          </a:xfrm>
        </p:spPr>
        <p:txBody>
          <a:bodyPr/>
          <a:lstStyle/>
          <a:p>
            <a:fld id="{6A45828D-F580-42DE-B77E-860980F07F32}" type="slidenum">
              <a:rPr lang="vi-VN" smtClean="0"/>
              <a:t>37</a:t>
            </a:fld>
            <a:endParaRPr lang="vi-VN"/>
          </a:p>
        </p:txBody>
      </p:sp>
      <p:pic>
        <p:nvPicPr>
          <p:cNvPr id="6" name="Picture 5">
            <a:extLst>
              <a:ext uri="{FF2B5EF4-FFF2-40B4-BE49-F238E27FC236}">
                <a16:creationId xmlns:a16="http://schemas.microsoft.com/office/drawing/2014/main" id="{B0BD31EB-8CE8-DEC3-A913-40F648A04D85}"/>
              </a:ext>
            </a:extLst>
          </p:cNvPr>
          <p:cNvPicPr>
            <a:picLocks noChangeAspect="1"/>
          </p:cNvPicPr>
          <p:nvPr/>
        </p:nvPicPr>
        <p:blipFill>
          <a:blip r:embed="rId2"/>
          <a:stretch>
            <a:fillRect/>
          </a:stretch>
        </p:blipFill>
        <p:spPr>
          <a:xfrm>
            <a:off x="727251" y="2650068"/>
            <a:ext cx="5090686" cy="20955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5D2A25-05BE-A1A6-4E6A-16A6DED85D88}"/>
                  </a:ext>
                </a:extLst>
              </p:cNvPr>
              <p:cNvSpPr txBox="1"/>
              <p:nvPr/>
            </p:nvSpPr>
            <p:spPr>
              <a:xfrm>
                <a:off x="628649" y="1104648"/>
                <a:ext cx="8053917" cy="1550296"/>
              </a:xfrm>
              <a:prstGeom prst="rect">
                <a:avLst/>
              </a:prstGeom>
              <a:noFill/>
            </p:spPr>
            <p:txBody>
              <a:bodyPr wrap="square">
                <a:spAutoFit/>
              </a:bodyPr>
              <a:lstStyle/>
              <a:p>
                <a:r>
                  <a:rPr lang="en-US" sz="1800"/>
                  <a:t>Consider a set of </a:t>
                </a:r>
                <a14:m>
                  <m:oMath xmlns:m="http://schemas.openxmlformats.org/officeDocument/2006/math">
                    <m:r>
                      <a:rPr lang="en-US" sz="1800" i="1">
                        <a:latin typeface="Cambria Math" panose="02040503050406030204" pitchFamily="18" charset="0"/>
                      </a:rPr>
                      <m:t>𝐾</m:t>
                    </m:r>
                  </m:oMath>
                </a14:m>
                <a:r>
                  <a:rPr lang="en-US" sz="1800"/>
                  <a:t> optimization targets denoted as </a:t>
                </a:r>
                <a14:m>
                  <m:oMath xmlns:m="http://schemas.openxmlformats.org/officeDocument/2006/math">
                    <m:sSub>
                      <m:sSubPr>
                        <m:ctrlPr>
                          <a:rPr lang="vi-VN" sz="1800" b="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vi-VN" sz="1800" b="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2</m:t>
                        </m:r>
                      </m:sub>
                    </m:sSub>
                    <m:r>
                      <a:rPr lang="en-US" sz="1800" i="1">
                        <a:latin typeface="Cambria Math" panose="02040503050406030204" pitchFamily="18" charset="0"/>
                      </a:rPr>
                      <m:t>, </m:t>
                    </m:r>
                    <m:r>
                      <a:rPr lang="vi-VN" sz="1800" b="0" i="1">
                        <a:latin typeface="Cambria Math" panose="02040503050406030204" pitchFamily="18" charset="0"/>
                      </a:rPr>
                      <m:t>…,</m:t>
                    </m:r>
                    <m:sSub>
                      <m:sSubPr>
                        <m:ctrlPr>
                          <a:rPr lang="vi-VN" sz="1800" b="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𝐾</m:t>
                        </m:r>
                      </m:sub>
                    </m:sSub>
                    <m:r>
                      <a:rPr lang="en-US" sz="1800" i="1">
                        <a:latin typeface="Cambria Math" panose="02040503050406030204" pitchFamily="18" charset="0"/>
                      </a:rPr>
                      <m:t> </m:t>
                    </m:r>
                  </m:oMath>
                </a14:m>
                <a:r>
                  <a:rPr lang="en-US" sz="1800"/>
                  <a:t>, all defined over the same search space </a:t>
                </a:r>
                <a14:m>
                  <m:oMath xmlns:m="http://schemas.openxmlformats.org/officeDocument/2006/math">
                    <m:r>
                      <a:rPr lang="en-US" sz="1800" i="1">
                        <a:latin typeface="Cambria Math" panose="02040503050406030204" pitchFamily="18" charset="0"/>
                      </a:rPr>
                      <m:t>𝑆</m:t>
                    </m:r>
                  </m:oMath>
                </a14:m>
                <a:r>
                  <a:rPr lang="en-US" sz="1800"/>
                  <a:t>. Each target </a:t>
                </a:r>
                <a14:m>
                  <m:oMath xmlns:m="http://schemas.openxmlformats.org/officeDocument/2006/math">
                    <m:sSub>
                      <m:sSubPr>
                        <m:ctrlPr>
                          <a:rPr lang="vi-VN" sz="1800" b="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𝑘</m:t>
                        </m:r>
                      </m:sub>
                    </m:sSub>
                  </m:oMath>
                </a14:m>
                <a:r>
                  <a:rPr lang="en-US" sz="1800"/>
                  <a:t> is associated with its own cost function:</a:t>
                </a:r>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𝐶</m:t>
                      </m:r>
                      <m:d>
                        <m:dPr>
                          <m:ctrlPr>
                            <a:rPr lang="en-US" sz="1800" i="1">
                              <a:latin typeface="Cambria Math" panose="02040503050406030204" pitchFamily="18" charset="0"/>
                            </a:rPr>
                          </m:ctrlPr>
                        </m:dPr>
                        <m:e>
                          <m:sSub>
                            <m:sSubPr>
                              <m:ctrlPr>
                                <a:rPr lang="vi-VN" sz="1800" b="0" i="1">
                                  <a:latin typeface="Cambria Math" panose="02040503050406030204" pitchFamily="18" charset="0"/>
                                </a:rPr>
                              </m:ctrlPr>
                            </m:sSubPr>
                            <m:e>
                              <m:r>
                                <a:rPr lang="vi-VN" sz="1800" b="0" i="1">
                                  <a:latin typeface="Cambria Math" panose="02040503050406030204" pitchFamily="18" charset="0"/>
                                </a:rPr>
                                <m:t>𝜃</m:t>
                              </m:r>
                            </m:e>
                            <m:sub>
                              <m:d>
                                <m:dPr>
                                  <m:ctrlPr>
                                    <a:rPr lang="vi-VN" sz="1800" b="0" i="1">
                                      <a:latin typeface="Cambria Math" panose="02040503050406030204" pitchFamily="18" charset="0"/>
                                    </a:rPr>
                                  </m:ctrlPr>
                                </m:dPr>
                                <m:e>
                                  <m:r>
                                    <a:rPr lang="vi-VN" sz="1800" b="0" i="1">
                                      <a:latin typeface="Cambria Math" panose="02040503050406030204" pitchFamily="18" charset="0"/>
                                    </a:rPr>
                                    <m:t>𝑘</m:t>
                                  </m:r>
                                </m:e>
                              </m:d>
                            </m:sub>
                          </m:sSub>
                        </m:e>
                      </m:d>
                      <m:r>
                        <a:rPr lang="en-US" sz="1800" i="1">
                          <a:latin typeface="Cambria Math" panose="02040503050406030204" pitchFamily="18" charset="0"/>
                        </a:rPr>
                        <m:t>: </m:t>
                      </m:r>
                      <m:sSup>
                        <m:sSupPr>
                          <m:ctrlPr>
                            <a:rPr lang="vi-VN" sz="1800" b="0" i="1">
                              <a:latin typeface="Cambria Math" panose="02040503050406030204" pitchFamily="18" charset="0"/>
                            </a:rPr>
                          </m:ctrlPr>
                        </m:sSupPr>
                        <m:e>
                          <m:r>
                            <a:rPr lang="en-US" sz="1800" i="1">
                              <a:latin typeface="Cambria Math" panose="02040503050406030204" pitchFamily="18" charset="0"/>
                            </a:rPr>
                            <m:t>𝑅</m:t>
                          </m:r>
                        </m:e>
                        <m:sup>
                          <m:r>
                            <a:rPr lang="en-US" sz="1800" i="1">
                              <a:latin typeface="Cambria Math" panose="02040503050406030204" pitchFamily="18" charset="0"/>
                            </a:rPr>
                            <m:t>𝑚</m:t>
                          </m:r>
                        </m:sup>
                      </m:sSup>
                      <m:r>
                        <a:rPr lang="en-US" sz="1800" i="1">
                          <a:latin typeface="Cambria Math" panose="02040503050406030204" pitchFamily="18" charset="0"/>
                        </a:rPr>
                        <m:t> → </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0, 1</m:t>
                          </m:r>
                        </m:e>
                      </m:d>
                    </m:oMath>
                  </m:oMathPara>
                </a14:m>
                <a:endParaRPr lang="vi-VN" sz="1800" i="1">
                  <a:latin typeface="Cambria Math" panose="02040503050406030204" pitchFamily="18" charset="0"/>
                </a:endParaRPr>
              </a:p>
              <a:p>
                <a:r>
                  <a:rPr lang="en-US" sz="1800"/>
                  <a:t>The goal of multi-target optimization is to find a set of solutions:</a:t>
                </a:r>
                <a:endParaRPr lang="vi-VN" sz="18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vi-VN" sz="1800" b="0" i="1">
                          <a:latin typeface="Cambria Math" panose="02040503050406030204" pitchFamily="18" charset="0"/>
                        </a:rPr>
                        <m:t>{</m:t>
                      </m:r>
                      <m:sSubSup>
                        <m:sSubSupPr>
                          <m:ctrlPr>
                            <a:rPr lang="vi-VN" sz="1800" b="0" i="1">
                              <a:latin typeface="Cambria Math" panose="02040503050406030204" pitchFamily="18" charset="0"/>
                            </a:rPr>
                          </m:ctrlPr>
                        </m:sSubSupPr>
                        <m:e>
                          <m:r>
                            <a:rPr lang="vi-VN" sz="1800" b="0" i="1">
                              <a:latin typeface="Cambria Math" panose="02040503050406030204" pitchFamily="18" charset="0"/>
                            </a:rPr>
                            <m:t>𝜃</m:t>
                          </m:r>
                        </m:e>
                        <m:sub>
                          <m:d>
                            <m:dPr>
                              <m:ctrlPr>
                                <a:rPr lang="vi-VN" sz="1800" b="0" i="1">
                                  <a:latin typeface="Cambria Math" panose="02040503050406030204" pitchFamily="18" charset="0"/>
                                </a:rPr>
                              </m:ctrlPr>
                            </m:dPr>
                            <m:e>
                              <m:r>
                                <a:rPr lang="vi-VN" sz="1800" b="0" i="1">
                                  <a:latin typeface="Cambria Math" panose="02040503050406030204" pitchFamily="18" charset="0"/>
                                </a:rPr>
                                <m:t>1</m:t>
                              </m:r>
                            </m:e>
                          </m:d>
                        </m:sub>
                        <m:sup>
                          <m:r>
                            <a:rPr lang="vi-VN" sz="1800" b="0" i="1">
                              <a:latin typeface="Cambria Math" panose="02040503050406030204" pitchFamily="18" charset="0"/>
                            </a:rPr>
                            <m:t>∗</m:t>
                          </m:r>
                        </m:sup>
                      </m:sSubSup>
                      <m:r>
                        <a:rPr lang="vi-VN" sz="1800" b="0" i="1">
                          <a:latin typeface="Cambria Math" panose="02040503050406030204" pitchFamily="18" charset="0"/>
                        </a:rPr>
                        <m:t>,</m:t>
                      </m:r>
                      <m:sSubSup>
                        <m:sSubSupPr>
                          <m:ctrlPr>
                            <a:rPr lang="vi-VN" sz="1800" i="1">
                              <a:latin typeface="Cambria Math" panose="02040503050406030204" pitchFamily="18" charset="0"/>
                            </a:rPr>
                          </m:ctrlPr>
                        </m:sSubSupPr>
                        <m:e>
                          <m:r>
                            <a:rPr lang="vi-VN" sz="1800" i="1">
                              <a:latin typeface="Cambria Math" panose="02040503050406030204" pitchFamily="18" charset="0"/>
                            </a:rPr>
                            <m:t>𝜃</m:t>
                          </m:r>
                        </m:e>
                        <m:sub>
                          <m:d>
                            <m:dPr>
                              <m:ctrlPr>
                                <a:rPr lang="vi-VN" sz="1800" i="1">
                                  <a:latin typeface="Cambria Math" panose="02040503050406030204" pitchFamily="18" charset="0"/>
                                </a:rPr>
                              </m:ctrlPr>
                            </m:dPr>
                            <m:e>
                              <m:r>
                                <a:rPr lang="vi-VN" sz="1800" b="0" i="1">
                                  <a:latin typeface="Cambria Math" panose="02040503050406030204" pitchFamily="18" charset="0"/>
                                </a:rPr>
                                <m:t>2</m:t>
                              </m:r>
                            </m:e>
                          </m:d>
                        </m:sub>
                        <m:sup>
                          <m:r>
                            <a:rPr lang="vi-VN" sz="1800" i="1">
                              <a:latin typeface="Cambria Math" panose="02040503050406030204" pitchFamily="18" charset="0"/>
                            </a:rPr>
                            <m:t>∗</m:t>
                          </m:r>
                        </m:sup>
                      </m:sSubSup>
                      <m:r>
                        <a:rPr lang="vi-VN" sz="1800" b="0" i="1">
                          <a:latin typeface="Cambria Math" panose="02040503050406030204" pitchFamily="18" charset="0"/>
                        </a:rPr>
                        <m:t>,…</m:t>
                      </m:r>
                      <m:sSubSup>
                        <m:sSubSupPr>
                          <m:ctrlPr>
                            <a:rPr lang="vi-VN" sz="1800" i="1">
                              <a:latin typeface="Cambria Math" panose="02040503050406030204" pitchFamily="18" charset="0"/>
                            </a:rPr>
                          </m:ctrlPr>
                        </m:sSubSupPr>
                        <m:e>
                          <m:r>
                            <a:rPr lang="vi-VN" sz="1800" i="1">
                              <a:latin typeface="Cambria Math" panose="02040503050406030204" pitchFamily="18" charset="0"/>
                            </a:rPr>
                            <m:t>𝜃</m:t>
                          </m:r>
                        </m:e>
                        <m:sub>
                          <m:d>
                            <m:dPr>
                              <m:ctrlPr>
                                <a:rPr lang="vi-VN" sz="1800" i="1">
                                  <a:latin typeface="Cambria Math" panose="02040503050406030204" pitchFamily="18" charset="0"/>
                                </a:rPr>
                              </m:ctrlPr>
                            </m:dPr>
                            <m:e>
                              <m:r>
                                <a:rPr lang="vi-VN" sz="1800" i="1">
                                  <a:latin typeface="Cambria Math" panose="02040503050406030204" pitchFamily="18" charset="0"/>
                                </a:rPr>
                                <m:t>𝐾</m:t>
                              </m:r>
                            </m:e>
                          </m:d>
                        </m:sub>
                        <m:sup>
                          <m:r>
                            <a:rPr lang="vi-VN" sz="1800" i="1">
                              <a:latin typeface="Cambria Math" panose="02040503050406030204" pitchFamily="18" charset="0"/>
                            </a:rPr>
                            <m:t>∗</m:t>
                          </m:r>
                        </m:sup>
                      </m:sSubSup>
                      <m:r>
                        <a:rPr lang="vi-VN" sz="1800" b="0" i="1">
                          <a:latin typeface="Cambria Math" panose="02040503050406030204" pitchFamily="18" charset="0"/>
                        </a:rPr>
                        <m:t>}</m:t>
                      </m:r>
                    </m:oMath>
                  </m:oMathPara>
                </a14:m>
                <a:endParaRPr lang="vi-VN" sz="1800" i="1">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585D2A25-05BE-A1A6-4E6A-16A6DED85D88}"/>
                  </a:ext>
                </a:extLst>
              </p:cNvPr>
              <p:cNvSpPr txBox="1">
                <a:spLocks noRot="1" noChangeAspect="1" noMove="1" noResize="1" noEditPoints="1" noAdjustHandles="1" noChangeArrowheads="1" noChangeShapeType="1" noTextEdit="1"/>
              </p:cNvSpPr>
              <p:nvPr/>
            </p:nvSpPr>
            <p:spPr>
              <a:xfrm>
                <a:off x="628649" y="1104648"/>
                <a:ext cx="8053917" cy="1550296"/>
              </a:xfrm>
              <a:prstGeom prst="rect">
                <a:avLst/>
              </a:prstGeom>
              <a:blipFill>
                <a:blip r:embed="rId3"/>
                <a:stretch>
                  <a:fillRect l="-606" t="-1961" b="-784"/>
                </a:stretch>
              </a:blipFill>
            </p:spPr>
            <p:txBody>
              <a:bodyPr/>
              <a:lstStyle/>
              <a:p>
                <a:r>
                  <a:rPr lang="vi-VN">
                    <a:noFill/>
                  </a:rPr>
                  <a:t> </a:t>
                </a:r>
              </a:p>
            </p:txBody>
          </p:sp>
        </mc:Fallback>
      </mc:AlternateContent>
      <p:pic>
        <p:nvPicPr>
          <p:cNvPr id="11" name="Picture 10" descr="A graph of different colored lines&#10;&#10;AI-generated content may be incorrect.">
            <a:extLst>
              <a:ext uri="{FF2B5EF4-FFF2-40B4-BE49-F238E27FC236}">
                <a16:creationId xmlns:a16="http://schemas.microsoft.com/office/drawing/2014/main" id="{A9143AE2-AC11-D8DA-B4F9-664DA4A5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7937" y="2301196"/>
            <a:ext cx="2992643" cy="2444372"/>
          </a:xfrm>
          <a:prstGeom prst="rect">
            <a:avLst/>
          </a:prstGeom>
        </p:spPr>
      </p:pic>
      <p:sp>
        <p:nvSpPr>
          <p:cNvPr id="13" name="TextBox 12">
            <a:extLst>
              <a:ext uri="{FF2B5EF4-FFF2-40B4-BE49-F238E27FC236}">
                <a16:creationId xmlns:a16="http://schemas.microsoft.com/office/drawing/2014/main" id="{162151A2-537A-8057-4BE3-62D7B393A5FF}"/>
              </a:ext>
            </a:extLst>
          </p:cNvPr>
          <p:cNvSpPr txBox="1"/>
          <p:nvPr/>
        </p:nvSpPr>
        <p:spPr>
          <a:xfrm>
            <a:off x="628649" y="4742029"/>
            <a:ext cx="7427331" cy="400110"/>
          </a:xfrm>
          <a:prstGeom prst="rect">
            <a:avLst/>
          </a:prstGeom>
          <a:noFill/>
        </p:spPr>
        <p:txBody>
          <a:bodyPr wrap="square">
            <a:spAutoFit/>
          </a:bodyPr>
          <a:lstStyle/>
          <a:p>
            <a:r>
              <a:rPr lang="en-US" sz="1000" b="1" i="0">
                <a:solidFill>
                  <a:srgbClr val="222222"/>
                </a:solidFill>
                <a:effectLst/>
                <a:latin typeface="Calibri" panose="020F0502020204030204" pitchFamily="34" charset="0"/>
                <a:ea typeface="Calibri" panose="020F0502020204030204" pitchFamily="34" charset="0"/>
                <a:cs typeface="Calibri" panose="020F0502020204030204" pitchFamily="34" charset="0"/>
              </a:rPr>
              <a:t>[1.41]</a:t>
            </a:r>
            <a:r>
              <a:rPr lang="en-US"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vi-VN" sz="1000" b="0" i="0">
                <a:solidFill>
                  <a:srgbClr val="222222"/>
                </a:solidFill>
                <a:effectLst/>
                <a:latin typeface="Calibri" panose="020F0502020204030204" pitchFamily="34" charset="0"/>
                <a:ea typeface="Calibri" panose="020F0502020204030204" pitchFamily="34" charset="0"/>
                <a:cs typeface="Calibri" panose="020F0502020204030204" pitchFamily="34" charset="0"/>
              </a:rPr>
              <a:t>Hai, V. T., Doanh, B. C., Duong, L. V. T., Luan, P. H., &amp; Nakashima, Y. (2025). Transfer-Based Strategies for Multi-Target Quantum Optimization. </a:t>
            </a:r>
            <a:r>
              <a:rPr lang="en-US" sz="1000" b="0" i="1">
                <a:solidFill>
                  <a:srgbClr val="222222"/>
                </a:solidFill>
                <a:effectLst/>
                <a:latin typeface="Calibri" panose="020F0502020204030204" pitchFamily="34" charset="0"/>
                <a:ea typeface="Calibri" panose="020F0502020204030204" pitchFamily="34" charset="0"/>
                <a:cs typeface="Calibri" panose="020F0502020204030204" pitchFamily="34" charset="0"/>
              </a:rPr>
              <a:t>CANDAR 2025.</a:t>
            </a:r>
            <a:endParaRPr lang="vi-VN" sz="100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3">
            <a:extLst>
              <a:ext uri="{FF2B5EF4-FFF2-40B4-BE49-F238E27FC236}">
                <a16:creationId xmlns:a16="http://schemas.microsoft.com/office/drawing/2014/main" id="{BC848E15-7224-9F16-184B-544D3393D9F4}"/>
              </a:ext>
            </a:extLst>
          </p:cNvPr>
          <p:cNvSpPr txBox="1">
            <a:spLocks/>
          </p:cNvSpPr>
          <p:nvPr/>
        </p:nvSpPr>
        <p:spPr>
          <a:xfrm>
            <a:off x="8013700" y="4767263"/>
            <a:ext cx="50165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45828D-F580-42DE-B77E-860980F07F32}" type="slidenum">
              <a:rPr lang="vi-VN" smtClean="0"/>
              <a:pPr/>
              <a:t>37</a:t>
            </a:fld>
            <a:endParaRPr lang="vi-VN"/>
          </a:p>
        </p:txBody>
      </p:sp>
    </p:spTree>
    <p:extLst>
      <p:ext uri="{BB962C8B-B14F-4D97-AF65-F5344CB8AC3E}">
        <p14:creationId xmlns:p14="http://schemas.microsoft.com/office/powerpoint/2010/main" val="2114065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BE1AAD-15E0-2066-CAEC-26874C353387}"/>
              </a:ext>
            </a:extLst>
          </p:cNvPr>
          <p:cNvSpPr>
            <a:spLocks noGrp="1"/>
          </p:cNvSpPr>
          <p:nvPr>
            <p:ph type="sldNum" sz="quarter" idx="12"/>
          </p:nvPr>
        </p:nvSpPr>
        <p:spPr/>
        <p:txBody>
          <a:bodyPr/>
          <a:lstStyle/>
          <a:p>
            <a:fld id="{6A45828D-F580-42DE-B77E-860980F07F32}" type="slidenum">
              <a:rPr lang="vi-VN" smtClean="0"/>
              <a:t>38</a:t>
            </a:fld>
            <a:endParaRPr lang="vi-VN"/>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0A1B984-DDCD-9C8C-42D0-D06F50572D93}"/>
                  </a:ext>
                </a:extLst>
              </p:cNvPr>
              <p:cNvSpPr>
                <a:spLocks noGrp="1"/>
              </p:cNvSpPr>
              <p:nvPr>
                <p:ph idx="1"/>
              </p:nvPr>
            </p:nvSpPr>
            <p:spPr>
              <a:xfrm>
                <a:off x="660400" y="959182"/>
                <a:ext cx="8174567" cy="1104649"/>
              </a:xfrm>
            </p:spPr>
            <p:txBody>
              <a:bodyPr>
                <a:normAutofit fontScale="92500" lnSpcReduction="10000"/>
              </a:bodyPr>
              <a:lstStyle/>
              <a:p>
                <a:pPr marL="0" indent="0">
                  <a:lnSpc>
                    <a:spcPct val="100000"/>
                  </a:lnSpc>
                  <a:buNone/>
                </a:pPr>
                <a:r>
                  <a:rPr lang="en-US"/>
                  <a:t>Warm-starting method: simply set </a:t>
                </a:r>
                <a14:m>
                  <m:oMath xmlns:m="http://schemas.openxmlformats.org/officeDocument/2006/math">
                    <m:sSubSup>
                      <m:sSubSupPr>
                        <m:ctrlPr>
                          <a:rPr lang="vi-VN" b="0" i="1">
                            <a:latin typeface="Cambria Math" panose="02040503050406030204" pitchFamily="18" charset="0"/>
                          </a:rPr>
                        </m:ctrlPr>
                      </m:sSubSupPr>
                      <m:e>
                        <m:r>
                          <a:rPr lang="vi-VN" b="0" i="1">
                            <a:latin typeface="Cambria Math" panose="02040503050406030204" pitchFamily="18" charset="0"/>
                          </a:rPr>
                          <m:t>𝜃</m:t>
                        </m:r>
                      </m:e>
                      <m:sub>
                        <m:sSub>
                          <m:sSubPr>
                            <m:ctrlPr>
                              <a:rPr lang="vi-VN" b="0" i="1">
                                <a:latin typeface="Cambria Math" panose="02040503050406030204" pitchFamily="18" charset="0"/>
                              </a:rPr>
                            </m:ctrlPr>
                          </m:sSubPr>
                          <m:e>
                            <m:r>
                              <a:rPr lang="vi-VN" i="1">
                                <a:latin typeface="Cambria Math" panose="02040503050406030204" pitchFamily="18" charset="0"/>
                              </a:rPr>
                              <m:t>𝑥</m:t>
                            </m:r>
                          </m:e>
                          <m:sub>
                            <m:r>
                              <a:rPr lang="vi-VN" b="0" i="1">
                                <a:latin typeface="Cambria Math" panose="02040503050406030204" pitchFamily="18" charset="0"/>
                              </a:rPr>
                              <m:t>(</m:t>
                            </m:r>
                            <m:r>
                              <a:rPr lang="vi-VN" i="1">
                                <a:latin typeface="Cambria Math" panose="02040503050406030204" pitchFamily="18" charset="0"/>
                              </a:rPr>
                              <m:t>𝑘</m:t>
                            </m:r>
                            <m:r>
                              <a:rPr lang="vi-VN" b="0" i="1">
                                <a:latin typeface="Cambria Math" panose="02040503050406030204" pitchFamily="18" charset="0"/>
                              </a:rPr>
                              <m:t>)</m:t>
                            </m:r>
                          </m:sub>
                        </m:sSub>
                      </m:sub>
                      <m:sup>
                        <m:r>
                          <a:rPr lang="vi-VN" b="0" i="1">
                            <a:latin typeface="Cambria Math" panose="02040503050406030204" pitchFamily="18" charset="0"/>
                          </a:rPr>
                          <m:t>∗</m:t>
                        </m:r>
                      </m:sup>
                    </m:sSubSup>
                  </m:oMath>
                </a14:m>
                <a:r>
                  <a:rPr lang="en-US"/>
                  <a:t>as initial parameter </a:t>
                </a:r>
                <a14:m>
                  <m:oMath xmlns:m="http://schemas.openxmlformats.org/officeDocument/2006/math">
                    <m:sSubSup>
                      <m:sSubSupPr>
                        <m:ctrlPr>
                          <a:rPr lang="vi-VN" b="0" i="1">
                            <a:latin typeface="Cambria Math" panose="02040503050406030204" pitchFamily="18" charset="0"/>
                          </a:rPr>
                        </m:ctrlPr>
                      </m:sSubSupPr>
                      <m:e>
                        <m:r>
                          <a:rPr lang="vi-VN" b="0" i="1">
                            <a:latin typeface="Cambria Math" panose="02040503050406030204" pitchFamily="18" charset="0"/>
                          </a:rPr>
                          <m:t>𝜃</m:t>
                        </m:r>
                      </m:e>
                      <m:sub>
                        <m:sSub>
                          <m:sSubPr>
                            <m:ctrlPr>
                              <a:rPr lang="vi-VN" b="0" i="1">
                                <a:latin typeface="Cambria Math" panose="02040503050406030204" pitchFamily="18" charset="0"/>
                              </a:rPr>
                            </m:ctrlPr>
                          </m:sSubPr>
                          <m:e>
                            <m:r>
                              <a:rPr lang="vi-VN" i="1">
                                <a:latin typeface="Cambria Math" panose="02040503050406030204" pitchFamily="18" charset="0"/>
                              </a:rPr>
                              <m:t>𝑦</m:t>
                            </m:r>
                          </m:e>
                          <m:sub>
                            <m:d>
                              <m:dPr>
                                <m:ctrlPr>
                                  <a:rPr lang="vi-VN" b="0" i="1">
                                    <a:latin typeface="Cambria Math" panose="02040503050406030204" pitchFamily="18" charset="0"/>
                                  </a:rPr>
                                </m:ctrlPr>
                              </m:dPr>
                              <m:e>
                                <m:r>
                                  <a:rPr lang="vi-VN" i="1">
                                    <a:latin typeface="Cambria Math" panose="02040503050406030204" pitchFamily="18" charset="0"/>
                                  </a:rPr>
                                  <m:t>𝑘</m:t>
                                </m:r>
                                <m:r>
                                  <a:rPr lang="vi-VN" b="0" i="1">
                                    <a:latin typeface="Cambria Math" panose="02040503050406030204" pitchFamily="18" charset="0"/>
                                  </a:rPr>
                                  <m:t>′</m:t>
                                </m:r>
                              </m:e>
                            </m:d>
                          </m:sub>
                        </m:sSub>
                      </m:sub>
                      <m:sup>
                        <m:d>
                          <m:dPr>
                            <m:ctrlPr>
                              <a:rPr lang="vi-VN" b="0" i="1">
                                <a:latin typeface="Cambria Math" panose="02040503050406030204" pitchFamily="18" charset="0"/>
                              </a:rPr>
                            </m:ctrlPr>
                          </m:dPr>
                          <m:e>
                            <m:r>
                              <a:rPr lang="vi-VN" b="0" i="1">
                                <a:latin typeface="Cambria Math" panose="02040503050406030204" pitchFamily="18" charset="0"/>
                              </a:rPr>
                              <m:t>0</m:t>
                            </m:r>
                          </m:e>
                        </m:d>
                      </m:sup>
                    </m:sSubSup>
                    <m:r>
                      <a:rPr lang="vi-VN" b="0" i="1">
                        <a:latin typeface="Cambria Math" panose="02040503050406030204" pitchFamily="18" charset="0"/>
                      </a:rPr>
                      <m:t>=</m:t>
                    </m:r>
                    <m:sSubSup>
                      <m:sSubSupPr>
                        <m:ctrlPr>
                          <a:rPr lang="vi-VN" i="1">
                            <a:latin typeface="Cambria Math" panose="02040503050406030204" pitchFamily="18" charset="0"/>
                          </a:rPr>
                        </m:ctrlPr>
                      </m:sSubSupPr>
                      <m:e>
                        <m:r>
                          <a:rPr lang="vi-VN" i="1">
                            <a:latin typeface="Cambria Math" panose="02040503050406030204" pitchFamily="18" charset="0"/>
                          </a:rPr>
                          <m:t>𝜃</m:t>
                        </m:r>
                      </m:e>
                      <m: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m:t>
                            </m:r>
                            <m:r>
                              <a:rPr lang="vi-VN" i="1">
                                <a:latin typeface="Cambria Math" panose="02040503050406030204" pitchFamily="18" charset="0"/>
                              </a:rPr>
                              <m:t>𝑘</m:t>
                            </m:r>
                            <m:r>
                              <a:rPr lang="vi-VN" i="1">
                                <a:latin typeface="Cambria Math" panose="02040503050406030204" pitchFamily="18" charset="0"/>
                              </a:rPr>
                              <m:t>)</m:t>
                            </m:r>
                          </m:sub>
                        </m:sSub>
                      </m:sub>
                      <m:sup>
                        <m:r>
                          <a:rPr lang="vi-VN" i="1">
                            <a:latin typeface="Cambria Math" panose="02040503050406030204" pitchFamily="18" charset="0"/>
                          </a:rPr>
                          <m:t>∗</m:t>
                        </m:r>
                      </m:sup>
                    </m:sSubSup>
                  </m:oMath>
                </a14:m>
                <a:r>
                  <a:rPr lang="en-US" i="1"/>
                  <a:t>.</a:t>
                </a:r>
              </a:p>
              <a:p>
                <a:pPr marL="0" indent="0">
                  <a:lnSpc>
                    <a:spcPct val="100000"/>
                  </a:lnSpc>
                  <a:buNone/>
                </a:pPr>
                <a:r>
                  <a:rPr lang="en-US" dirty="0"/>
                  <a:t>If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𝜖</m:t>
                    </m:r>
                  </m:oMath>
                </a14:m>
                <a:r>
                  <a:rPr lang="en-US" i="1" dirty="0"/>
                  <a:t>, </a:t>
                </a:r>
                <a14:m>
                  <m:oMath xmlns:m="http://schemas.openxmlformats.org/officeDocument/2006/math">
                    <m:r>
                      <a:rPr lang="en-US" i="1" dirty="0">
                        <a:latin typeface="Cambria Math" panose="02040503050406030204" pitchFamily="18" charset="0"/>
                      </a:rPr>
                      <m:t>𝑥</m:t>
                    </m:r>
                  </m:oMath>
                </a14:m>
                <a:r>
                  <a:rPr lang="en-US" dirty="0"/>
                  <a:t> and </a:t>
                </a:r>
                <a14:m>
                  <m:oMath xmlns:m="http://schemas.openxmlformats.org/officeDocument/2006/math">
                    <m:r>
                      <a:rPr lang="en-US" i="1" dirty="0">
                        <a:latin typeface="Cambria Math" panose="02040503050406030204" pitchFamily="18" charset="0"/>
                      </a:rPr>
                      <m:t>𝑦</m:t>
                    </m:r>
                  </m:oMath>
                </a14:m>
                <a:r>
                  <a:rPr lang="en-US" dirty="0"/>
                  <a:t> are targets, considering the first-order Taylor expansion of cost function </a:t>
                </a:r>
                <a14:m>
                  <m:oMath xmlns:m="http://schemas.openxmlformats.org/officeDocument/2006/math">
                    <m:r>
                      <a:rPr lang="en-US" i="1" dirty="0" smtClean="0">
                        <a:latin typeface="Cambria Math" panose="02040503050406030204" pitchFamily="18" charset="0"/>
                      </a:rPr>
                      <m:t>𝐶</m:t>
                    </m:r>
                  </m:oMath>
                </a14:m>
                <a:r>
                  <a:rPr lang="en-US" dirty="0"/>
                  <a:t> with respect to </a:t>
                </a:r>
                <a14:m>
                  <m:oMath xmlns:m="http://schemas.openxmlformats.org/officeDocument/2006/math">
                    <m:r>
                      <a:rPr lang="en-US" b="1" i="1" dirty="0" smtClean="0">
                        <a:latin typeface="Cambria Math" panose="02040503050406030204" pitchFamily="18" charset="0"/>
                      </a:rPr>
                      <m:t>𝜽</m:t>
                    </m:r>
                  </m:oMath>
                </a14:m>
                <a:r>
                  <a:rPr lang="en-US" dirty="0"/>
                  <a:t> at </a:t>
                </a:r>
                <a14:m>
                  <m:oMath xmlns:m="http://schemas.openxmlformats.org/officeDocument/2006/math">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𝜽</m:t>
                        </m:r>
                      </m:e>
                      <m:sub>
                        <m:r>
                          <a:rPr lang="en-US" b="1" i="1" dirty="0" smtClean="0">
                            <a:latin typeface="Cambria Math" panose="02040503050406030204" pitchFamily="18" charset="0"/>
                          </a:rPr>
                          <m:t>𝒙</m:t>
                        </m:r>
                      </m:sub>
                      <m:sup>
                        <m:r>
                          <a:rPr lang="en-US" b="1" i="1" dirty="0" smtClean="0">
                            <a:latin typeface="Cambria Math" panose="02040503050406030204" pitchFamily="18" charset="0"/>
                          </a:rPr>
                          <m:t>∗</m:t>
                        </m:r>
                      </m:sup>
                    </m:sSubSup>
                  </m:oMath>
                </a14:m>
                <a:r>
                  <a:rPr lang="en-US" dirty="0"/>
                  <a:t> and fixed </a:t>
                </a:r>
                <a14:m>
                  <m:oMath xmlns:m="http://schemas.openxmlformats.org/officeDocument/2006/math">
                    <m:r>
                      <a:rPr lang="en-US" i="1" dirty="0" smtClean="0">
                        <a:latin typeface="Cambria Math" panose="02040503050406030204" pitchFamily="18" charset="0"/>
                      </a:rPr>
                      <m:t>𝑦</m:t>
                    </m:r>
                  </m:oMath>
                </a14:m>
                <a:r>
                  <a:rPr lang="en-US" i="1" dirty="0"/>
                  <a:t>, </a:t>
                </a:r>
                <a:r>
                  <a:rPr lang="en-US" dirty="0"/>
                  <a:t>we </a:t>
                </a:r>
                <a:r>
                  <a:rPr lang="en-US"/>
                  <a:t>have:</a:t>
                </a:r>
                <a:endParaRPr lang="en-US" dirty="0"/>
              </a:p>
            </p:txBody>
          </p:sp>
        </mc:Choice>
        <mc:Fallback xmlns="">
          <p:sp>
            <p:nvSpPr>
              <p:cNvPr id="6" name="Content Placeholder 2">
                <a:extLst>
                  <a:ext uri="{FF2B5EF4-FFF2-40B4-BE49-F238E27FC236}">
                    <a16:creationId xmlns:a16="http://schemas.microsoft.com/office/drawing/2014/main" id="{40A1B984-DDCD-9C8C-42D0-D06F50572D93}"/>
                  </a:ext>
                </a:extLst>
              </p:cNvPr>
              <p:cNvSpPr>
                <a:spLocks noGrp="1" noRot="1" noChangeAspect="1" noMove="1" noResize="1" noEditPoints="1" noAdjustHandles="1" noChangeArrowheads="1" noChangeShapeType="1" noTextEdit="1"/>
              </p:cNvSpPr>
              <p:nvPr>
                <p:ph idx="1"/>
              </p:nvPr>
            </p:nvSpPr>
            <p:spPr>
              <a:xfrm>
                <a:off x="660400" y="959182"/>
                <a:ext cx="8174567" cy="1104649"/>
              </a:xfrm>
              <a:blipFill>
                <a:blip r:embed="rId2"/>
                <a:stretch>
                  <a:fillRect l="-671" b="-7692"/>
                </a:stretch>
              </a:blipFill>
            </p:spPr>
            <p:txBody>
              <a:bodyPr/>
              <a:lstStyle/>
              <a:p>
                <a:r>
                  <a:rPr lang="vi-VN">
                    <a:noFill/>
                  </a:rPr>
                  <a:t> </a:t>
                </a:r>
              </a:p>
            </p:txBody>
          </p:sp>
        </mc:Fallback>
      </mc:AlternateContent>
      <p:sp>
        <p:nvSpPr>
          <p:cNvPr id="7" name="Content Placeholder 2">
            <a:extLst>
              <a:ext uri="{FF2B5EF4-FFF2-40B4-BE49-F238E27FC236}">
                <a16:creationId xmlns:a16="http://schemas.microsoft.com/office/drawing/2014/main" id="{74AFDA38-4FF3-58EC-A120-EFB2ADB018BD}"/>
              </a:ext>
            </a:extLst>
          </p:cNvPr>
          <p:cNvSpPr txBox="1">
            <a:spLocks/>
          </p:cNvSpPr>
          <p:nvPr/>
        </p:nvSpPr>
        <p:spPr>
          <a:xfrm>
            <a:off x="691692" y="1496299"/>
            <a:ext cx="8321075" cy="6563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9" name="TextBox 8">
            <a:extLst>
              <a:ext uri="{FF2B5EF4-FFF2-40B4-BE49-F238E27FC236}">
                <a16:creationId xmlns:a16="http://schemas.microsoft.com/office/drawing/2014/main" id="{7F63C891-2C7F-688A-2F0D-81ABFE8931A2}"/>
              </a:ext>
            </a:extLst>
          </p:cNvPr>
          <p:cNvSpPr txBox="1"/>
          <p:nvPr/>
        </p:nvSpPr>
        <p:spPr>
          <a:xfrm>
            <a:off x="6194277" y="3456384"/>
            <a:ext cx="2922820" cy="369332"/>
          </a:xfrm>
          <a:prstGeom prst="rect">
            <a:avLst/>
          </a:prstGeom>
          <a:noFill/>
        </p:spPr>
        <p:txBody>
          <a:bodyPr wrap="square" rtlCol="0">
            <a:spAutoFit/>
          </a:bodyPr>
          <a:lstStyle/>
          <a:p>
            <a:pPr algn="ctr"/>
            <a:r>
              <a:rPr lang="en-US" dirty="0">
                <a:solidFill>
                  <a:srgbClr val="FF0000"/>
                </a:solidFill>
              </a:rPr>
              <a:t>Parameter estimator</a:t>
            </a:r>
          </a:p>
        </p:txBody>
      </p:sp>
      <p:cxnSp>
        <p:nvCxnSpPr>
          <p:cNvPr id="10" name="Straight Arrow Connector 9">
            <a:extLst>
              <a:ext uri="{FF2B5EF4-FFF2-40B4-BE49-F238E27FC236}">
                <a16:creationId xmlns:a16="http://schemas.microsoft.com/office/drawing/2014/main" id="{FD8EADB1-7962-96EC-D3C4-5A7EEBAD0C6B}"/>
              </a:ext>
            </a:extLst>
          </p:cNvPr>
          <p:cNvCxnSpPr>
            <a:cxnSpLocks/>
            <a:stCxn id="8" idx="2"/>
            <a:endCxn id="9" idx="0"/>
          </p:cNvCxnSpPr>
          <p:nvPr/>
        </p:nvCxnSpPr>
        <p:spPr>
          <a:xfrm>
            <a:off x="7644194" y="3160722"/>
            <a:ext cx="11493" cy="295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0F9B65-041D-179A-3249-815C8F28A8D7}"/>
                  </a:ext>
                </a:extLst>
              </p:cNvPr>
              <p:cNvSpPr txBox="1"/>
              <p:nvPr/>
            </p:nvSpPr>
            <p:spPr>
              <a:xfrm>
                <a:off x="6237521" y="2371698"/>
                <a:ext cx="2836333" cy="636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acc>
                            <m:accPr>
                              <m:chr m:val="̃"/>
                              <m:ctrlPr>
                                <a:rPr lang="en-US" sz="1400" b="1" i="1" dirty="0" smtClean="0">
                                  <a:latin typeface="Cambria Math" panose="02040503050406030204" pitchFamily="18" charset="0"/>
                                </a:rPr>
                              </m:ctrlPr>
                            </m:accPr>
                            <m:e>
                              <m:r>
                                <a:rPr lang="en-US" sz="1400" b="1" i="1" dirty="0" smtClean="0">
                                  <a:latin typeface="Cambria Math" panose="02040503050406030204" pitchFamily="18" charset="0"/>
                                </a:rPr>
                                <m:t>𝜽</m:t>
                              </m:r>
                            </m:e>
                          </m:acc>
                        </m:e>
                        <m:sub>
                          <m:r>
                            <a:rPr lang="en-US" sz="1400" i="1" smtClean="0">
                              <a:latin typeface="Cambria Math" panose="02040503050406030204" pitchFamily="18" charset="0"/>
                            </a:rPr>
                            <m:t> </m:t>
                          </m:r>
                          <m:r>
                            <a:rPr lang="en-US" sz="1400" i="1" smtClean="0">
                              <a:latin typeface="Cambria Math" panose="02040503050406030204" pitchFamily="18" charset="0"/>
                            </a:rPr>
                            <m:t>𝑦</m:t>
                          </m:r>
                        </m:sub>
                        <m:sup>
                          <m:r>
                            <a:rPr lang="en-US" sz="1400" i="1">
                              <a:latin typeface="Cambria Math" panose="02040503050406030204" pitchFamily="18" charset="0"/>
                            </a:rPr>
                            <m:t>∗</m:t>
                          </m:r>
                        </m:sup>
                      </m:sSubSup>
                      <m:r>
                        <a:rPr lang="en-US" sz="140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b="1" i="1">
                              <a:latin typeface="Cambria Math" panose="02040503050406030204" pitchFamily="18" charset="0"/>
                            </a:rPr>
                            <m:t>𝜽</m:t>
                          </m:r>
                        </m:e>
                        <m:sub>
                          <m:r>
                            <a:rPr lang="en-US" sz="1400" i="1">
                              <a:latin typeface="Cambria Math" panose="02040503050406030204" pitchFamily="18" charset="0"/>
                            </a:rPr>
                            <m:t>𝑥</m:t>
                          </m:r>
                        </m:sub>
                        <m:sup>
                          <m:r>
                            <a:rPr lang="en-US" sz="1400" i="1">
                              <a:latin typeface="Cambria Math" panose="02040503050406030204" pitchFamily="18" charset="0"/>
                            </a:rPr>
                            <m:t>∗</m:t>
                          </m:r>
                        </m:sup>
                      </m:sSubSup>
                      <m:r>
                        <a:rPr lang="en-US" sz="140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smtClean="0">
                                  <a:latin typeface="Cambria Math" panose="02040503050406030204" pitchFamily="18" charset="0"/>
                                </a:rPr>
                                <m:t>∇</m:t>
                              </m:r>
                            </m:e>
                            <m:sub>
                              <m:r>
                                <a:rPr lang="en-US" sz="1400" i="1" smtClean="0">
                                  <a:latin typeface="Cambria Math" panose="02040503050406030204" pitchFamily="18" charset="0"/>
                                </a:rPr>
                                <m:t>𝜃</m:t>
                              </m:r>
                            </m:sub>
                          </m:sSub>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𝐶</m:t>
                              </m:r>
                            </m:e>
                            <m:sub>
                              <m:r>
                                <a:rPr lang="en-US" sz="1400" i="1" smtClean="0">
                                  <a:latin typeface="Cambria Math" panose="02040503050406030204" pitchFamily="18" charset="0"/>
                                </a:rPr>
                                <m:t>𝑦</m:t>
                              </m:r>
                            </m:sub>
                          </m:sSub>
                          <m:d>
                            <m:dPr>
                              <m:ctrlPr>
                                <a:rPr lang="en-US" sz="1400" i="1" smtClean="0">
                                  <a:latin typeface="Cambria Math" panose="02040503050406030204" pitchFamily="18" charset="0"/>
                                </a:rPr>
                              </m:ctrlPr>
                            </m:dPr>
                            <m:e>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rPr>
                                    <m:t>𝜃</m:t>
                                  </m:r>
                                </m:e>
                                <m:sub>
                                  <m:r>
                                    <a:rPr lang="en-US" sz="1400" i="1" smtClean="0">
                                      <a:latin typeface="Cambria Math" panose="02040503050406030204" pitchFamily="18" charset="0"/>
                                    </a:rPr>
                                    <m:t>𝑥</m:t>
                                  </m:r>
                                </m:sub>
                                <m:sup>
                                  <m:r>
                                    <a:rPr lang="en-US" sz="1400" i="1" smtClean="0">
                                      <a:latin typeface="Cambria Math" panose="02040503050406030204" pitchFamily="18" charset="0"/>
                                    </a:rPr>
                                    <m:t>∗</m:t>
                                  </m:r>
                                </m:sup>
                              </m:sSubSup>
                            </m:e>
                          </m:d>
                        </m:num>
                        <m:den>
                          <m:sSup>
                            <m:sSupPr>
                              <m:ctrlPr>
                                <a:rPr lang="en-US" sz="1400" i="1" smtClean="0">
                                  <a:latin typeface="Cambria Math" panose="02040503050406030204" pitchFamily="18" charset="0"/>
                                </a:rPr>
                              </m:ctrlPr>
                            </m:sSupPr>
                            <m:e>
                              <m:d>
                                <m:dPr>
                                  <m:begChr m:val="‖"/>
                                  <m:endChr m:val="‖"/>
                                  <m:ctrlPr>
                                    <a:rPr lang="en-US" sz="1400" i="1" smtClean="0">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t>
                                      </m:r>
                                    </m:e>
                                    <m:sub>
                                      <m:r>
                                        <a:rPr lang="en-US" sz="1400" i="1">
                                          <a:latin typeface="Cambria Math" panose="02040503050406030204" pitchFamily="18" charset="0"/>
                                        </a:rPr>
                                        <m:t>𝜃</m:t>
                                      </m:r>
                                    </m:sub>
                                  </m:sSub>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𝑦</m:t>
                                      </m:r>
                                    </m:sub>
                                  </m:sSub>
                                  <m:d>
                                    <m:dPr>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r>
                                            <a:rPr lang="en-US" sz="1400" i="1">
                                              <a:latin typeface="Cambria Math" panose="02040503050406030204" pitchFamily="18" charset="0"/>
                                            </a:rPr>
                                            <m:t>𝜃</m:t>
                                          </m:r>
                                        </m:e>
                                        <m:sub>
                                          <m:r>
                                            <a:rPr lang="en-US" sz="1400" i="1">
                                              <a:latin typeface="Cambria Math" panose="02040503050406030204" pitchFamily="18" charset="0"/>
                                            </a:rPr>
                                            <m:t>𝑥</m:t>
                                          </m:r>
                                        </m:sub>
                                        <m:sup>
                                          <m:r>
                                            <a:rPr lang="en-US" sz="1400" i="1">
                                              <a:latin typeface="Cambria Math" panose="02040503050406030204" pitchFamily="18" charset="0"/>
                                            </a:rPr>
                                            <m:t>∗</m:t>
                                          </m:r>
                                        </m:sup>
                                      </m:sSubSup>
                                    </m:e>
                                  </m:d>
                                </m:e>
                              </m:d>
                            </m:e>
                            <m:sup>
                              <m:r>
                                <a:rPr lang="en-US" sz="1400" i="1" smtClean="0">
                                  <a:latin typeface="Cambria Math" panose="02040503050406030204" pitchFamily="18" charset="0"/>
                                </a:rPr>
                                <m:t>2</m:t>
                              </m:r>
                            </m:sup>
                          </m:sSup>
                        </m:den>
                      </m:f>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𝐶</m:t>
                          </m:r>
                        </m:e>
                        <m:sub>
                          <m:r>
                            <a:rPr lang="en-US" sz="1400" i="1" smtClean="0">
                              <a:latin typeface="Cambria Math" panose="02040503050406030204" pitchFamily="18" charset="0"/>
                            </a:rPr>
                            <m:t>𝑦</m:t>
                          </m:r>
                        </m:sub>
                      </m:sSub>
                      <m:d>
                        <m:dPr>
                          <m:ctrlPr>
                            <a:rPr lang="en-US" sz="1400" i="1" smtClean="0">
                              <a:latin typeface="Cambria Math" panose="02040503050406030204" pitchFamily="18" charset="0"/>
                            </a:rPr>
                          </m:ctrlPr>
                        </m:dPr>
                        <m:e>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rPr>
                                <m:t>𝜃</m:t>
                              </m:r>
                            </m:e>
                            <m:sub>
                              <m:r>
                                <a:rPr lang="en-US" sz="1400" i="1" smtClean="0">
                                  <a:latin typeface="Cambria Math" panose="02040503050406030204" pitchFamily="18" charset="0"/>
                                </a:rPr>
                                <m:t>𝑥</m:t>
                              </m:r>
                            </m:sub>
                            <m:sup>
                              <m:r>
                                <a:rPr lang="en-US" sz="1400" i="1" smtClean="0">
                                  <a:latin typeface="Cambria Math" panose="02040503050406030204" pitchFamily="18" charset="0"/>
                                </a:rPr>
                                <m:t>∗</m:t>
                              </m:r>
                            </m:sup>
                          </m:sSubSup>
                        </m:e>
                      </m:d>
                      <m:r>
                        <a:rPr lang="en-US" sz="1400" i="1" smtClean="0">
                          <a:latin typeface="Cambria Math" panose="02040503050406030204" pitchFamily="18" charset="0"/>
                        </a:rPr>
                        <m:t> </m:t>
                      </m:r>
                    </m:oMath>
                  </m:oMathPara>
                </a14:m>
                <a:endParaRPr lang="vi-VN" sz="1400"/>
              </a:p>
            </p:txBody>
          </p:sp>
        </mc:Choice>
        <mc:Fallback xmlns="">
          <p:sp>
            <p:nvSpPr>
              <p:cNvPr id="13" name="TextBox 12">
                <a:extLst>
                  <a:ext uri="{FF2B5EF4-FFF2-40B4-BE49-F238E27FC236}">
                    <a16:creationId xmlns:a16="http://schemas.microsoft.com/office/drawing/2014/main" id="{560F9B65-041D-179A-3249-815C8F28A8D7}"/>
                  </a:ext>
                </a:extLst>
              </p:cNvPr>
              <p:cNvSpPr txBox="1">
                <a:spLocks noRot="1" noChangeAspect="1" noMove="1" noResize="1" noEditPoints="1" noAdjustHandles="1" noChangeArrowheads="1" noChangeShapeType="1" noTextEdit="1"/>
              </p:cNvSpPr>
              <p:nvPr/>
            </p:nvSpPr>
            <p:spPr>
              <a:xfrm>
                <a:off x="6237521" y="2371698"/>
                <a:ext cx="2836333" cy="636136"/>
              </a:xfrm>
              <a:prstGeom prst="rect">
                <a:avLst/>
              </a:prstGeom>
              <a:blipFill>
                <a:blip r:embed="rId4"/>
                <a:stretch>
                  <a:fillRect/>
                </a:stretch>
              </a:blipFill>
            </p:spPr>
            <p:txBody>
              <a:bodyPr/>
              <a:lstStyle/>
              <a:p>
                <a:r>
                  <a:rPr lang="vi-VN">
                    <a:noFill/>
                  </a:rPr>
                  <a:t> </a:t>
                </a:r>
              </a:p>
            </p:txBody>
          </p:sp>
        </mc:Fallback>
      </mc:AlternateContent>
      <p:pic>
        <p:nvPicPr>
          <p:cNvPr id="20" name="Content Placeholder 7" descr="A graph of different types of graphs&#10;&#10;AI-generated content may be incorrect.">
            <a:extLst>
              <a:ext uri="{FF2B5EF4-FFF2-40B4-BE49-F238E27FC236}">
                <a16:creationId xmlns:a16="http://schemas.microsoft.com/office/drawing/2014/main" id="{3A3D0ADA-16FB-0190-7B76-342925E3F4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696" y="2152650"/>
            <a:ext cx="6070600" cy="2831408"/>
          </a:xfrm>
          <a:prstGeom prst="rect">
            <a:avLst/>
          </a:prstGeom>
        </p:spPr>
      </p:pic>
      <p:sp>
        <p:nvSpPr>
          <p:cNvPr id="8" name="Rectangle 7">
            <a:extLst>
              <a:ext uri="{FF2B5EF4-FFF2-40B4-BE49-F238E27FC236}">
                <a16:creationId xmlns:a16="http://schemas.microsoft.com/office/drawing/2014/main" id="{28C9E0D0-70F0-9E83-4B00-B9E9084792FB}"/>
              </a:ext>
            </a:extLst>
          </p:cNvPr>
          <p:cNvSpPr/>
          <p:nvPr/>
        </p:nvSpPr>
        <p:spPr>
          <a:xfrm>
            <a:off x="6343354" y="2218809"/>
            <a:ext cx="2601679" cy="9419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B6CEE55-5042-98C8-4530-D54C465EE65A}"/>
              </a:ext>
            </a:extLst>
          </p:cNvPr>
          <p:cNvSpPr>
            <a:spLocks noGrp="1"/>
          </p:cNvSpPr>
          <p:nvPr>
            <p:ph type="title"/>
          </p:nvPr>
        </p:nvSpPr>
        <p:spPr>
          <a:xfrm>
            <a:off x="628650" y="0"/>
            <a:ext cx="6690408" cy="1104648"/>
          </a:xfrm>
        </p:spPr>
        <p:txBody>
          <a:bodyPr>
            <a:normAutofit/>
          </a:bodyPr>
          <a:lstStyle/>
          <a:p>
            <a:r>
              <a:rPr lang="en-US"/>
              <a:t>1.7. Additional informations</a:t>
            </a:r>
            <a:br>
              <a:rPr lang="en-US"/>
            </a:br>
            <a:r>
              <a:rPr lang="en-US" sz="2000"/>
              <a:t>Can we apply classical techniques into quantum optimization?</a:t>
            </a:r>
            <a:endParaRPr lang="vi-VN" sz="2000"/>
          </a:p>
        </p:txBody>
      </p:sp>
    </p:spTree>
    <p:extLst>
      <p:ext uri="{BB962C8B-B14F-4D97-AF65-F5344CB8AC3E}">
        <p14:creationId xmlns:p14="http://schemas.microsoft.com/office/powerpoint/2010/main" val="872517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BE9D-078B-2586-AD19-8B5E80EA88C8}"/>
              </a:ext>
            </a:extLst>
          </p:cNvPr>
          <p:cNvSpPr>
            <a:spLocks noGrp="1"/>
          </p:cNvSpPr>
          <p:nvPr>
            <p:ph type="title"/>
          </p:nvPr>
        </p:nvSpPr>
        <p:spPr/>
        <p:txBody>
          <a:bodyPr/>
          <a:lstStyle/>
          <a:p>
            <a:r>
              <a:rPr lang="en-US"/>
              <a:t>2. Quantum machine learning (QML)</a:t>
            </a:r>
            <a:endParaRPr lang="vi-VN"/>
          </a:p>
        </p:txBody>
      </p:sp>
      <p:sp>
        <p:nvSpPr>
          <p:cNvPr id="3" name="Content Placeholder 2">
            <a:extLst>
              <a:ext uri="{FF2B5EF4-FFF2-40B4-BE49-F238E27FC236}">
                <a16:creationId xmlns:a16="http://schemas.microsoft.com/office/drawing/2014/main" id="{45BD2A48-F598-A686-8E4B-D81C18E40938}"/>
              </a:ext>
            </a:extLst>
          </p:cNvPr>
          <p:cNvSpPr>
            <a:spLocks noGrp="1"/>
          </p:cNvSpPr>
          <p:nvPr>
            <p:ph idx="1"/>
          </p:nvPr>
        </p:nvSpPr>
        <p:spPr/>
        <p:txBody>
          <a:bodyPr/>
          <a:lstStyle/>
          <a:p>
            <a:pPr marL="0" indent="0">
              <a:buNone/>
            </a:pPr>
            <a:r>
              <a:rPr lang="en-US"/>
              <a:t>2.1. Overview</a:t>
            </a:r>
          </a:p>
          <a:p>
            <a:pPr marL="0" indent="0">
              <a:buNone/>
            </a:pPr>
            <a:r>
              <a:rPr lang="en-US"/>
              <a:t>2.2. Quantum machine learning algorithms</a:t>
            </a:r>
          </a:p>
          <a:p>
            <a:pPr marL="0" indent="0">
              <a:buNone/>
            </a:pPr>
            <a:r>
              <a:rPr lang="en-US"/>
              <a:t>2.3. Quantum deep learning</a:t>
            </a:r>
          </a:p>
          <a:p>
            <a:pPr marL="0" indent="0">
              <a:buNone/>
            </a:pPr>
            <a:r>
              <a:rPr lang="vi-VN">
                <a:latin typeface="Calibri" panose="020F0502020204030204" pitchFamily="34" charset="0"/>
                <a:ea typeface="Calibri" panose="020F0502020204030204" pitchFamily="34" charset="0"/>
                <a:cs typeface="Calibri" panose="020F0502020204030204" pitchFamily="34" charset="0"/>
              </a:rPr>
              <a:t>2.4. Additional information</a:t>
            </a:r>
          </a:p>
        </p:txBody>
      </p:sp>
      <p:sp>
        <p:nvSpPr>
          <p:cNvPr id="4" name="Slide Number Placeholder 3">
            <a:extLst>
              <a:ext uri="{FF2B5EF4-FFF2-40B4-BE49-F238E27FC236}">
                <a16:creationId xmlns:a16="http://schemas.microsoft.com/office/drawing/2014/main" id="{086EEB05-6CB3-0A20-855C-1E34EDCA7A83}"/>
              </a:ext>
            </a:extLst>
          </p:cNvPr>
          <p:cNvSpPr>
            <a:spLocks noGrp="1"/>
          </p:cNvSpPr>
          <p:nvPr>
            <p:ph type="sldNum" sz="quarter" idx="12"/>
          </p:nvPr>
        </p:nvSpPr>
        <p:spPr/>
        <p:txBody>
          <a:bodyPr/>
          <a:lstStyle/>
          <a:p>
            <a:fld id="{6A45828D-F580-42DE-B77E-860980F07F32}" type="slidenum">
              <a:rPr lang="vi-VN" smtClean="0"/>
              <a:t>39</a:t>
            </a:fld>
            <a:endParaRPr lang="vi-VN"/>
          </a:p>
        </p:txBody>
      </p:sp>
    </p:spTree>
    <p:extLst>
      <p:ext uri="{BB962C8B-B14F-4D97-AF65-F5344CB8AC3E}">
        <p14:creationId xmlns:p14="http://schemas.microsoft.com/office/powerpoint/2010/main" val="1025001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08DD097D-62C5-2375-A5B2-D608D90E09BB}"/>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458195" y="3074308"/>
            <a:ext cx="1392872" cy="139287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C0ABA5F6-FBF5-B248-DAD3-A93812BFB71E}"/>
              </a:ext>
            </a:extLst>
          </p:cNvPr>
          <p:cNvCxnSpPr/>
          <p:nvPr/>
        </p:nvCxnSpPr>
        <p:spPr>
          <a:xfrm flipV="1">
            <a:off x="4241800" y="1121833"/>
            <a:ext cx="1483495" cy="116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D60B7D-F99A-69CE-9B57-174811A21C3A}"/>
              </a:ext>
            </a:extLst>
          </p:cNvPr>
          <p:cNvCxnSpPr>
            <a:cxnSpLocks/>
          </p:cNvCxnSpPr>
          <p:nvPr/>
        </p:nvCxnSpPr>
        <p:spPr>
          <a:xfrm>
            <a:off x="4241800" y="2538942"/>
            <a:ext cx="1225005" cy="15327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9B7B20-41F7-181A-55EB-C7E222C49118}"/>
              </a:ext>
            </a:extLst>
          </p:cNvPr>
          <p:cNvSpPr>
            <a:spLocks noGrp="1"/>
          </p:cNvSpPr>
          <p:nvPr>
            <p:ph type="title"/>
          </p:nvPr>
        </p:nvSpPr>
        <p:spPr>
          <a:xfrm>
            <a:off x="628650" y="273844"/>
            <a:ext cx="6567655" cy="994172"/>
          </a:xfrm>
        </p:spPr>
        <p:txBody>
          <a:bodyPr>
            <a:normAutofit fontScale="90000"/>
          </a:bodyPr>
          <a:lstStyle/>
          <a:p>
            <a:r>
              <a:rPr lang="en-US"/>
              <a:t>1.1</a:t>
            </a:r>
            <a:r>
              <a:rPr lang="en-VN"/>
              <a:t>. Parameterized quantum circuit (</a:t>
            </a:r>
            <a:r>
              <a:rPr lang="en-VN" b="1"/>
              <a:t>PQC</a:t>
            </a:r>
            <a:r>
              <a:rPr lang="en-VN"/>
              <a:t>)</a:t>
            </a:r>
          </a:p>
        </p:txBody>
      </p:sp>
      <p:sp>
        <p:nvSpPr>
          <p:cNvPr id="3" name="TextBox 2">
            <a:extLst>
              <a:ext uri="{FF2B5EF4-FFF2-40B4-BE49-F238E27FC236}">
                <a16:creationId xmlns:a16="http://schemas.microsoft.com/office/drawing/2014/main" id="{26AFD4A1-EBD6-2E40-084C-BE85233C1D54}"/>
              </a:ext>
            </a:extLst>
          </p:cNvPr>
          <p:cNvSpPr txBox="1"/>
          <p:nvPr/>
        </p:nvSpPr>
        <p:spPr>
          <a:xfrm>
            <a:off x="-1701478" y="3871732"/>
            <a:ext cx="184731" cy="300082"/>
          </a:xfrm>
          <a:prstGeom prst="rect">
            <a:avLst/>
          </a:prstGeom>
          <a:noFill/>
        </p:spPr>
        <p:txBody>
          <a:bodyPr wrap="none" rtlCol="0">
            <a:spAutoFit/>
          </a:bodyPr>
          <a:lstStyle/>
          <a:p>
            <a:endParaRPr lang="en-VN" sz="1350"/>
          </a:p>
        </p:txBody>
      </p:sp>
      <p:sp>
        <p:nvSpPr>
          <p:cNvPr id="8" name="Slide Number Placeholder 7">
            <a:extLst>
              <a:ext uri="{FF2B5EF4-FFF2-40B4-BE49-F238E27FC236}">
                <a16:creationId xmlns:a16="http://schemas.microsoft.com/office/drawing/2014/main" id="{9C9A8759-ECB6-9319-87D3-507AD9125A01}"/>
              </a:ext>
            </a:extLst>
          </p:cNvPr>
          <p:cNvSpPr>
            <a:spLocks noGrp="1"/>
          </p:cNvSpPr>
          <p:nvPr>
            <p:ph type="sldNum" sz="quarter" idx="12"/>
          </p:nvPr>
        </p:nvSpPr>
        <p:spPr/>
        <p:txBody>
          <a:bodyPr/>
          <a:lstStyle/>
          <a:p>
            <a:fld id="{9E11622E-1351-4F49-A6C4-DF2CF4D2C924}" type="slidenum">
              <a:rPr lang="en-VN" smtClean="0"/>
              <a:t>4</a:t>
            </a:fld>
            <a:endParaRPr lang="en-VN"/>
          </a:p>
        </p:txBody>
      </p:sp>
      <p:sp>
        <p:nvSpPr>
          <p:cNvPr id="5" name="TextBox 4">
            <a:extLst>
              <a:ext uri="{FF2B5EF4-FFF2-40B4-BE49-F238E27FC236}">
                <a16:creationId xmlns:a16="http://schemas.microsoft.com/office/drawing/2014/main" id="{7CF15648-7EA3-8FB4-1BD5-A72FAA990D5B}"/>
              </a:ext>
            </a:extLst>
          </p:cNvPr>
          <p:cNvSpPr txBox="1"/>
          <p:nvPr/>
        </p:nvSpPr>
        <p:spPr>
          <a:xfrm>
            <a:off x="5361478" y="4117784"/>
            <a:ext cx="3745173" cy="577081"/>
          </a:xfrm>
          <a:prstGeom prst="rect">
            <a:avLst/>
          </a:prstGeom>
          <a:noFill/>
        </p:spPr>
        <p:txBody>
          <a:bodyPr wrap="square">
            <a:spAutoFit/>
          </a:bodyPr>
          <a:lstStyle/>
          <a:p>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050" b="1">
                <a:solidFill>
                  <a:srgbClr val="000000"/>
                </a:solidFill>
                <a:latin typeface="Calibri" panose="020F0502020204030204" pitchFamily="34" charset="0"/>
                <a:ea typeface="Calibri" panose="020F0502020204030204" pitchFamily="34" charset="0"/>
                <a:cs typeface="Calibri" panose="020F0502020204030204" pitchFamily="34" charset="0"/>
              </a:rPr>
              <a:t>1.2</a:t>
            </a:r>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050">
                <a:solidFill>
                  <a:srgbClr val="000000"/>
                </a:solidFill>
                <a:latin typeface="Calibri" panose="020F0502020204030204" pitchFamily="34" charset="0"/>
                <a:ea typeface="Calibri" panose="020F0502020204030204" pitchFamily="34" charset="0"/>
                <a:cs typeface="Calibri" panose="020F0502020204030204" pitchFamily="34" charset="0"/>
              </a:rPr>
              <a:t>Benedetti, M et al, Parameterized quantum circuits as machine learning models. Quantum Science and Technology, 4(4), 043001 (2019)</a:t>
            </a:r>
          </a:p>
        </p:txBody>
      </p:sp>
      <p:cxnSp>
        <p:nvCxnSpPr>
          <p:cNvPr id="9" name="Straight Connector 8">
            <a:extLst>
              <a:ext uri="{FF2B5EF4-FFF2-40B4-BE49-F238E27FC236}">
                <a16:creationId xmlns:a16="http://schemas.microsoft.com/office/drawing/2014/main" id="{BF1B6ACC-7314-016A-EA3B-E4536E3F4F9B}"/>
              </a:ext>
            </a:extLst>
          </p:cNvPr>
          <p:cNvCxnSpPr>
            <a:cxnSpLocks/>
            <a:endCxn id="29" idx="3"/>
          </p:cNvCxnSpPr>
          <p:nvPr/>
        </p:nvCxnSpPr>
        <p:spPr>
          <a:xfrm>
            <a:off x="1391101" y="1568304"/>
            <a:ext cx="3867057" cy="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D6774FC-3542-5716-450A-82151A97A7D5}"/>
              </a:ext>
            </a:extLst>
          </p:cNvPr>
          <p:cNvCxnSpPr>
            <a:cxnSpLocks/>
          </p:cNvCxnSpPr>
          <p:nvPr/>
        </p:nvCxnSpPr>
        <p:spPr>
          <a:xfrm>
            <a:off x="1424968" y="2199072"/>
            <a:ext cx="31470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4A2AFD5-5B02-6830-6B1B-FEF450424B94}"/>
              </a:ext>
            </a:extLst>
          </p:cNvPr>
          <p:cNvCxnSpPr>
            <a:cxnSpLocks/>
          </p:cNvCxnSpPr>
          <p:nvPr/>
        </p:nvCxnSpPr>
        <p:spPr>
          <a:xfrm flipV="1">
            <a:off x="1882168" y="2044555"/>
            <a:ext cx="287866" cy="309033"/>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ECC0428-61AD-32C7-D585-5384474F0725}"/>
              </a:ext>
            </a:extLst>
          </p:cNvPr>
          <p:cNvCxnSpPr>
            <a:cxnSpLocks/>
          </p:cNvCxnSpPr>
          <p:nvPr/>
        </p:nvCxnSpPr>
        <p:spPr>
          <a:xfrm flipV="1">
            <a:off x="1882168" y="1413787"/>
            <a:ext cx="287866" cy="30903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BBAA7E-F665-5500-7EBD-190A703E6CDF}"/>
                  </a:ext>
                </a:extLst>
              </p:cNvPr>
              <p:cNvSpPr txBox="1"/>
              <p:nvPr/>
            </p:nvSpPr>
            <p:spPr>
              <a:xfrm>
                <a:off x="704888" y="1405930"/>
                <a:ext cx="6862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m:t>
                          </m:r>
                          <m:r>
                            <a:rPr lang="en-US" b="0" i="1" smtClean="0">
                              <a:latin typeface="Cambria Math" panose="02040503050406030204" pitchFamily="18" charset="0"/>
                            </a:rPr>
                            <m:t>𝑚</m:t>
                          </m:r>
                        </m:sup>
                      </m:sSup>
                    </m:oMath>
                  </m:oMathPara>
                </a14:m>
                <a:endParaRPr lang="vi-VN"/>
              </a:p>
            </p:txBody>
          </p:sp>
        </mc:Choice>
        <mc:Fallback xmlns="">
          <p:sp>
            <p:nvSpPr>
              <p:cNvPr id="18" name="TextBox 17">
                <a:extLst>
                  <a:ext uri="{FF2B5EF4-FFF2-40B4-BE49-F238E27FC236}">
                    <a16:creationId xmlns:a16="http://schemas.microsoft.com/office/drawing/2014/main" id="{A4BBAA7E-F665-5500-7EBD-190A703E6CDF}"/>
                  </a:ext>
                </a:extLst>
              </p:cNvPr>
              <p:cNvSpPr txBox="1">
                <a:spLocks noRot="1" noChangeAspect="1" noMove="1" noResize="1" noEditPoints="1" noAdjustHandles="1" noChangeArrowheads="1" noChangeShapeType="1" noTextEdit="1"/>
              </p:cNvSpPr>
              <p:nvPr/>
            </p:nvSpPr>
            <p:spPr>
              <a:xfrm>
                <a:off x="704888" y="1405930"/>
                <a:ext cx="686213" cy="288477"/>
              </a:xfrm>
              <a:prstGeom prst="rect">
                <a:avLst/>
              </a:prstGeom>
              <a:blipFill>
                <a:blip r:embed="rId4"/>
                <a:stretch>
                  <a:fillRect t="-6383" r="-893" b="-851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ABDD7A9-E55B-C4E8-944B-6C06FE65DCA8}"/>
                  </a:ext>
                </a:extLst>
              </p:cNvPr>
              <p:cNvSpPr txBox="1"/>
              <p:nvPr/>
            </p:nvSpPr>
            <p:spPr>
              <a:xfrm>
                <a:off x="704888" y="2079182"/>
                <a:ext cx="63812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m:t>
                          </m:r>
                          <m:r>
                            <a:rPr lang="en-US" b="0" i="1" smtClean="0">
                              <a:latin typeface="Cambria Math" panose="02040503050406030204" pitchFamily="18" charset="0"/>
                            </a:rPr>
                            <m:t>𝑛</m:t>
                          </m:r>
                        </m:sup>
                      </m:sSup>
                    </m:oMath>
                  </m:oMathPara>
                </a14:m>
                <a:endParaRPr lang="vi-VN"/>
              </a:p>
            </p:txBody>
          </p:sp>
        </mc:Choice>
        <mc:Fallback xmlns="">
          <p:sp>
            <p:nvSpPr>
              <p:cNvPr id="23" name="TextBox 22">
                <a:extLst>
                  <a:ext uri="{FF2B5EF4-FFF2-40B4-BE49-F238E27FC236}">
                    <a16:creationId xmlns:a16="http://schemas.microsoft.com/office/drawing/2014/main" id="{7ABDD7A9-E55B-C4E8-944B-6C06FE65DCA8}"/>
                  </a:ext>
                </a:extLst>
              </p:cNvPr>
              <p:cNvSpPr txBox="1">
                <a:spLocks noRot="1" noChangeAspect="1" noMove="1" noResize="1" noEditPoints="1" noAdjustHandles="1" noChangeArrowheads="1" noChangeShapeType="1" noTextEdit="1"/>
              </p:cNvSpPr>
              <p:nvPr/>
            </p:nvSpPr>
            <p:spPr>
              <a:xfrm>
                <a:off x="704888" y="2079182"/>
                <a:ext cx="638123" cy="288477"/>
              </a:xfrm>
              <a:prstGeom prst="rect">
                <a:avLst/>
              </a:prstGeom>
              <a:blipFill>
                <a:blip r:embed="rId5"/>
                <a:stretch>
                  <a:fillRect t="-4255" r="-962" b="-10638"/>
                </a:stretch>
              </a:blipFill>
            </p:spPr>
            <p:txBody>
              <a:bodyPr/>
              <a:lstStyle/>
              <a:p>
                <a:r>
                  <a:rPr lang="vi-VN">
                    <a:noFill/>
                  </a:rPr>
                  <a:t> </a:t>
                </a:r>
              </a:p>
            </p:txBody>
          </p:sp>
        </mc:Fallback>
      </mc:AlternateContent>
      <p:sp>
        <p:nvSpPr>
          <p:cNvPr id="24" name="TextBox 23">
            <a:extLst>
              <a:ext uri="{FF2B5EF4-FFF2-40B4-BE49-F238E27FC236}">
                <a16:creationId xmlns:a16="http://schemas.microsoft.com/office/drawing/2014/main" id="{A1C7222A-D970-269E-B8BB-9D07B7381290}"/>
              </a:ext>
            </a:extLst>
          </p:cNvPr>
          <p:cNvSpPr txBox="1"/>
          <p:nvPr/>
        </p:nvSpPr>
        <p:spPr>
          <a:xfrm>
            <a:off x="628650" y="1752482"/>
            <a:ext cx="1879600" cy="369332"/>
          </a:xfrm>
          <a:prstGeom prst="rect">
            <a:avLst/>
          </a:prstGeom>
          <a:noFill/>
        </p:spPr>
        <p:txBody>
          <a:bodyPr wrap="square" rtlCol="0">
            <a:spAutoFit/>
          </a:bodyPr>
          <a:lstStyle/>
          <a:p>
            <a:r>
              <a:rPr lang="en-US"/>
              <a:t>Ancilla qubits</a:t>
            </a:r>
            <a:endParaRPr lang="vi-VN"/>
          </a:p>
        </p:txBody>
      </p:sp>
      <p:sp>
        <p:nvSpPr>
          <p:cNvPr id="25" name="TextBox 24">
            <a:extLst>
              <a:ext uri="{FF2B5EF4-FFF2-40B4-BE49-F238E27FC236}">
                <a16:creationId xmlns:a16="http://schemas.microsoft.com/office/drawing/2014/main" id="{2650980E-C313-FD80-A9F0-B2A378E61153}"/>
              </a:ext>
            </a:extLst>
          </p:cNvPr>
          <p:cNvSpPr txBox="1"/>
          <p:nvPr/>
        </p:nvSpPr>
        <p:spPr>
          <a:xfrm>
            <a:off x="595993" y="1005826"/>
            <a:ext cx="1879600" cy="369332"/>
          </a:xfrm>
          <a:prstGeom prst="rect">
            <a:avLst/>
          </a:prstGeom>
          <a:noFill/>
        </p:spPr>
        <p:txBody>
          <a:bodyPr wrap="square" rtlCol="0">
            <a:spAutoFit/>
          </a:bodyPr>
          <a:lstStyle/>
          <a:p>
            <a:r>
              <a:rPr lang="en-US"/>
              <a:t>(Main) qubits</a:t>
            </a:r>
            <a:endParaRPr lang="vi-VN"/>
          </a:p>
        </p:txBody>
      </p:sp>
      <p:sp>
        <p:nvSpPr>
          <p:cNvPr id="27" name="Rectangle 26">
            <a:extLst>
              <a:ext uri="{FF2B5EF4-FFF2-40B4-BE49-F238E27FC236}">
                <a16:creationId xmlns:a16="http://schemas.microsoft.com/office/drawing/2014/main" id="{E8E6C3A4-60E8-8175-6176-A54DC9086BCA}"/>
              </a:ext>
            </a:extLst>
          </p:cNvPr>
          <p:cNvSpPr/>
          <p:nvPr/>
        </p:nvSpPr>
        <p:spPr>
          <a:xfrm>
            <a:off x="2684455" y="1238826"/>
            <a:ext cx="1557345" cy="130964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5A6521F-6069-790F-56F0-DC5D6EB72862}"/>
                  </a:ext>
                </a:extLst>
              </p:cNvPr>
              <p:cNvSpPr txBox="1"/>
              <p:nvPr/>
            </p:nvSpPr>
            <p:spPr>
              <a:xfrm>
                <a:off x="3181544" y="1755147"/>
                <a:ext cx="5631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oMath>
                  </m:oMathPara>
                </a14:m>
                <a:endParaRPr lang="vi-VN"/>
              </a:p>
            </p:txBody>
          </p:sp>
        </mc:Choice>
        <mc:Fallback xmlns="">
          <p:sp>
            <p:nvSpPr>
              <p:cNvPr id="28" name="TextBox 27">
                <a:extLst>
                  <a:ext uri="{FF2B5EF4-FFF2-40B4-BE49-F238E27FC236}">
                    <a16:creationId xmlns:a16="http://schemas.microsoft.com/office/drawing/2014/main" id="{85A6521F-6069-790F-56F0-DC5D6EB72862}"/>
                  </a:ext>
                </a:extLst>
              </p:cNvPr>
              <p:cNvSpPr txBox="1">
                <a:spLocks noRot="1" noChangeAspect="1" noMove="1" noResize="1" noEditPoints="1" noAdjustHandles="1" noChangeArrowheads="1" noChangeShapeType="1" noTextEdit="1"/>
              </p:cNvSpPr>
              <p:nvPr/>
            </p:nvSpPr>
            <p:spPr>
              <a:xfrm>
                <a:off x="3181544" y="1755147"/>
                <a:ext cx="563166" cy="276999"/>
              </a:xfrm>
              <a:prstGeom prst="rect">
                <a:avLst/>
              </a:prstGeom>
              <a:blipFill>
                <a:blip r:embed="rId6"/>
                <a:stretch>
                  <a:fillRect l="-8696" b="-8889"/>
                </a:stretch>
              </a:blipFill>
            </p:spPr>
            <p:txBody>
              <a:bodyPr/>
              <a:lstStyle/>
              <a:p>
                <a:r>
                  <a:rPr lang="vi-VN">
                    <a:noFill/>
                  </a:rPr>
                  <a:t> </a:t>
                </a:r>
              </a:p>
            </p:txBody>
          </p:sp>
        </mc:Fallback>
      </mc:AlternateContent>
      <p:sp>
        <p:nvSpPr>
          <p:cNvPr id="29" name="Hình chữ nhật 93">
            <a:extLst>
              <a:ext uri="{FF2B5EF4-FFF2-40B4-BE49-F238E27FC236}">
                <a16:creationId xmlns:a16="http://schemas.microsoft.com/office/drawing/2014/main" id="{DAEC4E73-A67C-6F67-ADAE-80C4A3ABC5E7}"/>
              </a:ext>
            </a:extLst>
          </p:cNvPr>
          <p:cNvSpPr/>
          <p:nvPr/>
        </p:nvSpPr>
        <p:spPr>
          <a:xfrm>
            <a:off x="4951839" y="1420493"/>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30" name="Arc 29">
            <a:extLst>
              <a:ext uri="{FF2B5EF4-FFF2-40B4-BE49-F238E27FC236}">
                <a16:creationId xmlns:a16="http://schemas.microsoft.com/office/drawing/2014/main" id="{FD3C0B1C-82E5-71A4-A660-9F207045397D}"/>
              </a:ext>
            </a:extLst>
          </p:cNvPr>
          <p:cNvSpPr/>
          <p:nvPr/>
        </p:nvSpPr>
        <p:spPr>
          <a:xfrm>
            <a:off x="5007536" y="1565093"/>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31" name="Straight Arrow Connector 30">
            <a:extLst>
              <a:ext uri="{FF2B5EF4-FFF2-40B4-BE49-F238E27FC236}">
                <a16:creationId xmlns:a16="http://schemas.microsoft.com/office/drawing/2014/main" id="{C6DED405-8E1B-64AA-4B51-41AB5BFAEB2E}"/>
              </a:ext>
            </a:extLst>
          </p:cNvPr>
          <p:cNvCxnSpPr>
            <a:cxnSpLocks/>
          </p:cNvCxnSpPr>
          <p:nvPr/>
        </p:nvCxnSpPr>
        <p:spPr>
          <a:xfrm flipV="1">
            <a:off x="5061752" y="1487464"/>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8540F21-3723-8A60-C6EF-0208066FEEB8}"/>
              </a:ext>
            </a:extLst>
          </p:cNvPr>
          <p:cNvCxnSpPr>
            <a:cxnSpLocks/>
          </p:cNvCxnSpPr>
          <p:nvPr/>
        </p:nvCxnSpPr>
        <p:spPr>
          <a:xfrm flipV="1">
            <a:off x="4497993" y="1399759"/>
            <a:ext cx="287866" cy="309033"/>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8A3150-4A6A-9D1C-D90C-B1083DAFD993}"/>
              </a:ext>
            </a:extLst>
          </p:cNvPr>
          <p:cNvCxnSpPr>
            <a:cxnSpLocks/>
          </p:cNvCxnSpPr>
          <p:nvPr/>
        </p:nvCxnSpPr>
        <p:spPr>
          <a:xfrm>
            <a:off x="1424968" y="2800205"/>
            <a:ext cx="387939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4D54A33-CAAE-E3DF-C404-06EDD29CF8EF}"/>
              </a:ext>
            </a:extLst>
          </p:cNvPr>
          <p:cNvCxnSpPr>
            <a:cxnSpLocks/>
          </p:cNvCxnSpPr>
          <p:nvPr/>
        </p:nvCxnSpPr>
        <p:spPr>
          <a:xfrm>
            <a:off x="1424967" y="2855241"/>
            <a:ext cx="3879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C58CFFC-4620-433F-19EF-9C2670E21971}"/>
              </a:ext>
            </a:extLst>
          </p:cNvPr>
          <p:cNvCxnSpPr>
            <a:cxnSpLocks/>
            <a:endCxn id="29" idx="2"/>
          </p:cNvCxnSpPr>
          <p:nvPr/>
        </p:nvCxnSpPr>
        <p:spPr>
          <a:xfrm flipV="1">
            <a:off x="5104999" y="1727426"/>
            <a:ext cx="0" cy="107277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13DECE-2C41-AD73-A592-80AC0F9838E9}"/>
                  </a:ext>
                </a:extLst>
              </p:cNvPr>
              <p:cNvSpPr txBox="1"/>
              <p:nvPr/>
            </p:nvSpPr>
            <p:spPr>
              <a:xfrm>
                <a:off x="146854" y="2667738"/>
                <a:ext cx="12781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vi-VN"/>
              </a:p>
            </p:txBody>
          </p:sp>
        </mc:Choice>
        <mc:Fallback xmlns="">
          <p:sp>
            <p:nvSpPr>
              <p:cNvPr id="43" name="TextBox 42">
                <a:extLst>
                  <a:ext uri="{FF2B5EF4-FFF2-40B4-BE49-F238E27FC236}">
                    <a16:creationId xmlns:a16="http://schemas.microsoft.com/office/drawing/2014/main" id="{5613DECE-2C41-AD73-A592-80AC0F9838E9}"/>
                  </a:ext>
                </a:extLst>
              </p:cNvPr>
              <p:cNvSpPr txBox="1">
                <a:spLocks noRot="1" noChangeAspect="1" noMove="1" noResize="1" noEditPoints="1" noAdjustHandles="1" noChangeArrowheads="1" noChangeShapeType="1" noTextEdit="1"/>
              </p:cNvSpPr>
              <p:nvPr/>
            </p:nvSpPr>
            <p:spPr>
              <a:xfrm>
                <a:off x="146854" y="2667738"/>
                <a:ext cx="1278113" cy="276999"/>
              </a:xfrm>
              <a:prstGeom prst="rect">
                <a:avLst/>
              </a:prstGeom>
              <a:blipFill>
                <a:blip r:embed="rId7"/>
                <a:stretch>
                  <a:fillRect b="-2222"/>
                </a:stretch>
              </a:blipFill>
            </p:spPr>
            <p:txBody>
              <a:bodyPr/>
              <a:lstStyle/>
              <a:p>
                <a:r>
                  <a:rPr lang="vi-VN">
                    <a:noFill/>
                  </a:rPr>
                  <a:t> </a:t>
                </a:r>
              </a:p>
            </p:txBody>
          </p:sp>
        </mc:Fallback>
      </mc:AlternateContent>
      <p:sp>
        <p:nvSpPr>
          <p:cNvPr id="44" name="TextBox 43">
            <a:extLst>
              <a:ext uri="{FF2B5EF4-FFF2-40B4-BE49-F238E27FC236}">
                <a16:creationId xmlns:a16="http://schemas.microsoft.com/office/drawing/2014/main" id="{98623146-1A19-CE6A-3E4D-96D0930046BD}"/>
              </a:ext>
            </a:extLst>
          </p:cNvPr>
          <p:cNvSpPr txBox="1"/>
          <p:nvPr/>
        </p:nvSpPr>
        <p:spPr>
          <a:xfrm>
            <a:off x="628650" y="2385419"/>
            <a:ext cx="1879600" cy="369332"/>
          </a:xfrm>
          <a:prstGeom prst="rect">
            <a:avLst/>
          </a:prstGeom>
          <a:noFill/>
        </p:spPr>
        <p:txBody>
          <a:bodyPr wrap="square" rtlCol="0">
            <a:spAutoFit/>
          </a:bodyPr>
          <a:lstStyle/>
          <a:p>
            <a:r>
              <a:rPr lang="en-US"/>
              <a:t>Classical channel</a:t>
            </a:r>
            <a:endParaRPr lang="vi-VN"/>
          </a:p>
        </p:txBody>
      </p:sp>
      <p:pic>
        <p:nvPicPr>
          <p:cNvPr id="3074" name="Picture 2">
            <a:extLst>
              <a:ext uri="{FF2B5EF4-FFF2-40B4-BE49-F238E27FC236}">
                <a16:creationId xmlns:a16="http://schemas.microsoft.com/office/drawing/2014/main" id="{DDB2C47A-558C-046C-21B0-8F547E0D73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965" y="3024385"/>
            <a:ext cx="1392872" cy="13928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1ADF63-0892-67A2-6203-F27F855CBB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55799" y="3055520"/>
            <a:ext cx="1411660" cy="14116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E4DB4BF-BB50-4288-5DAC-6D249E211EB6}"/>
                  </a:ext>
                </a:extLst>
              </p:cNvPr>
              <p:cNvSpPr txBox="1"/>
              <p:nvPr/>
            </p:nvSpPr>
            <p:spPr>
              <a:xfrm>
                <a:off x="602859" y="4444097"/>
                <a:ext cx="4655299" cy="646331"/>
              </a:xfrm>
              <a:prstGeom prst="rect">
                <a:avLst/>
              </a:prstGeom>
              <a:noFill/>
            </p:spPr>
            <p:txBody>
              <a:bodyPr wrap="square" rtlCol="0">
                <a:spAutoFit/>
              </a:bodyPr>
              <a:lstStyle/>
              <a:p>
                <a:r>
                  <a:rPr lang="en-US"/>
                  <a:t>G</a:t>
                </a:r>
                <a:r>
                  <a:rPr lang="en-VN"/>
                  <a:t>ate </a:t>
                </a:r>
                <a14:m>
                  <m:oMath xmlns:m="http://schemas.openxmlformats.org/officeDocument/2006/math">
                    <m:sSub>
                      <m:sSubPr>
                        <m:ctrlPr>
                          <a:rPr lang="vi-VN" b="0" i="1">
                            <a:latin typeface="Cambria Math" panose="02040503050406030204" pitchFamily="18" charset="0"/>
                          </a:rPr>
                        </m:ctrlPr>
                      </m:sSubPr>
                      <m:e>
                        <m:r>
                          <a:rPr lang="en-VN" i="1">
                            <a:latin typeface="Cambria Math" panose="02040503050406030204" pitchFamily="18" charset="0"/>
                          </a:rPr>
                          <m:t>𝑅</m:t>
                        </m:r>
                      </m:e>
                      <m:sub>
                        <m:r>
                          <a:rPr lang="vi-VN" i="1">
                            <a:latin typeface="Cambria Math" panose="02040503050406030204" pitchFamily="18" charset="0"/>
                          </a:rPr>
                          <m:t>𝑖</m:t>
                        </m:r>
                      </m:sub>
                    </m:sSub>
                    <m:r>
                      <a:rPr lang="vi-VN" b="0" i="1">
                        <a:latin typeface="Cambria Math" panose="02040503050406030204" pitchFamily="18" charset="0"/>
                      </a:rPr>
                      <m:t>(</m:t>
                    </m:r>
                    <m:r>
                      <a:rPr lang="vi-VN" b="0" i="1">
                        <a:latin typeface="Cambria Math" panose="02040503050406030204" pitchFamily="18" charset="0"/>
                      </a:rPr>
                      <m:t>𝜃</m:t>
                    </m:r>
                    <m:r>
                      <a:rPr lang="vi-VN" b="0" i="1">
                        <a:latin typeface="Cambria Math" panose="02040503050406030204" pitchFamily="18" charset="0"/>
                      </a:rPr>
                      <m:t>)</m:t>
                    </m:r>
                  </m:oMath>
                </a14:m>
                <a:r>
                  <a:rPr lang="en-VN"/>
                  <a:t> rotate state </a:t>
                </a:r>
                <a14:m>
                  <m:oMath xmlns:m="http://schemas.openxmlformats.org/officeDocument/2006/math">
                    <m:sSup>
                      <m:sSupPr>
                        <m:ctrlPr>
                          <a:rPr lang="vi-VN" b="0" i="1">
                            <a:latin typeface="Cambria Math" panose="02040503050406030204" pitchFamily="18" charset="0"/>
                          </a:rPr>
                        </m:ctrlPr>
                      </m:sSupPr>
                      <m:e>
                        <m:r>
                          <a:rPr lang="vi-VN" i="1">
                            <a:latin typeface="Cambria Math" panose="02040503050406030204" pitchFamily="18" charset="0"/>
                          </a:rPr>
                          <m:t>𝜃</m:t>
                        </m:r>
                      </m:e>
                      <m:sup>
                        <m:r>
                          <m:rPr>
                            <m:sty m:val="p"/>
                          </m:rPr>
                          <a:rPr lang="vi-VN" i="1">
                            <a:latin typeface="Cambria Math" panose="02040503050406030204" pitchFamily="18" charset="0"/>
                          </a:rPr>
                          <m:t>o</m:t>
                        </m:r>
                      </m:sup>
                    </m:sSup>
                  </m:oMath>
                </a14:m>
                <a:r>
                  <a:rPr lang="en-VN"/>
                  <a:t> about the </a:t>
                </a:r>
                <a14:m>
                  <m:oMath xmlns:m="http://schemas.openxmlformats.org/officeDocument/2006/math">
                    <m:r>
                      <a:rPr lang="en-VN" i="1" smtClean="0">
                        <a:latin typeface="Cambria Math" panose="02040503050406030204" pitchFamily="18" charset="0"/>
                      </a:rPr>
                      <m:t>𝑖</m:t>
                    </m:r>
                  </m:oMath>
                </a14:m>
                <a:r>
                  <a:rPr lang="en-VN"/>
                  <a:t>-axis</a:t>
                </a:r>
                <a:r>
                  <a:rPr lang="en-US"/>
                  <a:t> w</a:t>
                </a:r>
                <a:r>
                  <a:rPr lang="en-VN"/>
                  <a:t>here </a:t>
                </a:r>
                <a14:m>
                  <m:oMath xmlns:m="http://schemas.openxmlformats.org/officeDocument/2006/math">
                    <m:r>
                      <a:rPr lang="en-VN" i="1">
                        <a:latin typeface="Cambria Math" panose="02040503050406030204" pitchFamily="18" charset="0"/>
                      </a:rPr>
                      <m:t>𝑖</m:t>
                    </m:r>
                    <m:r>
                      <a:rPr lang="vi-VN" b="0" i="1">
                        <a:latin typeface="Cambria Math" panose="02040503050406030204" pitchFamily="18" charset="0"/>
                      </a:rPr>
                      <m:t>∈</m:t>
                    </m:r>
                    <m:d>
                      <m:dPr>
                        <m:begChr m:val="{"/>
                        <m:endChr m:val="}"/>
                        <m:ctrlPr>
                          <a:rPr lang="vi-VN" b="0" i="1">
                            <a:latin typeface="Cambria Math" panose="02040503050406030204" pitchFamily="18" charset="0"/>
                          </a:rPr>
                        </m:ctrlPr>
                      </m:dPr>
                      <m:e>
                        <m:r>
                          <a:rPr lang="en-US"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oMath>
                </a14:m>
                <a:r>
                  <a:rPr lang="en-VN" i="1"/>
                  <a:t> </a:t>
                </a:r>
                <a:r>
                  <a:rPr lang="en-VN"/>
                  <a:t>and </a:t>
                </a:r>
                <a14:m>
                  <m:oMath xmlns:m="http://schemas.openxmlformats.org/officeDocument/2006/math">
                    <m:r>
                      <a:rPr lang="vi-VN" i="1">
                        <a:latin typeface="Cambria Math" panose="02040503050406030204" pitchFamily="18" charset="0"/>
                      </a:rPr>
                      <m:t>𝜃</m:t>
                    </m:r>
                    <m:r>
                      <a:rPr lang="vi-VN" b="0" i="1">
                        <a:latin typeface="Cambria Math" panose="02040503050406030204" pitchFamily="18" charset="0"/>
                      </a:rPr>
                      <m:t>∈[0,2</m:t>
                    </m:r>
                    <m:r>
                      <a:rPr lang="vi-VN" b="0" i="1">
                        <a:latin typeface="Cambria Math" panose="02040503050406030204" pitchFamily="18" charset="0"/>
                      </a:rPr>
                      <m:t>𝜋</m:t>
                    </m:r>
                    <m:r>
                      <a:rPr lang="vi-VN" b="0" i="1">
                        <a:latin typeface="Cambria Math" panose="02040503050406030204" pitchFamily="18" charset="0"/>
                      </a:rPr>
                      <m:t>]</m:t>
                    </m:r>
                  </m:oMath>
                </a14:m>
                <a:endParaRPr lang="en-VN"/>
              </a:p>
            </p:txBody>
          </p:sp>
        </mc:Choice>
        <mc:Fallback xmlns="">
          <p:sp>
            <p:nvSpPr>
              <p:cNvPr id="51" name="TextBox 50">
                <a:extLst>
                  <a:ext uri="{FF2B5EF4-FFF2-40B4-BE49-F238E27FC236}">
                    <a16:creationId xmlns:a16="http://schemas.microsoft.com/office/drawing/2014/main" id="{1E4DB4BF-BB50-4288-5DAC-6D249E211EB6}"/>
                  </a:ext>
                </a:extLst>
              </p:cNvPr>
              <p:cNvSpPr txBox="1">
                <a:spLocks noRot="1" noChangeAspect="1" noMove="1" noResize="1" noEditPoints="1" noAdjustHandles="1" noChangeArrowheads="1" noChangeShapeType="1" noTextEdit="1"/>
              </p:cNvSpPr>
              <p:nvPr/>
            </p:nvSpPr>
            <p:spPr>
              <a:xfrm>
                <a:off x="602859" y="4444097"/>
                <a:ext cx="4655299" cy="646331"/>
              </a:xfrm>
              <a:prstGeom prst="rect">
                <a:avLst/>
              </a:prstGeom>
              <a:blipFill>
                <a:blip r:embed="rId10"/>
                <a:stretch>
                  <a:fillRect l="-1178" t="-4717" b="-14151"/>
                </a:stretch>
              </a:blipFill>
            </p:spPr>
            <p:txBody>
              <a:bodyPr/>
              <a:lstStyle/>
              <a:p>
                <a:r>
                  <a:rPr lang="vi-VN">
                    <a:noFill/>
                  </a:rPr>
                  <a:t> </a:t>
                </a:r>
              </a:p>
            </p:txBody>
          </p:sp>
        </mc:Fallback>
      </mc:AlternateContent>
      <p:sp>
        <p:nvSpPr>
          <p:cNvPr id="57" name="Rectangle 56">
            <a:extLst>
              <a:ext uri="{FF2B5EF4-FFF2-40B4-BE49-F238E27FC236}">
                <a16:creationId xmlns:a16="http://schemas.microsoft.com/office/drawing/2014/main" id="{CBA39A83-DA49-E25E-235A-31062CC3A0E8}"/>
              </a:ext>
            </a:extLst>
          </p:cNvPr>
          <p:cNvSpPr/>
          <p:nvPr/>
        </p:nvSpPr>
        <p:spPr>
          <a:xfrm>
            <a:off x="5461134" y="1121833"/>
            <a:ext cx="3344199" cy="2949896"/>
          </a:xfrm>
          <a:prstGeom prst="rect">
            <a:avLst/>
          </a:prstGeom>
          <a:solidFill>
            <a:schemeClr val="bg1"/>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3" name="Straight Connector 62">
            <a:extLst>
              <a:ext uri="{FF2B5EF4-FFF2-40B4-BE49-F238E27FC236}">
                <a16:creationId xmlns:a16="http://schemas.microsoft.com/office/drawing/2014/main" id="{C0E15684-451F-8CEC-4A60-4A98231BFB21}"/>
              </a:ext>
            </a:extLst>
          </p:cNvPr>
          <p:cNvCxnSpPr>
            <a:cxnSpLocks/>
          </p:cNvCxnSpPr>
          <p:nvPr/>
        </p:nvCxnSpPr>
        <p:spPr>
          <a:xfrm>
            <a:off x="5580407" y="1573960"/>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73" name="Straight Connector 3072">
            <a:extLst>
              <a:ext uri="{FF2B5EF4-FFF2-40B4-BE49-F238E27FC236}">
                <a16:creationId xmlns:a16="http://schemas.microsoft.com/office/drawing/2014/main" id="{F03FE966-13AB-EE11-C687-C0D71BCC5C15}"/>
              </a:ext>
            </a:extLst>
          </p:cNvPr>
          <p:cNvCxnSpPr>
            <a:cxnSpLocks/>
          </p:cNvCxnSpPr>
          <p:nvPr/>
        </p:nvCxnSpPr>
        <p:spPr>
          <a:xfrm>
            <a:off x="5580407" y="1861688"/>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75" name="Straight Connector 3074">
            <a:extLst>
              <a:ext uri="{FF2B5EF4-FFF2-40B4-BE49-F238E27FC236}">
                <a16:creationId xmlns:a16="http://schemas.microsoft.com/office/drawing/2014/main" id="{319FAA29-9794-45ED-7888-F4328807C9CF}"/>
              </a:ext>
            </a:extLst>
          </p:cNvPr>
          <p:cNvCxnSpPr>
            <a:cxnSpLocks/>
          </p:cNvCxnSpPr>
          <p:nvPr/>
        </p:nvCxnSpPr>
        <p:spPr>
          <a:xfrm>
            <a:off x="5580407" y="2149416"/>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77" name="Straight Connector 3076">
            <a:extLst>
              <a:ext uri="{FF2B5EF4-FFF2-40B4-BE49-F238E27FC236}">
                <a16:creationId xmlns:a16="http://schemas.microsoft.com/office/drawing/2014/main" id="{1D4C9A78-F240-5005-2FC9-58445F7C03D4}"/>
              </a:ext>
            </a:extLst>
          </p:cNvPr>
          <p:cNvCxnSpPr>
            <a:cxnSpLocks/>
          </p:cNvCxnSpPr>
          <p:nvPr/>
        </p:nvCxnSpPr>
        <p:spPr>
          <a:xfrm>
            <a:off x="5584640" y="2437144"/>
            <a:ext cx="3108960" cy="0"/>
          </a:xfrm>
          <a:prstGeom prst="line">
            <a:avLst/>
          </a:prstGeom>
          <a:ln w="28575"/>
        </p:spPr>
        <p:style>
          <a:lnRef idx="1">
            <a:schemeClr val="dk1"/>
          </a:lnRef>
          <a:fillRef idx="0">
            <a:schemeClr val="dk1"/>
          </a:fillRef>
          <a:effectRef idx="0">
            <a:schemeClr val="dk1"/>
          </a:effectRef>
          <a:fontRef idx="minor">
            <a:schemeClr val="tx1"/>
          </a:fontRef>
        </p:style>
      </p:cxnSp>
      <p:sp>
        <p:nvSpPr>
          <p:cNvPr id="3079" name="Rectangle 3078">
            <a:extLst>
              <a:ext uri="{FF2B5EF4-FFF2-40B4-BE49-F238E27FC236}">
                <a16:creationId xmlns:a16="http://schemas.microsoft.com/office/drawing/2014/main" id="{E2C6F9A4-6B3D-8477-E342-C31B8B2BF6D8}"/>
              </a:ext>
            </a:extLst>
          </p:cNvPr>
          <p:cNvSpPr/>
          <p:nvPr/>
        </p:nvSpPr>
        <p:spPr>
          <a:xfrm>
            <a:off x="5836870" y="1424361"/>
            <a:ext cx="498571" cy="324668"/>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080" name="TextBox 3079">
                <a:extLst>
                  <a:ext uri="{FF2B5EF4-FFF2-40B4-BE49-F238E27FC236}">
                    <a16:creationId xmlns:a16="http://schemas.microsoft.com/office/drawing/2014/main" id="{BAC769A3-926B-4E2F-FF99-89D599453A02}"/>
                  </a:ext>
                </a:extLst>
              </p:cNvPr>
              <p:cNvSpPr txBox="1"/>
              <p:nvPr/>
            </p:nvSpPr>
            <p:spPr>
              <a:xfrm>
                <a:off x="5881598" y="1492329"/>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𝑌</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0</m:t>
                              </m:r>
                            </m:sub>
                          </m:sSub>
                        </m:e>
                      </m:d>
                    </m:oMath>
                  </m:oMathPara>
                </a14:m>
                <a:endParaRPr lang="vi-VN" sz="1000"/>
              </a:p>
            </p:txBody>
          </p:sp>
        </mc:Choice>
        <mc:Fallback xmlns="">
          <p:sp>
            <p:nvSpPr>
              <p:cNvPr id="3080" name="TextBox 3079">
                <a:extLst>
                  <a:ext uri="{FF2B5EF4-FFF2-40B4-BE49-F238E27FC236}">
                    <a16:creationId xmlns:a16="http://schemas.microsoft.com/office/drawing/2014/main" id="{BAC769A3-926B-4E2F-FF99-89D599453A02}"/>
                  </a:ext>
                </a:extLst>
              </p:cNvPr>
              <p:cNvSpPr txBox="1">
                <a:spLocks noRot="1" noChangeAspect="1" noMove="1" noResize="1" noEditPoints="1" noAdjustHandles="1" noChangeArrowheads="1" noChangeShapeType="1" noTextEdit="1"/>
              </p:cNvSpPr>
              <p:nvPr/>
            </p:nvSpPr>
            <p:spPr>
              <a:xfrm>
                <a:off x="5881598" y="1492329"/>
                <a:ext cx="413831" cy="153888"/>
              </a:xfrm>
              <a:prstGeom prst="rect">
                <a:avLst/>
              </a:prstGeom>
              <a:blipFill>
                <a:blip r:embed="rId12"/>
                <a:stretch>
                  <a:fillRect l="-7353" b="-16000"/>
                </a:stretch>
              </a:blipFill>
            </p:spPr>
            <p:txBody>
              <a:bodyPr/>
              <a:lstStyle/>
              <a:p>
                <a:r>
                  <a:rPr lang="vi-VN">
                    <a:noFill/>
                  </a:rPr>
                  <a:t> </a:t>
                </a:r>
              </a:p>
            </p:txBody>
          </p:sp>
        </mc:Fallback>
      </mc:AlternateContent>
      <p:sp>
        <p:nvSpPr>
          <p:cNvPr id="3081" name="Rectangle 3080">
            <a:extLst>
              <a:ext uri="{FF2B5EF4-FFF2-40B4-BE49-F238E27FC236}">
                <a16:creationId xmlns:a16="http://schemas.microsoft.com/office/drawing/2014/main" id="{12594910-D0C8-DDA0-7A73-B88D2DE4925A}"/>
              </a:ext>
            </a:extLst>
          </p:cNvPr>
          <p:cNvSpPr/>
          <p:nvPr/>
        </p:nvSpPr>
        <p:spPr>
          <a:xfrm>
            <a:off x="5840939" y="1952916"/>
            <a:ext cx="498571" cy="324668"/>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082" name="TextBox 3081">
                <a:extLst>
                  <a:ext uri="{FF2B5EF4-FFF2-40B4-BE49-F238E27FC236}">
                    <a16:creationId xmlns:a16="http://schemas.microsoft.com/office/drawing/2014/main" id="{DCFA5A36-0C65-A5D5-DBB8-0E3408525134}"/>
                  </a:ext>
                </a:extLst>
              </p:cNvPr>
              <p:cNvSpPr txBox="1"/>
              <p:nvPr/>
            </p:nvSpPr>
            <p:spPr>
              <a:xfrm>
                <a:off x="5885667" y="2020884"/>
                <a:ext cx="41498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1</m:t>
                              </m:r>
                            </m:sub>
                          </m:sSub>
                        </m:e>
                      </m:d>
                    </m:oMath>
                  </m:oMathPara>
                </a14:m>
                <a:endParaRPr lang="vi-VN" sz="1000"/>
              </a:p>
            </p:txBody>
          </p:sp>
        </mc:Choice>
        <mc:Fallback xmlns="">
          <p:sp>
            <p:nvSpPr>
              <p:cNvPr id="3082" name="TextBox 3081">
                <a:extLst>
                  <a:ext uri="{FF2B5EF4-FFF2-40B4-BE49-F238E27FC236}">
                    <a16:creationId xmlns:a16="http://schemas.microsoft.com/office/drawing/2014/main" id="{DCFA5A36-0C65-A5D5-DBB8-0E3408525134}"/>
                  </a:ext>
                </a:extLst>
              </p:cNvPr>
              <p:cNvSpPr txBox="1">
                <a:spLocks noRot="1" noChangeAspect="1" noMove="1" noResize="1" noEditPoints="1" noAdjustHandles="1" noChangeArrowheads="1" noChangeShapeType="1" noTextEdit="1"/>
              </p:cNvSpPr>
              <p:nvPr/>
            </p:nvSpPr>
            <p:spPr>
              <a:xfrm>
                <a:off x="5885667" y="2020884"/>
                <a:ext cx="414985" cy="153888"/>
              </a:xfrm>
              <a:prstGeom prst="rect">
                <a:avLst/>
              </a:prstGeom>
              <a:blipFill>
                <a:blip r:embed="rId13"/>
                <a:stretch>
                  <a:fillRect l="-5797" b="-16000"/>
                </a:stretch>
              </a:blipFill>
            </p:spPr>
            <p:txBody>
              <a:bodyPr/>
              <a:lstStyle/>
              <a:p>
                <a:r>
                  <a:rPr lang="vi-VN">
                    <a:noFill/>
                  </a:rPr>
                  <a:t> </a:t>
                </a:r>
              </a:p>
            </p:txBody>
          </p:sp>
        </mc:Fallback>
      </mc:AlternateContent>
      <p:sp>
        <p:nvSpPr>
          <p:cNvPr id="3083" name="Rectangle 3082">
            <a:extLst>
              <a:ext uri="{FF2B5EF4-FFF2-40B4-BE49-F238E27FC236}">
                <a16:creationId xmlns:a16="http://schemas.microsoft.com/office/drawing/2014/main" id="{82D2CAB3-EBA0-2FE0-478D-F9E59AB138DF}"/>
              </a:ext>
            </a:extLst>
          </p:cNvPr>
          <p:cNvSpPr/>
          <p:nvPr/>
        </p:nvSpPr>
        <p:spPr>
          <a:xfrm>
            <a:off x="6553292" y="1681879"/>
            <a:ext cx="498571" cy="324668"/>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084" name="TextBox 3083">
                <a:extLst>
                  <a:ext uri="{FF2B5EF4-FFF2-40B4-BE49-F238E27FC236}">
                    <a16:creationId xmlns:a16="http://schemas.microsoft.com/office/drawing/2014/main" id="{F2D25819-B5E3-6C15-4303-D60CFAB6B210}"/>
                  </a:ext>
                </a:extLst>
              </p:cNvPr>
              <p:cNvSpPr txBox="1"/>
              <p:nvPr/>
            </p:nvSpPr>
            <p:spPr>
              <a:xfrm>
                <a:off x="6598020" y="1749847"/>
                <a:ext cx="417935"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2</m:t>
                              </m:r>
                            </m:sub>
                          </m:sSub>
                        </m:e>
                      </m:d>
                    </m:oMath>
                  </m:oMathPara>
                </a14:m>
                <a:endParaRPr lang="vi-VN" sz="1000"/>
              </a:p>
            </p:txBody>
          </p:sp>
        </mc:Choice>
        <mc:Fallback xmlns="">
          <p:sp>
            <p:nvSpPr>
              <p:cNvPr id="3084" name="TextBox 3083">
                <a:extLst>
                  <a:ext uri="{FF2B5EF4-FFF2-40B4-BE49-F238E27FC236}">
                    <a16:creationId xmlns:a16="http://schemas.microsoft.com/office/drawing/2014/main" id="{F2D25819-B5E3-6C15-4303-D60CFAB6B210}"/>
                  </a:ext>
                </a:extLst>
              </p:cNvPr>
              <p:cNvSpPr txBox="1">
                <a:spLocks noRot="1" noChangeAspect="1" noMove="1" noResize="1" noEditPoints="1" noAdjustHandles="1" noChangeArrowheads="1" noChangeShapeType="1" noTextEdit="1"/>
              </p:cNvSpPr>
              <p:nvPr/>
            </p:nvSpPr>
            <p:spPr>
              <a:xfrm>
                <a:off x="6598020" y="1749847"/>
                <a:ext cx="417935" cy="153888"/>
              </a:xfrm>
              <a:prstGeom prst="rect">
                <a:avLst/>
              </a:prstGeom>
              <a:blipFill>
                <a:blip r:embed="rId14"/>
                <a:stretch>
                  <a:fillRect l="-5797" b="-20000"/>
                </a:stretch>
              </a:blipFill>
            </p:spPr>
            <p:txBody>
              <a:bodyPr/>
              <a:lstStyle/>
              <a:p>
                <a:r>
                  <a:rPr lang="vi-VN">
                    <a:noFill/>
                  </a:rPr>
                  <a:t> </a:t>
                </a:r>
              </a:p>
            </p:txBody>
          </p:sp>
        </mc:Fallback>
      </mc:AlternateContent>
      <p:cxnSp>
        <p:nvCxnSpPr>
          <p:cNvPr id="3085" name="Straight Connector 3084">
            <a:extLst>
              <a:ext uri="{FF2B5EF4-FFF2-40B4-BE49-F238E27FC236}">
                <a16:creationId xmlns:a16="http://schemas.microsoft.com/office/drawing/2014/main" id="{058C4BB8-3B2E-D4B1-C248-355A9C1F49DF}"/>
              </a:ext>
            </a:extLst>
          </p:cNvPr>
          <p:cNvCxnSpPr>
            <a:cxnSpLocks/>
          </p:cNvCxnSpPr>
          <p:nvPr/>
        </p:nvCxnSpPr>
        <p:spPr>
          <a:xfrm>
            <a:off x="5576174" y="2724872"/>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86" name="Straight Connector 3085">
            <a:extLst>
              <a:ext uri="{FF2B5EF4-FFF2-40B4-BE49-F238E27FC236}">
                <a16:creationId xmlns:a16="http://schemas.microsoft.com/office/drawing/2014/main" id="{9C1ECFD0-BD17-2B32-AF03-525B8606254B}"/>
              </a:ext>
            </a:extLst>
          </p:cNvPr>
          <p:cNvCxnSpPr>
            <a:cxnSpLocks/>
          </p:cNvCxnSpPr>
          <p:nvPr/>
        </p:nvCxnSpPr>
        <p:spPr>
          <a:xfrm>
            <a:off x="5580407" y="3012601"/>
            <a:ext cx="3108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87" name="Straight Connector 3086">
            <a:extLst>
              <a:ext uri="{FF2B5EF4-FFF2-40B4-BE49-F238E27FC236}">
                <a16:creationId xmlns:a16="http://schemas.microsoft.com/office/drawing/2014/main" id="{EF05A6BA-0844-B52D-C869-4EA5994FFDCB}"/>
              </a:ext>
            </a:extLst>
          </p:cNvPr>
          <p:cNvCxnSpPr>
            <a:cxnSpLocks/>
            <a:endCxn id="3083" idx="2"/>
          </p:cNvCxnSpPr>
          <p:nvPr/>
        </p:nvCxnSpPr>
        <p:spPr>
          <a:xfrm flipV="1">
            <a:off x="6802578" y="2006547"/>
            <a:ext cx="0" cy="718325"/>
          </a:xfrm>
          <a:prstGeom prst="line">
            <a:avLst/>
          </a:prstGeom>
          <a:ln w="28575"/>
        </p:spPr>
        <p:style>
          <a:lnRef idx="1">
            <a:schemeClr val="dk1"/>
          </a:lnRef>
          <a:fillRef idx="0">
            <a:schemeClr val="dk1"/>
          </a:fillRef>
          <a:effectRef idx="0">
            <a:schemeClr val="dk1"/>
          </a:effectRef>
          <a:fontRef idx="minor">
            <a:schemeClr val="tx1"/>
          </a:fontRef>
        </p:style>
      </p:cxnSp>
      <p:sp>
        <p:nvSpPr>
          <p:cNvPr id="3091" name="Oval 3090">
            <a:extLst>
              <a:ext uri="{FF2B5EF4-FFF2-40B4-BE49-F238E27FC236}">
                <a16:creationId xmlns:a16="http://schemas.microsoft.com/office/drawing/2014/main" id="{4478DBF9-9D88-CFE9-5E42-B8575056DA67}"/>
              </a:ext>
            </a:extLst>
          </p:cNvPr>
          <p:cNvSpPr/>
          <p:nvPr/>
        </p:nvSpPr>
        <p:spPr>
          <a:xfrm>
            <a:off x="6716703" y="2639503"/>
            <a:ext cx="168450" cy="1684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3092" name="Rectangle 3091">
            <a:extLst>
              <a:ext uri="{FF2B5EF4-FFF2-40B4-BE49-F238E27FC236}">
                <a16:creationId xmlns:a16="http://schemas.microsoft.com/office/drawing/2014/main" id="{F6FB6435-3809-30E5-A3E4-F1771CB2CD00}"/>
              </a:ext>
            </a:extLst>
          </p:cNvPr>
          <p:cNvSpPr/>
          <p:nvPr/>
        </p:nvSpPr>
        <p:spPr>
          <a:xfrm>
            <a:off x="7259463" y="1987113"/>
            <a:ext cx="498571" cy="324668"/>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093" name="TextBox 3092">
                <a:extLst>
                  <a:ext uri="{FF2B5EF4-FFF2-40B4-BE49-F238E27FC236}">
                    <a16:creationId xmlns:a16="http://schemas.microsoft.com/office/drawing/2014/main" id="{42930002-E27B-9398-E171-3BDB853B2D98}"/>
                  </a:ext>
                </a:extLst>
              </p:cNvPr>
              <p:cNvSpPr txBox="1"/>
              <p:nvPr/>
            </p:nvSpPr>
            <p:spPr>
              <a:xfrm>
                <a:off x="7304191" y="2055081"/>
                <a:ext cx="41383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𝑍</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𝜃</m:t>
                              </m:r>
                            </m:e>
                            <m:sub>
                              <m:r>
                                <a:rPr lang="en-US" sz="1000" b="0" i="1" smtClean="0">
                                  <a:latin typeface="Cambria Math" panose="02040503050406030204" pitchFamily="18" charset="0"/>
                                </a:rPr>
                                <m:t>3</m:t>
                              </m:r>
                            </m:sub>
                          </m:sSub>
                        </m:e>
                      </m:d>
                    </m:oMath>
                  </m:oMathPara>
                </a14:m>
                <a:endParaRPr lang="vi-VN" sz="1000"/>
              </a:p>
            </p:txBody>
          </p:sp>
        </mc:Choice>
        <mc:Fallback xmlns="">
          <p:sp>
            <p:nvSpPr>
              <p:cNvPr id="3093" name="TextBox 3092">
                <a:extLst>
                  <a:ext uri="{FF2B5EF4-FFF2-40B4-BE49-F238E27FC236}">
                    <a16:creationId xmlns:a16="http://schemas.microsoft.com/office/drawing/2014/main" id="{42930002-E27B-9398-E171-3BDB853B2D98}"/>
                  </a:ext>
                </a:extLst>
              </p:cNvPr>
              <p:cNvSpPr txBox="1">
                <a:spLocks noRot="1" noChangeAspect="1" noMove="1" noResize="1" noEditPoints="1" noAdjustHandles="1" noChangeArrowheads="1" noChangeShapeType="1" noTextEdit="1"/>
              </p:cNvSpPr>
              <p:nvPr/>
            </p:nvSpPr>
            <p:spPr>
              <a:xfrm>
                <a:off x="7304191" y="2055081"/>
                <a:ext cx="413831" cy="153888"/>
              </a:xfrm>
              <a:prstGeom prst="rect">
                <a:avLst/>
              </a:prstGeom>
              <a:blipFill>
                <a:blip r:embed="rId15"/>
                <a:stretch>
                  <a:fillRect l="-5882" b="-20000"/>
                </a:stretch>
              </a:blipFill>
            </p:spPr>
            <p:txBody>
              <a:bodyPr/>
              <a:lstStyle/>
              <a:p>
                <a:r>
                  <a:rPr lang="vi-VN">
                    <a:noFill/>
                  </a:rPr>
                  <a:t> </a:t>
                </a:r>
              </a:p>
            </p:txBody>
          </p:sp>
        </mc:Fallback>
      </mc:AlternateContent>
      <p:cxnSp>
        <p:nvCxnSpPr>
          <p:cNvPr id="3094" name="Straight Connector 3093">
            <a:extLst>
              <a:ext uri="{FF2B5EF4-FFF2-40B4-BE49-F238E27FC236}">
                <a16:creationId xmlns:a16="http://schemas.microsoft.com/office/drawing/2014/main" id="{2ACB9085-EED7-3179-9949-C06C1B26BD92}"/>
              </a:ext>
            </a:extLst>
          </p:cNvPr>
          <p:cNvCxnSpPr>
            <a:cxnSpLocks/>
            <a:endCxn id="3092" idx="2"/>
          </p:cNvCxnSpPr>
          <p:nvPr/>
        </p:nvCxnSpPr>
        <p:spPr>
          <a:xfrm flipV="1">
            <a:off x="7508749" y="2311781"/>
            <a:ext cx="0" cy="718325"/>
          </a:xfrm>
          <a:prstGeom prst="line">
            <a:avLst/>
          </a:prstGeom>
          <a:ln w="28575"/>
        </p:spPr>
        <p:style>
          <a:lnRef idx="1">
            <a:schemeClr val="dk1"/>
          </a:lnRef>
          <a:fillRef idx="0">
            <a:schemeClr val="dk1"/>
          </a:fillRef>
          <a:effectRef idx="0">
            <a:schemeClr val="dk1"/>
          </a:effectRef>
          <a:fontRef idx="minor">
            <a:schemeClr val="tx1"/>
          </a:fontRef>
        </p:style>
      </p:cxnSp>
      <p:sp>
        <p:nvSpPr>
          <p:cNvPr id="3095" name="Oval 3094">
            <a:extLst>
              <a:ext uri="{FF2B5EF4-FFF2-40B4-BE49-F238E27FC236}">
                <a16:creationId xmlns:a16="http://schemas.microsoft.com/office/drawing/2014/main" id="{23D912C8-7695-2FF0-5F2E-098360645CAB}"/>
              </a:ext>
            </a:extLst>
          </p:cNvPr>
          <p:cNvSpPr/>
          <p:nvPr/>
        </p:nvSpPr>
        <p:spPr>
          <a:xfrm>
            <a:off x="7422874" y="2944737"/>
            <a:ext cx="168450" cy="1684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p:sp>
        <p:nvSpPr>
          <p:cNvPr id="3096" name="Oval 3095">
            <a:extLst>
              <a:ext uri="{FF2B5EF4-FFF2-40B4-BE49-F238E27FC236}">
                <a16:creationId xmlns:a16="http://schemas.microsoft.com/office/drawing/2014/main" id="{DD33CDD9-01B1-58A6-9FFC-4B4EA8E4EB56}"/>
              </a:ext>
            </a:extLst>
          </p:cNvPr>
          <p:cNvSpPr/>
          <p:nvPr/>
        </p:nvSpPr>
        <p:spPr>
          <a:xfrm>
            <a:off x="7422874" y="2639503"/>
            <a:ext cx="168450" cy="168450"/>
          </a:xfrm>
          <a:prstGeom prst="ellipse">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098" name="TextBox 3097">
                <a:extLst>
                  <a:ext uri="{FF2B5EF4-FFF2-40B4-BE49-F238E27FC236}">
                    <a16:creationId xmlns:a16="http://schemas.microsoft.com/office/drawing/2014/main" id="{8EFAD544-7A0C-072D-443F-9DDF6B791384}"/>
                  </a:ext>
                </a:extLst>
              </p:cNvPr>
              <p:cNvSpPr txBox="1"/>
              <p:nvPr/>
            </p:nvSpPr>
            <p:spPr>
              <a:xfrm>
                <a:off x="5587004" y="3613936"/>
                <a:ext cx="2004320" cy="369332"/>
              </a:xfrm>
              <a:prstGeom prst="rect">
                <a:avLst/>
              </a:prstGeom>
              <a:solidFill>
                <a:schemeClr val="bg2"/>
              </a:solidFill>
              <a:ln>
                <a:solidFill>
                  <a:srgbClr val="FF0000"/>
                </a:solidFill>
              </a:ln>
            </p:spPr>
            <p:txBody>
              <a:bodyPr wrap="square" rtlCol="0">
                <a:spAutoFit/>
              </a:bodyPr>
              <a:lstStyle/>
              <a:p>
                <a14:m>
                  <m:oMath xmlns:m="http://schemas.openxmlformats.org/officeDocument/2006/math">
                    <m:r>
                      <a:rPr lang="en-US" b="1" i="1" smtClean="0">
                        <a:latin typeface="Cambria Math" panose="02040503050406030204" pitchFamily="18" charset="0"/>
                      </a:rPr>
                      <m:t>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e>
                                  <m:r>
                                    <a:rPr lang="en-US" b="0" i="1" smtClean="0">
                                      <a:latin typeface="Cambria Math" panose="02040503050406030204" pitchFamily="18" charset="0"/>
                                    </a:rPr>
                                    <m:t>…</m:t>
                                  </m:r>
                                </m:e>
                              </m:mr>
                            </m:m>
                          </m:e>
                        </m:d>
                      </m:e>
                      <m:sup>
                        <m:r>
                          <a:rPr lang="en-US" b="0" i="1" smtClean="0">
                            <a:latin typeface="Cambria Math" panose="02040503050406030204" pitchFamily="18" charset="0"/>
                            <a:ea typeface="Cambria Math" panose="02040503050406030204" pitchFamily="18" charset="0"/>
                          </a:rPr>
                          <m:t>⊺</m:t>
                        </m:r>
                      </m:sup>
                    </m:sSup>
                  </m:oMath>
                </a14:m>
                <a:r>
                  <a:rPr lang="en-US"/>
                  <a:t>  </a:t>
                </a:r>
                <a:endParaRPr lang="en-VN"/>
              </a:p>
            </p:txBody>
          </p:sp>
        </mc:Choice>
        <mc:Fallback xmlns="">
          <p:sp>
            <p:nvSpPr>
              <p:cNvPr id="3098" name="TextBox 3097">
                <a:extLst>
                  <a:ext uri="{FF2B5EF4-FFF2-40B4-BE49-F238E27FC236}">
                    <a16:creationId xmlns:a16="http://schemas.microsoft.com/office/drawing/2014/main" id="{8EFAD544-7A0C-072D-443F-9DDF6B791384}"/>
                  </a:ext>
                </a:extLst>
              </p:cNvPr>
              <p:cNvSpPr txBox="1">
                <a:spLocks noRot="1" noChangeAspect="1" noMove="1" noResize="1" noEditPoints="1" noAdjustHandles="1" noChangeArrowheads="1" noChangeShapeType="1" noTextEdit="1"/>
              </p:cNvSpPr>
              <p:nvPr/>
            </p:nvSpPr>
            <p:spPr>
              <a:xfrm>
                <a:off x="5587004" y="3613936"/>
                <a:ext cx="2004320" cy="369332"/>
              </a:xfrm>
              <a:prstGeom prst="rect">
                <a:avLst/>
              </a:prstGeom>
              <a:blipFill>
                <a:blip r:embed="rId16"/>
                <a:stretch>
                  <a:fillRect/>
                </a:stretch>
              </a:blipFill>
              <a:ln>
                <a:solidFill>
                  <a:srgbClr val="FF0000"/>
                </a:solidFill>
              </a:ln>
            </p:spPr>
            <p:txBody>
              <a:bodyPr/>
              <a:lstStyle/>
              <a:p>
                <a:r>
                  <a:rPr lang="vi-VN">
                    <a:noFill/>
                  </a:rPr>
                  <a:t> </a:t>
                </a:r>
              </a:p>
            </p:txBody>
          </p:sp>
        </mc:Fallback>
      </mc:AlternateContent>
      <p:sp>
        <p:nvSpPr>
          <p:cNvPr id="3099" name="Rectangle 3098">
            <a:extLst>
              <a:ext uri="{FF2B5EF4-FFF2-40B4-BE49-F238E27FC236}">
                <a16:creationId xmlns:a16="http://schemas.microsoft.com/office/drawing/2014/main" id="{1D083D2E-FBE0-B342-2B56-6A19EC2F36B7}"/>
              </a:ext>
            </a:extLst>
          </p:cNvPr>
          <p:cNvSpPr/>
          <p:nvPr/>
        </p:nvSpPr>
        <p:spPr>
          <a:xfrm>
            <a:off x="5749796" y="1352796"/>
            <a:ext cx="660935" cy="1817123"/>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00" name="TextBox 3099">
            <a:extLst>
              <a:ext uri="{FF2B5EF4-FFF2-40B4-BE49-F238E27FC236}">
                <a16:creationId xmlns:a16="http://schemas.microsoft.com/office/drawing/2014/main" id="{2E80F3D9-E764-4F4C-7DDC-762F603AE142}"/>
              </a:ext>
            </a:extLst>
          </p:cNvPr>
          <p:cNvSpPr txBox="1"/>
          <p:nvPr/>
        </p:nvSpPr>
        <p:spPr>
          <a:xfrm>
            <a:off x="5740598" y="3146881"/>
            <a:ext cx="710584" cy="415498"/>
          </a:xfrm>
          <a:prstGeom prst="rect">
            <a:avLst/>
          </a:prstGeom>
          <a:noFill/>
        </p:spPr>
        <p:txBody>
          <a:bodyPr wrap="square">
            <a:spAutoFit/>
          </a:bodyPr>
          <a:lstStyle/>
          <a:p>
            <a:pPr algn="ctr"/>
            <a:r>
              <a:rPr lang="en-US" sz="1050">
                <a:solidFill>
                  <a:srgbClr val="000000"/>
                </a:solidFill>
                <a:latin typeface="Calibri" panose="020F0502020204030204" pitchFamily="34" charset="0"/>
                <a:ea typeface="Calibri" panose="020F0502020204030204" pitchFamily="34" charset="0"/>
                <a:cs typeface="Calibri" panose="020F0502020204030204" pitchFamily="34" charset="0"/>
              </a:rPr>
              <a:t>1-qubit gates</a:t>
            </a:r>
            <a:endParaRPr lang="vi-VN" sz="105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101" name="Rectangle 3100">
            <a:extLst>
              <a:ext uri="{FF2B5EF4-FFF2-40B4-BE49-F238E27FC236}">
                <a16:creationId xmlns:a16="http://schemas.microsoft.com/office/drawing/2014/main" id="{2538C970-E573-2E0E-55E9-7B23A41C563D}"/>
              </a:ext>
            </a:extLst>
          </p:cNvPr>
          <p:cNvSpPr/>
          <p:nvPr/>
        </p:nvSpPr>
        <p:spPr>
          <a:xfrm>
            <a:off x="6474409" y="1347364"/>
            <a:ext cx="660935" cy="1817123"/>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02" name="Rectangle 3101">
            <a:extLst>
              <a:ext uri="{FF2B5EF4-FFF2-40B4-BE49-F238E27FC236}">
                <a16:creationId xmlns:a16="http://schemas.microsoft.com/office/drawing/2014/main" id="{21A804EB-3B2C-4440-34EB-75476096C49A}"/>
              </a:ext>
            </a:extLst>
          </p:cNvPr>
          <p:cNvSpPr/>
          <p:nvPr/>
        </p:nvSpPr>
        <p:spPr>
          <a:xfrm>
            <a:off x="7199022" y="1340909"/>
            <a:ext cx="1435920" cy="1817123"/>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03" name="TextBox 3102">
            <a:extLst>
              <a:ext uri="{FF2B5EF4-FFF2-40B4-BE49-F238E27FC236}">
                <a16:creationId xmlns:a16="http://schemas.microsoft.com/office/drawing/2014/main" id="{FF949F28-59E4-26F7-B2A0-C955BA5BCE89}"/>
              </a:ext>
            </a:extLst>
          </p:cNvPr>
          <p:cNvSpPr txBox="1"/>
          <p:nvPr/>
        </p:nvSpPr>
        <p:spPr>
          <a:xfrm>
            <a:off x="6421328" y="3147828"/>
            <a:ext cx="768203" cy="415498"/>
          </a:xfrm>
          <a:prstGeom prst="rect">
            <a:avLst/>
          </a:prstGeom>
          <a:noFill/>
        </p:spPr>
        <p:txBody>
          <a:bodyPr wrap="square">
            <a:spAutoFit/>
          </a:bodyPr>
          <a:lstStyle/>
          <a:p>
            <a:pPr algn="ctr"/>
            <a:r>
              <a:rPr lang="en-US" sz="1050">
                <a:solidFill>
                  <a:srgbClr val="000000"/>
                </a:solidFill>
                <a:latin typeface="Calibri" panose="020F0502020204030204" pitchFamily="34" charset="0"/>
                <a:ea typeface="Calibri" panose="020F0502020204030204" pitchFamily="34" charset="0"/>
                <a:cs typeface="Calibri" panose="020F0502020204030204" pitchFamily="34" charset="0"/>
              </a:rPr>
              <a:t>2-qubit gates</a:t>
            </a:r>
            <a:endParaRPr lang="vi-VN" sz="105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104" name="TextBox 3103">
            <a:extLst>
              <a:ext uri="{FF2B5EF4-FFF2-40B4-BE49-F238E27FC236}">
                <a16:creationId xmlns:a16="http://schemas.microsoft.com/office/drawing/2014/main" id="{9164D572-3C7F-8EA6-5B55-46154D2A7E15}"/>
              </a:ext>
            </a:extLst>
          </p:cNvPr>
          <p:cNvSpPr txBox="1"/>
          <p:nvPr/>
        </p:nvSpPr>
        <p:spPr>
          <a:xfrm>
            <a:off x="7725258" y="3146999"/>
            <a:ext cx="1331454" cy="253916"/>
          </a:xfrm>
          <a:prstGeom prst="rect">
            <a:avLst/>
          </a:prstGeom>
          <a:noFill/>
        </p:spPr>
        <p:txBody>
          <a:bodyPr wrap="square">
            <a:spAutoFit/>
          </a:bodyPr>
          <a:lstStyle/>
          <a:p>
            <a:pPr algn="ctr"/>
            <a:r>
              <a:rPr lang="en-US" sz="1050">
                <a:solidFill>
                  <a:srgbClr val="000000"/>
                </a:solidFill>
                <a:latin typeface="Calibri" panose="020F0502020204030204" pitchFamily="34" charset="0"/>
                <a:ea typeface="Calibri" panose="020F0502020204030204" pitchFamily="34" charset="0"/>
                <a:cs typeface="Calibri" panose="020F0502020204030204" pitchFamily="34" charset="0"/>
              </a:rPr>
              <a:t>complex gate</a:t>
            </a:r>
            <a:endParaRPr lang="vi-VN" sz="105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105" name="Rectangle 3104">
            <a:extLst>
              <a:ext uri="{FF2B5EF4-FFF2-40B4-BE49-F238E27FC236}">
                <a16:creationId xmlns:a16="http://schemas.microsoft.com/office/drawing/2014/main" id="{52E35932-BFA4-1A23-034C-6BFF6D6B421C}"/>
              </a:ext>
            </a:extLst>
          </p:cNvPr>
          <p:cNvSpPr/>
          <p:nvPr/>
        </p:nvSpPr>
        <p:spPr>
          <a:xfrm>
            <a:off x="7956469" y="1453945"/>
            <a:ext cx="624941" cy="857835"/>
          </a:xfrm>
          <a:prstGeom prst="rect">
            <a:avLst/>
          </a:prstGeom>
          <a:solidFill>
            <a:schemeClr val="bg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06" name="Straight Connector 3105">
            <a:extLst>
              <a:ext uri="{FF2B5EF4-FFF2-40B4-BE49-F238E27FC236}">
                <a16:creationId xmlns:a16="http://schemas.microsoft.com/office/drawing/2014/main" id="{9574F327-9C50-9014-D83E-53A095FC41C4}"/>
              </a:ext>
            </a:extLst>
          </p:cNvPr>
          <p:cNvCxnSpPr>
            <a:cxnSpLocks/>
          </p:cNvCxnSpPr>
          <p:nvPr/>
        </p:nvCxnSpPr>
        <p:spPr>
          <a:xfrm flipV="1">
            <a:off x="8295848" y="2295419"/>
            <a:ext cx="0" cy="718325"/>
          </a:xfrm>
          <a:prstGeom prst="line">
            <a:avLst/>
          </a:prstGeom>
          <a:ln w="28575"/>
        </p:spPr>
        <p:style>
          <a:lnRef idx="1">
            <a:schemeClr val="dk1"/>
          </a:lnRef>
          <a:fillRef idx="0">
            <a:schemeClr val="dk1"/>
          </a:fillRef>
          <a:effectRef idx="0">
            <a:schemeClr val="dk1"/>
          </a:effectRef>
          <a:fontRef idx="minor">
            <a:schemeClr val="tx1"/>
          </a:fontRef>
        </p:style>
      </p:cxnSp>
      <p:sp>
        <p:nvSpPr>
          <p:cNvPr id="3107" name="Oval 3106">
            <a:extLst>
              <a:ext uri="{FF2B5EF4-FFF2-40B4-BE49-F238E27FC236}">
                <a16:creationId xmlns:a16="http://schemas.microsoft.com/office/drawing/2014/main" id="{FDD7F85C-CBB7-83A5-1B3D-74C50FB111EB}"/>
              </a:ext>
            </a:extLst>
          </p:cNvPr>
          <p:cNvSpPr/>
          <p:nvPr/>
        </p:nvSpPr>
        <p:spPr>
          <a:xfrm>
            <a:off x="8209973" y="2928375"/>
            <a:ext cx="168450" cy="16845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109" name="TextBox 3108">
                <a:extLst>
                  <a:ext uri="{FF2B5EF4-FFF2-40B4-BE49-F238E27FC236}">
                    <a16:creationId xmlns:a16="http://schemas.microsoft.com/office/drawing/2014/main" id="{D3FE9651-8F7C-0C15-B045-4DD8697E09DD}"/>
                  </a:ext>
                </a:extLst>
              </p:cNvPr>
              <p:cNvSpPr txBox="1"/>
              <p:nvPr/>
            </p:nvSpPr>
            <p:spPr>
              <a:xfrm>
                <a:off x="8010118" y="1770461"/>
                <a:ext cx="51764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𝑉</m:t>
                      </m:r>
                      <m:d>
                        <m:dPr>
                          <m:ctrlPr>
                            <a:rPr lang="en-US" sz="1050" b="0" i="1" smtClean="0">
                              <a:latin typeface="Cambria Math" panose="02040503050406030204" pitchFamily="18" charset="0"/>
                            </a:rPr>
                          </m:ctrlPr>
                        </m:dPr>
                        <m:e>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𝜽</m:t>
                              </m:r>
                            </m:e>
                            <m:sub>
                              <m:r>
                                <a:rPr lang="en-US" sz="1050" b="1" i="1" smtClean="0">
                                  <a:latin typeface="Cambria Math" panose="02040503050406030204" pitchFamily="18" charset="0"/>
                                </a:rPr>
                                <m:t>𝟒</m:t>
                              </m:r>
                              <m:r>
                                <a:rPr lang="en-US" sz="1050" b="1" i="1" smtClean="0">
                                  <a:latin typeface="Cambria Math" panose="02040503050406030204" pitchFamily="18" charset="0"/>
                                </a:rPr>
                                <m:t>−</m:t>
                              </m:r>
                              <m:r>
                                <a:rPr lang="en-US" sz="1050" b="1" i="1" smtClean="0">
                                  <a:latin typeface="Cambria Math" panose="02040503050406030204" pitchFamily="18" charset="0"/>
                                </a:rPr>
                                <m:t>𝟕</m:t>
                              </m:r>
                            </m:sub>
                          </m:sSub>
                        </m:e>
                      </m:d>
                    </m:oMath>
                  </m:oMathPara>
                </a14:m>
                <a:endParaRPr lang="vi-VN" sz="1050"/>
              </a:p>
            </p:txBody>
          </p:sp>
        </mc:Choice>
        <mc:Fallback xmlns="">
          <p:sp>
            <p:nvSpPr>
              <p:cNvPr id="3109" name="TextBox 3108">
                <a:extLst>
                  <a:ext uri="{FF2B5EF4-FFF2-40B4-BE49-F238E27FC236}">
                    <a16:creationId xmlns:a16="http://schemas.microsoft.com/office/drawing/2014/main" id="{D3FE9651-8F7C-0C15-B045-4DD8697E09DD}"/>
                  </a:ext>
                </a:extLst>
              </p:cNvPr>
              <p:cNvSpPr txBox="1">
                <a:spLocks noRot="1" noChangeAspect="1" noMove="1" noResize="1" noEditPoints="1" noAdjustHandles="1" noChangeArrowheads="1" noChangeShapeType="1" noTextEdit="1"/>
              </p:cNvSpPr>
              <p:nvPr/>
            </p:nvSpPr>
            <p:spPr>
              <a:xfrm>
                <a:off x="8010118" y="1770461"/>
                <a:ext cx="517641" cy="161583"/>
              </a:xfrm>
              <a:prstGeom prst="rect">
                <a:avLst/>
              </a:prstGeom>
              <a:blipFill>
                <a:blip r:embed="rId18"/>
                <a:stretch>
                  <a:fillRect l="-5882" b="-14815"/>
                </a:stretch>
              </a:blipFill>
            </p:spPr>
            <p:txBody>
              <a:bodyPr/>
              <a:lstStyle/>
              <a:p>
                <a:r>
                  <a:rPr lang="vi-VN">
                    <a:noFill/>
                  </a:rPr>
                  <a:t> </a:t>
                </a:r>
              </a:p>
            </p:txBody>
          </p:sp>
        </mc:Fallback>
      </mc:AlternateContent>
      <p:sp>
        <p:nvSpPr>
          <p:cNvPr id="4" name="TextBox 3">
            <a:extLst>
              <a:ext uri="{FF2B5EF4-FFF2-40B4-BE49-F238E27FC236}">
                <a16:creationId xmlns:a16="http://schemas.microsoft.com/office/drawing/2014/main" id="{D6748CD7-ADB0-68D8-1B12-32313F041CA2}"/>
              </a:ext>
            </a:extLst>
          </p:cNvPr>
          <p:cNvSpPr txBox="1"/>
          <p:nvPr/>
        </p:nvSpPr>
        <p:spPr>
          <a:xfrm>
            <a:off x="2820270" y="2258014"/>
            <a:ext cx="1520747" cy="276999"/>
          </a:xfrm>
          <a:prstGeom prst="rect">
            <a:avLst/>
          </a:prstGeom>
          <a:noFill/>
        </p:spPr>
        <p:txBody>
          <a:bodyPr wrap="square" rtlCol="0">
            <a:spAutoFit/>
          </a:bodyPr>
          <a:lstStyle/>
          <a:p>
            <a:r>
              <a:rPr lang="en-US" sz="1200"/>
              <a:t>Trainable parameter</a:t>
            </a:r>
            <a:endParaRPr lang="en-VN" sz="1200"/>
          </a:p>
        </p:txBody>
      </p:sp>
      <p:cxnSp>
        <p:nvCxnSpPr>
          <p:cNvPr id="7" name="Straight Arrow Connector 6">
            <a:extLst>
              <a:ext uri="{FF2B5EF4-FFF2-40B4-BE49-F238E27FC236}">
                <a16:creationId xmlns:a16="http://schemas.microsoft.com/office/drawing/2014/main" id="{7C1D86EA-2AFC-3380-477E-9E866D1311F1}"/>
              </a:ext>
            </a:extLst>
          </p:cNvPr>
          <p:cNvCxnSpPr>
            <a:cxnSpLocks/>
          </p:cNvCxnSpPr>
          <p:nvPr/>
        </p:nvCxnSpPr>
        <p:spPr>
          <a:xfrm flipV="1">
            <a:off x="3544712" y="1995669"/>
            <a:ext cx="0" cy="316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194BEAE-7471-5EDA-6CED-C62448C7EA01}"/>
              </a:ext>
            </a:extLst>
          </p:cNvPr>
          <p:cNvSpPr txBox="1"/>
          <p:nvPr/>
        </p:nvSpPr>
        <p:spPr>
          <a:xfrm>
            <a:off x="7062521" y="3146881"/>
            <a:ext cx="932244" cy="415498"/>
          </a:xfrm>
          <a:prstGeom prst="rect">
            <a:avLst/>
          </a:prstGeom>
          <a:noFill/>
        </p:spPr>
        <p:txBody>
          <a:bodyPr wrap="square">
            <a:spAutoFit/>
          </a:bodyPr>
          <a:lstStyle/>
          <a:p>
            <a:pPr algn="ctr"/>
            <a:r>
              <a:rPr lang="en-US" sz="1050">
                <a:solidFill>
                  <a:srgbClr val="000000"/>
                </a:solidFill>
                <a:latin typeface="Calibri" panose="020F0502020204030204" pitchFamily="34" charset="0"/>
                <a:ea typeface="Calibri" panose="020F0502020204030204" pitchFamily="34" charset="0"/>
                <a:cs typeface="Calibri" panose="020F0502020204030204" pitchFamily="34" charset="0"/>
              </a:rPr>
              <a:t>multi-control gate</a:t>
            </a:r>
            <a:endParaRPr lang="vi-VN" sz="105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661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78B7-8DBD-7697-873A-DB9AA1E1651C}"/>
              </a:ext>
            </a:extLst>
          </p:cNvPr>
          <p:cNvSpPr>
            <a:spLocks noGrp="1"/>
          </p:cNvSpPr>
          <p:nvPr>
            <p:ph type="title"/>
          </p:nvPr>
        </p:nvSpPr>
        <p:spPr/>
        <p:txBody>
          <a:bodyPr/>
          <a:lstStyle/>
          <a:p>
            <a:r>
              <a:rPr lang="en-US"/>
              <a:t>2.1. </a:t>
            </a:r>
            <a:r>
              <a:rPr lang="en-VN"/>
              <a:t>Overview</a:t>
            </a:r>
          </a:p>
        </p:txBody>
      </p:sp>
      <p:graphicFrame>
        <p:nvGraphicFramePr>
          <p:cNvPr id="4" name="Table 3">
            <a:extLst>
              <a:ext uri="{FF2B5EF4-FFF2-40B4-BE49-F238E27FC236}">
                <a16:creationId xmlns:a16="http://schemas.microsoft.com/office/drawing/2014/main" id="{D89C8333-27CE-A384-D804-90687B5E82A5}"/>
              </a:ext>
            </a:extLst>
          </p:cNvPr>
          <p:cNvGraphicFramePr>
            <a:graphicFrameLocks noGrp="1"/>
          </p:cNvGraphicFramePr>
          <p:nvPr>
            <p:extLst>
              <p:ext uri="{D42A27DB-BD31-4B8C-83A1-F6EECF244321}">
                <p14:modId xmlns:p14="http://schemas.microsoft.com/office/powerpoint/2010/main" val="2202381908"/>
              </p:ext>
            </p:extLst>
          </p:nvPr>
        </p:nvGraphicFramePr>
        <p:xfrm>
          <a:off x="1482958" y="1915920"/>
          <a:ext cx="3152078" cy="2448778"/>
        </p:xfrm>
        <a:graphic>
          <a:graphicData uri="http://schemas.openxmlformats.org/drawingml/2006/table">
            <a:tbl>
              <a:tblPr firstRow="1" bandRow="1">
                <a:tableStyleId>{5940675A-B579-460E-94D1-54222C63F5DA}</a:tableStyleId>
              </a:tblPr>
              <a:tblGrid>
                <a:gridCol w="1576039">
                  <a:extLst>
                    <a:ext uri="{9D8B030D-6E8A-4147-A177-3AD203B41FA5}">
                      <a16:colId xmlns:a16="http://schemas.microsoft.com/office/drawing/2014/main" val="2497371197"/>
                    </a:ext>
                  </a:extLst>
                </a:gridCol>
                <a:gridCol w="1576039">
                  <a:extLst>
                    <a:ext uri="{9D8B030D-6E8A-4147-A177-3AD203B41FA5}">
                      <a16:colId xmlns:a16="http://schemas.microsoft.com/office/drawing/2014/main" val="1335477195"/>
                    </a:ext>
                  </a:extLst>
                </a:gridCol>
              </a:tblGrid>
              <a:tr h="1224389">
                <a:tc>
                  <a:txBody>
                    <a:bodyPr/>
                    <a:lstStyle/>
                    <a:p>
                      <a:pPr algn="ctr"/>
                      <a:endParaRPr lang="en-VN" sz="3600"/>
                    </a:p>
                  </a:txBody>
                  <a:tcPr anchor="ctr"/>
                </a:tc>
                <a:tc>
                  <a:txBody>
                    <a:bodyPr/>
                    <a:lstStyle/>
                    <a:p>
                      <a:pPr algn="ctr"/>
                      <a:endParaRPr lang="en-VN" sz="3600"/>
                    </a:p>
                  </a:txBody>
                  <a:tcPr anchor="ctr"/>
                </a:tc>
                <a:extLst>
                  <a:ext uri="{0D108BD9-81ED-4DB2-BD59-A6C34878D82A}">
                    <a16:rowId xmlns:a16="http://schemas.microsoft.com/office/drawing/2014/main" val="3676909258"/>
                  </a:ext>
                </a:extLst>
              </a:tr>
              <a:tr h="1224389">
                <a:tc>
                  <a:txBody>
                    <a:bodyPr/>
                    <a:lstStyle/>
                    <a:p>
                      <a:pPr algn="ctr"/>
                      <a:r>
                        <a:rPr lang="en-VN" sz="3600"/>
                        <a:t>QC</a:t>
                      </a:r>
                    </a:p>
                  </a:txBody>
                  <a:tcPr anchor="ctr"/>
                </a:tc>
                <a:tc>
                  <a:txBody>
                    <a:bodyPr/>
                    <a:lstStyle/>
                    <a:p>
                      <a:pPr algn="ctr"/>
                      <a:r>
                        <a:rPr lang="en-VN" sz="3600"/>
                        <a:t>QQ</a:t>
                      </a:r>
                    </a:p>
                  </a:txBody>
                  <a:tcPr anchor="ctr"/>
                </a:tc>
                <a:extLst>
                  <a:ext uri="{0D108BD9-81ED-4DB2-BD59-A6C34878D82A}">
                    <a16:rowId xmlns:a16="http://schemas.microsoft.com/office/drawing/2014/main" val="843401395"/>
                  </a:ext>
                </a:extLst>
              </a:tr>
            </a:tbl>
          </a:graphicData>
        </a:graphic>
      </p:graphicFrame>
      <p:cxnSp>
        <p:nvCxnSpPr>
          <p:cNvPr id="6" name="Straight Connector 5">
            <a:extLst>
              <a:ext uri="{FF2B5EF4-FFF2-40B4-BE49-F238E27FC236}">
                <a16:creationId xmlns:a16="http://schemas.microsoft.com/office/drawing/2014/main" id="{BD0B232E-6236-D68F-DA82-80405DD6D950}"/>
              </a:ext>
            </a:extLst>
          </p:cNvPr>
          <p:cNvCxnSpPr/>
          <p:nvPr/>
        </p:nvCxnSpPr>
        <p:spPr>
          <a:xfrm>
            <a:off x="1022040" y="1915920"/>
            <a:ext cx="0" cy="244877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445378C-D9C1-EA8F-76E2-341F0156F867}"/>
              </a:ext>
            </a:extLst>
          </p:cNvPr>
          <p:cNvCxnSpPr>
            <a:cxnSpLocks/>
          </p:cNvCxnSpPr>
          <p:nvPr/>
        </p:nvCxnSpPr>
        <p:spPr>
          <a:xfrm>
            <a:off x="1482958" y="1473590"/>
            <a:ext cx="3152078"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3DD5250-EEC8-ABE2-269E-226EA714FFF6}"/>
              </a:ext>
            </a:extLst>
          </p:cNvPr>
          <p:cNvSpPr txBox="1"/>
          <p:nvPr/>
        </p:nvSpPr>
        <p:spPr>
          <a:xfrm>
            <a:off x="2051670" y="1058266"/>
            <a:ext cx="2014653" cy="369332"/>
          </a:xfrm>
          <a:prstGeom prst="rect">
            <a:avLst/>
          </a:prstGeom>
          <a:noFill/>
        </p:spPr>
        <p:txBody>
          <a:bodyPr wrap="square" rtlCol="0">
            <a:spAutoFit/>
          </a:bodyPr>
          <a:lstStyle/>
          <a:p>
            <a:r>
              <a:rPr lang="en-VN"/>
              <a:t>Type of algorithm</a:t>
            </a:r>
          </a:p>
        </p:txBody>
      </p:sp>
      <p:sp>
        <p:nvSpPr>
          <p:cNvPr id="10" name="TextBox 9">
            <a:extLst>
              <a:ext uri="{FF2B5EF4-FFF2-40B4-BE49-F238E27FC236}">
                <a16:creationId xmlns:a16="http://schemas.microsoft.com/office/drawing/2014/main" id="{FFE217DE-4F56-30A6-F6A4-D52C985182B3}"/>
              </a:ext>
            </a:extLst>
          </p:cNvPr>
          <p:cNvSpPr txBox="1"/>
          <p:nvPr/>
        </p:nvSpPr>
        <p:spPr>
          <a:xfrm rot="16200000">
            <a:off x="-194010" y="2955642"/>
            <a:ext cx="2014653" cy="369332"/>
          </a:xfrm>
          <a:prstGeom prst="rect">
            <a:avLst/>
          </a:prstGeom>
          <a:noFill/>
        </p:spPr>
        <p:txBody>
          <a:bodyPr wrap="square" rtlCol="0">
            <a:spAutoFit/>
          </a:bodyPr>
          <a:lstStyle/>
          <a:p>
            <a:pPr algn="ctr"/>
            <a:r>
              <a:rPr lang="en-VN"/>
              <a:t>Type of data</a:t>
            </a:r>
          </a:p>
        </p:txBody>
      </p:sp>
      <p:sp>
        <p:nvSpPr>
          <p:cNvPr id="11" name="TextBox 10">
            <a:extLst>
              <a:ext uri="{FF2B5EF4-FFF2-40B4-BE49-F238E27FC236}">
                <a16:creationId xmlns:a16="http://schemas.microsoft.com/office/drawing/2014/main" id="{AB24010D-A533-ECC6-8824-CC3B0DD224F2}"/>
              </a:ext>
            </a:extLst>
          </p:cNvPr>
          <p:cNvSpPr txBox="1"/>
          <p:nvPr/>
        </p:nvSpPr>
        <p:spPr>
          <a:xfrm>
            <a:off x="1482959" y="1519583"/>
            <a:ext cx="1583472" cy="369332"/>
          </a:xfrm>
          <a:prstGeom prst="rect">
            <a:avLst/>
          </a:prstGeom>
          <a:noFill/>
        </p:spPr>
        <p:txBody>
          <a:bodyPr wrap="square" rtlCol="0">
            <a:spAutoFit/>
          </a:bodyPr>
          <a:lstStyle/>
          <a:p>
            <a:pPr algn="ctr"/>
            <a:r>
              <a:rPr lang="en-VN"/>
              <a:t>classical</a:t>
            </a:r>
          </a:p>
        </p:txBody>
      </p:sp>
      <p:sp>
        <p:nvSpPr>
          <p:cNvPr id="12" name="TextBox 11">
            <a:extLst>
              <a:ext uri="{FF2B5EF4-FFF2-40B4-BE49-F238E27FC236}">
                <a16:creationId xmlns:a16="http://schemas.microsoft.com/office/drawing/2014/main" id="{36B61F7F-1223-B253-87EA-130161BBC752}"/>
              </a:ext>
            </a:extLst>
          </p:cNvPr>
          <p:cNvSpPr txBox="1"/>
          <p:nvPr/>
        </p:nvSpPr>
        <p:spPr>
          <a:xfrm>
            <a:off x="3051564" y="1519583"/>
            <a:ext cx="1583472" cy="369332"/>
          </a:xfrm>
          <a:prstGeom prst="rect">
            <a:avLst/>
          </a:prstGeom>
          <a:noFill/>
        </p:spPr>
        <p:txBody>
          <a:bodyPr wrap="square" rtlCol="0">
            <a:spAutoFit/>
          </a:bodyPr>
          <a:lstStyle/>
          <a:p>
            <a:pPr algn="ctr"/>
            <a:r>
              <a:rPr lang="en-VN"/>
              <a:t>quantum</a:t>
            </a:r>
          </a:p>
        </p:txBody>
      </p:sp>
      <p:sp>
        <p:nvSpPr>
          <p:cNvPr id="13" name="TextBox 12">
            <a:extLst>
              <a:ext uri="{FF2B5EF4-FFF2-40B4-BE49-F238E27FC236}">
                <a16:creationId xmlns:a16="http://schemas.microsoft.com/office/drawing/2014/main" id="{B1C955D2-16CB-F038-7384-C524BDD150FD}"/>
              </a:ext>
            </a:extLst>
          </p:cNvPr>
          <p:cNvSpPr txBox="1"/>
          <p:nvPr/>
        </p:nvSpPr>
        <p:spPr>
          <a:xfrm rot="16200000">
            <a:off x="650656" y="2344561"/>
            <a:ext cx="1226616" cy="369332"/>
          </a:xfrm>
          <a:prstGeom prst="rect">
            <a:avLst/>
          </a:prstGeom>
          <a:noFill/>
        </p:spPr>
        <p:txBody>
          <a:bodyPr wrap="square" rtlCol="0">
            <a:spAutoFit/>
          </a:bodyPr>
          <a:lstStyle/>
          <a:p>
            <a:pPr algn="ctr"/>
            <a:r>
              <a:rPr lang="en-VN"/>
              <a:t>classical</a:t>
            </a:r>
          </a:p>
        </p:txBody>
      </p:sp>
      <p:sp>
        <p:nvSpPr>
          <p:cNvPr id="14" name="TextBox 13">
            <a:extLst>
              <a:ext uri="{FF2B5EF4-FFF2-40B4-BE49-F238E27FC236}">
                <a16:creationId xmlns:a16="http://schemas.microsoft.com/office/drawing/2014/main" id="{BE3FC08B-0AE0-8E51-0B19-D3B2196E820D}"/>
              </a:ext>
            </a:extLst>
          </p:cNvPr>
          <p:cNvSpPr txBox="1"/>
          <p:nvPr/>
        </p:nvSpPr>
        <p:spPr>
          <a:xfrm rot="16200000">
            <a:off x="623272" y="3572277"/>
            <a:ext cx="1233271" cy="369332"/>
          </a:xfrm>
          <a:prstGeom prst="rect">
            <a:avLst/>
          </a:prstGeom>
          <a:noFill/>
        </p:spPr>
        <p:txBody>
          <a:bodyPr wrap="square" rtlCol="0">
            <a:spAutoFit/>
          </a:bodyPr>
          <a:lstStyle/>
          <a:p>
            <a:pPr algn="ctr"/>
            <a:r>
              <a:rPr lang="en-VN"/>
              <a:t>quantum</a:t>
            </a:r>
          </a:p>
        </p:txBody>
      </p:sp>
      <p:sp>
        <p:nvSpPr>
          <p:cNvPr id="16" name="TextBox 15">
            <a:extLst>
              <a:ext uri="{FF2B5EF4-FFF2-40B4-BE49-F238E27FC236}">
                <a16:creationId xmlns:a16="http://schemas.microsoft.com/office/drawing/2014/main" id="{72F88BA7-0013-473C-6793-3845DF69D2D5}"/>
              </a:ext>
            </a:extLst>
          </p:cNvPr>
          <p:cNvSpPr txBox="1"/>
          <p:nvPr/>
        </p:nvSpPr>
        <p:spPr>
          <a:xfrm>
            <a:off x="338612" y="4468658"/>
            <a:ext cx="2698595" cy="646331"/>
          </a:xfrm>
          <a:prstGeom prst="rect">
            <a:avLst/>
          </a:prstGeom>
          <a:noFill/>
        </p:spPr>
        <p:txBody>
          <a:bodyPr wrap="square" rtlCol="0">
            <a:spAutoFit/>
          </a:bodyPr>
          <a:lstStyle/>
          <a:p>
            <a:r>
              <a:rPr lang="en-US"/>
              <a:t>C</a:t>
            </a:r>
            <a:r>
              <a:rPr lang="en-VN"/>
              <a:t>lassical model: KNN, SVM, Deep learning, …</a:t>
            </a:r>
          </a:p>
        </p:txBody>
      </p:sp>
      <p:cxnSp>
        <p:nvCxnSpPr>
          <p:cNvPr id="18" name="Elbow Connector 17">
            <a:extLst>
              <a:ext uri="{FF2B5EF4-FFF2-40B4-BE49-F238E27FC236}">
                <a16:creationId xmlns:a16="http://schemas.microsoft.com/office/drawing/2014/main" id="{6E12E613-FAC9-C383-937F-F722D5957B12}"/>
              </a:ext>
            </a:extLst>
          </p:cNvPr>
          <p:cNvCxnSpPr>
            <a:cxnSpLocks/>
            <a:stCxn id="16" idx="0"/>
            <a:endCxn id="20" idx="1"/>
          </p:cNvCxnSpPr>
          <p:nvPr/>
        </p:nvCxnSpPr>
        <p:spPr>
          <a:xfrm rot="5400000" flipH="1" flipV="1">
            <a:off x="836645" y="3361433"/>
            <a:ext cx="1958490" cy="255961"/>
          </a:xfrm>
          <a:prstGeom prst="bentConnector2">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F5A90FE-A9B5-CCD2-1745-0E78B1CE545B}"/>
              </a:ext>
            </a:extLst>
          </p:cNvPr>
          <p:cNvSpPr txBox="1"/>
          <p:nvPr/>
        </p:nvSpPr>
        <p:spPr>
          <a:xfrm>
            <a:off x="1943871" y="2156225"/>
            <a:ext cx="735983" cy="707886"/>
          </a:xfrm>
          <a:prstGeom prst="rect">
            <a:avLst/>
          </a:prstGeom>
          <a:noFill/>
          <a:ln>
            <a:noFill/>
          </a:ln>
        </p:spPr>
        <p:txBody>
          <a:bodyPr wrap="square" rtlCol="0">
            <a:spAutoFit/>
          </a:bodyPr>
          <a:lstStyle/>
          <a:p>
            <a:r>
              <a:rPr lang="en-VN" sz="4000" b="1">
                <a:solidFill>
                  <a:schemeClr val="accent1"/>
                </a:solidFill>
              </a:rPr>
              <a:t>CC</a:t>
            </a:r>
          </a:p>
        </p:txBody>
      </p:sp>
      <p:sp>
        <p:nvSpPr>
          <p:cNvPr id="23" name="TextBox 22">
            <a:extLst>
              <a:ext uri="{FF2B5EF4-FFF2-40B4-BE49-F238E27FC236}">
                <a16:creationId xmlns:a16="http://schemas.microsoft.com/office/drawing/2014/main" id="{F06D8FBD-7DF6-B0CF-0286-632382535567}"/>
              </a:ext>
            </a:extLst>
          </p:cNvPr>
          <p:cNvSpPr txBox="1"/>
          <p:nvPr/>
        </p:nvSpPr>
        <p:spPr>
          <a:xfrm>
            <a:off x="3170663" y="4468659"/>
            <a:ext cx="3152078" cy="646331"/>
          </a:xfrm>
          <a:prstGeom prst="rect">
            <a:avLst/>
          </a:prstGeom>
          <a:noFill/>
        </p:spPr>
        <p:txBody>
          <a:bodyPr wrap="square" rtlCol="0">
            <a:spAutoFit/>
          </a:bodyPr>
          <a:lstStyle/>
          <a:p>
            <a:r>
              <a:rPr lang="en-VN" sz="1200"/>
              <a:t>Quantum Machine learning (QML): algorithm running on only quantum computer or both quantum / classical computers</a:t>
            </a:r>
          </a:p>
        </p:txBody>
      </p:sp>
      <p:sp>
        <p:nvSpPr>
          <p:cNvPr id="24" name="TextBox 23">
            <a:extLst>
              <a:ext uri="{FF2B5EF4-FFF2-40B4-BE49-F238E27FC236}">
                <a16:creationId xmlns:a16="http://schemas.microsoft.com/office/drawing/2014/main" id="{D00B59C3-0D35-BEBB-E80D-CAD94C5A1A81}"/>
              </a:ext>
            </a:extLst>
          </p:cNvPr>
          <p:cNvSpPr txBox="1"/>
          <p:nvPr/>
        </p:nvSpPr>
        <p:spPr>
          <a:xfrm>
            <a:off x="3475308" y="2156225"/>
            <a:ext cx="817756" cy="707886"/>
          </a:xfrm>
          <a:prstGeom prst="rect">
            <a:avLst/>
          </a:prstGeom>
          <a:noFill/>
          <a:ln>
            <a:noFill/>
          </a:ln>
        </p:spPr>
        <p:txBody>
          <a:bodyPr wrap="square" rtlCol="0">
            <a:spAutoFit/>
          </a:bodyPr>
          <a:lstStyle/>
          <a:p>
            <a:r>
              <a:rPr lang="en-VN" sz="4000" b="1">
                <a:solidFill>
                  <a:schemeClr val="accent1"/>
                </a:solidFill>
              </a:rPr>
              <a:t>CQ</a:t>
            </a:r>
          </a:p>
        </p:txBody>
      </p:sp>
      <p:cxnSp>
        <p:nvCxnSpPr>
          <p:cNvPr id="25" name="Elbow Connector 24">
            <a:extLst>
              <a:ext uri="{FF2B5EF4-FFF2-40B4-BE49-F238E27FC236}">
                <a16:creationId xmlns:a16="http://schemas.microsoft.com/office/drawing/2014/main" id="{F13DA99D-C2D7-1C5F-3354-4B2F81131430}"/>
              </a:ext>
            </a:extLst>
          </p:cNvPr>
          <p:cNvCxnSpPr>
            <a:cxnSpLocks/>
            <a:stCxn id="23" idx="0"/>
            <a:endCxn id="24" idx="3"/>
          </p:cNvCxnSpPr>
          <p:nvPr/>
        </p:nvCxnSpPr>
        <p:spPr>
          <a:xfrm rot="16200000" flipV="1">
            <a:off x="3540638" y="3262595"/>
            <a:ext cx="1958491" cy="453638"/>
          </a:xfrm>
          <a:prstGeom prst="bentConnector2">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EB0859C-416B-B4FD-79BC-5287D1F4390B}"/>
              </a:ext>
            </a:extLst>
          </p:cNvPr>
          <p:cNvSpPr txBox="1"/>
          <p:nvPr/>
        </p:nvSpPr>
        <p:spPr>
          <a:xfrm>
            <a:off x="5033466" y="1535769"/>
            <a:ext cx="3678973" cy="923330"/>
          </a:xfrm>
          <a:prstGeom prst="rect">
            <a:avLst/>
          </a:prstGeom>
          <a:noFill/>
        </p:spPr>
        <p:txBody>
          <a:bodyPr wrap="square" rtlCol="0">
            <a:spAutoFit/>
          </a:bodyPr>
          <a:lstStyle/>
          <a:p>
            <a:r>
              <a:rPr lang="en-VN"/>
              <a:t>Hybrid quantum – classical learning: algorithm run</a:t>
            </a:r>
            <a:r>
              <a:rPr lang="en-US"/>
              <a:t>n</a:t>
            </a:r>
            <a:r>
              <a:rPr lang="en-VN"/>
              <a:t>ing on both quantum </a:t>
            </a:r>
            <a:r>
              <a:rPr lang="en-US"/>
              <a:t>and</a:t>
            </a:r>
            <a:r>
              <a:rPr lang="en-VN"/>
              <a:t> classical computers</a:t>
            </a:r>
          </a:p>
        </p:txBody>
      </p:sp>
      <p:cxnSp>
        <p:nvCxnSpPr>
          <p:cNvPr id="31" name="Elbow Connector 30">
            <a:extLst>
              <a:ext uri="{FF2B5EF4-FFF2-40B4-BE49-F238E27FC236}">
                <a16:creationId xmlns:a16="http://schemas.microsoft.com/office/drawing/2014/main" id="{BF779CA7-93A9-8229-A20F-CFE8C29961C0}"/>
              </a:ext>
            </a:extLst>
          </p:cNvPr>
          <p:cNvCxnSpPr>
            <a:cxnSpLocks/>
            <a:stCxn id="30" idx="1"/>
            <a:endCxn id="22" idx="0"/>
          </p:cNvCxnSpPr>
          <p:nvPr/>
        </p:nvCxnSpPr>
        <p:spPr>
          <a:xfrm rot="10800000" flipV="1">
            <a:off x="3044344" y="1997433"/>
            <a:ext cx="1989122" cy="185679"/>
          </a:xfrm>
          <a:prstGeom prst="bentConnector2">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B0E60C-E33F-AE0D-9A9D-488F38C72627}"/>
              </a:ext>
            </a:extLst>
          </p:cNvPr>
          <p:cNvCxnSpPr>
            <a:cxnSpLocks/>
          </p:cNvCxnSpPr>
          <p:nvPr/>
        </p:nvCxnSpPr>
        <p:spPr>
          <a:xfrm flipH="1">
            <a:off x="2870342" y="2220341"/>
            <a:ext cx="201991" cy="4775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Slide Number Placeholder 40">
            <a:extLst>
              <a:ext uri="{FF2B5EF4-FFF2-40B4-BE49-F238E27FC236}">
                <a16:creationId xmlns:a16="http://schemas.microsoft.com/office/drawing/2014/main" id="{FCFB2282-F2A8-7AEA-F971-11F1EC20438C}"/>
              </a:ext>
            </a:extLst>
          </p:cNvPr>
          <p:cNvSpPr>
            <a:spLocks noGrp="1"/>
          </p:cNvSpPr>
          <p:nvPr>
            <p:ph type="sldNum" sz="quarter" idx="12"/>
          </p:nvPr>
        </p:nvSpPr>
        <p:spPr/>
        <p:txBody>
          <a:bodyPr/>
          <a:lstStyle/>
          <a:p>
            <a:fld id="{6A45828D-F580-42DE-B77E-860980F07F32}" type="slidenum">
              <a:rPr lang="vi-VN" smtClean="0"/>
              <a:t>40</a:t>
            </a:fld>
            <a:endParaRPr lang="vi-VN"/>
          </a:p>
        </p:txBody>
      </p:sp>
      <p:sp>
        <p:nvSpPr>
          <p:cNvPr id="3" name="Rectangle 2">
            <a:extLst>
              <a:ext uri="{FF2B5EF4-FFF2-40B4-BE49-F238E27FC236}">
                <a16:creationId xmlns:a16="http://schemas.microsoft.com/office/drawing/2014/main" id="{E6879CC7-DA0B-9E5A-04F3-C0E43636335C}"/>
              </a:ext>
            </a:extLst>
          </p:cNvPr>
          <p:cNvSpPr/>
          <p:nvPr/>
        </p:nvSpPr>
        <p:spPr>
          <a:xfrm>
            <a:off x="3420256" y="2132981"/>
            <a:ext cx="872808" cy="201465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96B78621-9C3C-0540-CA90-D8E64CCC2EF8}"/>
              </a:ext>
            </a:extLst>
          </p:cNvPr>
          <p:cNvSpPr/>
          <p:nvPr/>
        </p:nvSpPr>
        <p:spPr>
          <a:xfrm>
            <a:off x="2846231" y="2183113"/>
            <a:ext cx="396226" cy="707886"/>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Connector 26">
            <a:extLst>
              <a:ext uri="{FF2B5EF4-FFF2-40B4-BE49-F238E27FC236}">
                <a16:creationId xmlns:a16="http://schemas.microsoft.com/office/drawing/2014/main" id="{BB587ABE-AD69-FC73-FF0C-D856577F5F9B}"/>
              </a:ext>
            </a:extLst>
          </p:cNvPr>
          <p:cNvCxnSpPr>
            <a:cxnSpLocks/>
          </p:cNvCxnSpPr>
          <p:nvPr/>
        </p:nvCxnSpPr>
        <p:spPr>
          <a:xfrm flipH="1">
            <a:off x="2912473" y="2189534"/>
            <a:ext cx="296721" cy="70146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391BE1-E72C-EB41-D8FF-D247B0529061}"/>
              </a:ext>
            </a:extLst>
          </p:cNvPr>
          <p:cNvCxnSpPr>
            <a:cxnSpLocks/>
          </p:cNvCxnSpPr>
          <p:nvPr/>
        </p:nvCxnSpPr>
        <p:spPr>
          <a:xfrm flipH="1">
            <a:off x="3037207" y="2475587"/>
            <a:ext cx="175720" cy="4154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CA25FCB-4CAC-1D32-E99D-D9A3DEF7CEA1}"/>
              </a:ext>
            </a:extLst>
          </p:cNvPr>
          <p:cNvCxnSpPr>
            <a:cxnSpLocks/>
          </p:cNvCxnSpPr>
          <p:nvPr/>
        </p:nvCxnSpPr>
        <p:spPr>
          <a:xfrm flipH="1">
            <a:off x="2862075" y="2183113"/>
            <a:ext cx="86247" cy="20389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06D8FBD-7DF6-B0CF-0286-632382535567}"/>
              </a:ext>
            </a:extLst>
          </p:cNvPr>
          <p:cNvSpPr txBox="1"/>
          <p:nvPr/>
        </p:nvSpPr>
        <p:spPr>
          <a:xfrm>
            <a:off x="5037459" y="2537056"/>
            <a:ext cx="4021874" cy="1477328"/>
          </a:xfrm>
          <a:prstGeom prst="rect">
            <a:avLst/>
          </a:prstGeom>
          <a:noFill/>
        </p:spPr>
        <p:txBody>
          <a:bodyPr wrap="square" rtlCol="0">
            <a:spAutoFit/>
          </a:bodyPr>
          <a:lstStyle/>
          <a:p>
            <a:r>
              <a:rPr lang="en-VN"/>
              <a:t>QML model should resolve below classical machine learning problems:</a:t>
            </a:r>
            <a:endParaRPr lang="en-US"/>
          </a:p>
          <a:p>
            <a:r>
              <a:rPr lang="vi-VN" b="1">
                <a:solidFill>
                  <a:srgbClr val="FF0000"/>
                </a:solidFill>
                <a:latin typeface="Calibri" panose="020F0502020204030204" pitchFamily="34" charset="0"/>
                <a:cs typeface="Calibri" panose="020F0502020204030204" pitchFamily="34" charset="0"/>
              </a:rPr>
              <a:t>(1) </a:t>
            </a:r>
            <a:r>
              <a:rPr lang="vi-VN">
                <a:solidFill>
                  <a:srgbClr val="FF0000"/>
                </a:solidFill>
                <a:latin typeface="Calibri" panose="020F0502020204030204" pitchFamily="34" charset="0"/>
                <a:cs typeface="Calibri" panose="020F0502020204030204" pitchFamily="34" charset="0"/>
              </a:rPr>
              <a:t>Require huge dataset</a:t>
            </a:r>
          </a:p>
          <a:p>
            <a:r>
              <a:rPr lang="vi-VN" b="1">
                <a:solidFill>
                  <a:srgbClr val="FF0000"/>
                </a:solidFill>
                <a:latin typeface="Calibri" panose="020F0502020204030204" pitchFamily="34" charset="0"/>
                <a:cs typeface="Calibri" panose="020F0502020204030204" pitchFamily="34" charset="0"/>
              </a:rPr>
              <a:t>(2) </a:t>
            </a:r>
            <a:r>
              <a:rPr lang="vi-VN">
                <a:solidFill>
                  <a:srgbClr val="FF0000"/>
                </a:solidFill>
                <a:latin typeface="Calibri" panose="020F0502020204030204" pitchFamily="34" charset="0"/>
                <a:cs typeface="Calibri" panose="020F0502020204030204" pitchFamily="34" charset="0"/>
              </a:rPr>
              <a:t>High computation resources</a:t>
            </a:r>
          </a:p>
          <a:p>
            <a:r>
              <a:rPr lang="vi-VN" b="1">
                <a:solidFill>
                  <a:srgbClr val="FF0000"/>
                </a:solidFill>
                <a:latin typeface="Calibri" panose="020F0502020204030204" pitchFamily="34" charset="0"/>
                <a:cs typeface="Calibri" panose="020F0502020204030204" pitchFamily="34" charset="0"/>
              </a:rPr>
              <a:t>(3) </a:t>
            </a:r>
            <a:r>
              <a:rPr lang="vi-VN">
                <a:solidFill>
                  <a:srgbClr val="FF0000"/>
                </a:solidFill>
                <a:latin typeface="Calibri" panose="020F0502020204030204" pitchFamily="34" charset="0"/>
                <a:cs typeface="Calibri" panose="020F0502020204030204" pitchFamily="34" charset="0"/>
              </a:rPr>
              <a:t>Lack of generality</a:t>
            </a:r>
            <a:endParaRPr lang="en-VN">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012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4E11-254B-5855-0D83-9D2E34FA09BA}"/>
              </a:ext>
            </a:extLst>
          </p:cNvPr>
          <p:cNvSpPr>
            <a:spLocks noGrp="1"/>
          </p:cNvSpPr>
          <p:nvPr>
            <p:ph type="title"/>
          </p:nvPr>
        </p:nvSpPr>
        <p:spPr>
          <a:xfrm>
            <a:off x="628650" y="273844"/>
            <a:ext cx="6758517" cy="994172"/>
          </a:xfrm>
        </p:spPr>
        <p:txBody>
          <a:bodyPr>
            <a:normAutofit fontScale="90000"/>
          </a:bodyPr>
          <a:lstStyle/>
          <a:p>
            <a:r>
              <a:rPr lang="en-US"/>
              <a:t>2.1. </a:t>
            </a:r>
            <a:r>
              <a:rPr lang="en-VN"/>
              <a:t>Overview</a:t>
            </a:r>
            <a:br>
              <a:rPr lang="en-US"/>
            </a:br>
            <a:r>
              <a:rPr lang="en-VN" sz="2200"/>
              <a:t>What QML models can do?</a:t>
            </a:r>
            <a:br>
              <a:rPr lang="en-US" sz="2200"/>
            </a:br>
            <a:r>
              <a:rPr lang="en-VN" sz="2200"/>
              <a:t>Based on quantum advantage</a:t>
            </a:r>
            <a:r>
              <a:rPr lang="en-US" sz="2200"/>
              <a:t> </a:t>
            </a:r>
            <a:r>
              <a:rPr lang="en-US" sz="2200" b="1"/>
              <a:t>[2.2]</a:t>
            </a:r>
            <a:endParaRPr lang="en-VN" sz="22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EF6506-262B-A3AB-4AE7-043A0084DB40}"/>
                  </a:ext>
                </a:extLst>
              </p:cNvPr>
              <p:cNvSpPr>
                <a:spLocks noGrp="1"/>
              </p:cNvSpPr>
              <p:nvPr>
                <p:ph idx="1"/>
              </p:nvPr>
            </p:nvSpPr>
            <p:spPr/>
            <p:txBody>
              <a:bodyPr/>
              <a:lstStyle/>
              <a:p>
                <a:pPr marL="0" indent="0">
                  <a:buNone/>
                </a:pPr>
                <a:r>
                  <a:rPr lang="vi-VN" b="1">
                    <a:solidFill>
                      <a:srgbClr val="FF0000"/>
                    </a:solidFill>
                    <a:latin typeface="Calibri" panose="020F0502020204030204" pitchFamily="34" charset="0"/>
                    <a:cs typeface="Calibri" panose="020F0502020204030204" pitchFamily="34" charset="0"/>
                  </a:rPr>
                  <a:t>(1) </a:t>
                </a:r>
                <a:r>
                  <a:rPr lang="vi-VN">
                    <a:solidFill>
                      <a:srgbClr val="FF0000"/>
                    </a:solidFill>
                    <a:latin typeface="Calibri" panose="020F0502020204030204" pitchFamily="34" charset="0"/>
                    <a:cs typeface="Calibri" panose="020F0502020204030204" pitchFamily="34" charset="0"/>
                  </a:rPr>
                  <a:t>Require huge dataset </a:t>
                </a:r>
              </a:p>
              <a:p>
                <a:pPr marL="0" indent="0">
                  <a:buNone/>
                </a:pPr>
                <a14:m>
                  <m:oMath xmlns:m="http://schemas.openxmlformats.org/officeDocument/2006/math">
                    <m:r>
                      <a:rPr lang="en-US" b="0" i="1" smtClean="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Require less items</a:t>
                </a:r>
              </a:p>
              <a:p>
                <a:pPr marL="0" indent="0">
                  <a:buNone/>
                </a:pPr>
                <a:r>
                  <a:rPr lang="vi-VN" b="1">
                    <a:solidFill>
                      <a:srgbClr val="FF0000"/>
                    </a:solidFill>
                    <a:latin typeface="Calibri" panose="020F0502020204030204" pitchFamily="34" charset="0"/>
                    <a:cs typeface="Calibri" panose="020F0502020204030204" pitchFamily="34" charset="0"/>
                  </a:rPr>
                  <a:t>(2) </a:t>
                </a:r>
                <a:r>
                  <a:rPr lang="vi-VN">
                    <a:solidFill>
                      <a:srgbClr val="FF0000"/>
                    </a:solidFill>
                    <a:latin typeface="Calibri" panose="020F0502020204030204" pitchFamily="34" charset="0"/>
                    <a:cs typeface="Calibri" panose="020F0502020204030204" pitchFamily="34" charset="0"/>
                  </a:rPr>
                  <a:t>High computation resources </a:t>
                </a:r>
              </a:p>
              <a:p>
                <a:pPr marL="0" indent="0">
                  <a:buNone/>
                </a:pPr>
                <a14:m>
                  <m:oMath xmlns:m="http://schemas.openxmlformats.org/officeDocument/2006/math">
                    <m:r>
                      <a:rPr lang="en-US" b="0" i="1" smtClean="0">
                        <a:latin typeface="Cambria Math" panose="02040503050406030204" pitchFamily="18" charset="0"/>
                        <a:cs typeface="Calibri" panose="020F0502020204030204" pitchFamily="34" charset="0"/>
                      </a:rPr>
                      <m:t>⇒</m:t>
                    </m:r>
                  </m:oMath>
                </a14:m>
                <a:r>
                  <a:rPr lang="vi-VN">
                    <a:latin typeface="Calibri" panose="020F0502020204030204" pitchFamily="34" charset="0"/>
                    <a:cs typeface="Calibri" panose="020F0502020204030204" pitchFamily="34" charset="0"/>
                  </a:rPr>
                  <a:t> Lower time complexity</a:t>
                </a:r>
              </a:p>
              <a:p>
                <a:pPr marL="0" indent="0">
                  <a:buNone/>
                </a:pPr>
                <a:r>
                  <a:rPr lang="vi-VN" b="1">
                    <a:solidFill>
                      <a:srgbClr val="FF0000"/>
                    </a:solidFill>
                    <a:latin typeface="Calibri" panose="020F0502020204030204" pitchFamily="34" charset="0"/>
                    <a:cs typeface="Calibri" panose="020F0502020204030204" pitchFamily="34" charset="0"/>
                  </a:rPr>
                  <a:t>(3) </a:t>
                </a:r>
                <a:r>
                  <a:rPr lang="vi-VN">
                    <a:solidFill>
                      <a:srgbClr val="FF0000"/>
                    </a:solidFill>
                    <a:latin typeface="Calibri" panose="020F0502020204030204" pitchFamily="34" charset="0"/>
                    <a:cs typeface="Calibri" panose="020F0502020204030204" pitchFamily="34" charset="0"/>
                  </a:rPr>
                  <a:t>Lack of generality </a:t>
                </a:r>
              </a:p>
              <a:p>
                <a:pPr marL="0" indent="0">
                  <a:buNone/>
                </a:pPr>
                <a14:m>
                  <m:oMath xmlns:m="http://schemas.openxmlformats.org/officeDocument/2006/math">
                    <m:r>
                      <a:rPr lang="en-US" b="0" i="1" smtClean="0">
                        <a:latin typeface="Cambria Math" panose="02040503050406030204" pitchFamily="18" charset="0"/>
                        <a:cs typeface="Calibri" panose="020F0502020204030204" pitchFamily="34" charset="0"/>
                      </a:rPr>
                      <m:t>⇒</m:t>
                    </m:r>
                  </m:oMath>
                </a14:m>
                <a:r>
                  <a:rPr lang="vi-VN">
                    <a:latin typeface="Calibri" panose="020F0502020204030204" pitchFamily="34" charset="0"/>
                    <a:cs typeface="Calibri" panose="020F0502020204030204" pitchFamily="34" charset="0"/>
                  </a:rPr>
                  <a:t> Example: Require less </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parameter than classical ML model or achieve higher accuracy on the same dataset.</a:t>
                </a:r>
                <a:endParaRPr lang="en-VN" b="1">
                  <a:solidFill>
                    <a:srgbClr val="FF0000"/>
                  </a:solidFill>
                  <a:latin typeface="Calibri" panose="020F0502020204030204" pitchFamily="34" charset="0"/>
                  <a:cs typeface="Calibri" panose="020F0502020204030204" pitchFamily="34" charset="0"/>
                </a:endParaRPr>
              </a:p>
              <a:p>
                <a:pPr marL="0" indent="0">
                  <a:buNone/>
                </a:pPr>
                <a:endParaRPr lang="en-VN"/>
              </a:p>
            </p:txBody>
          </p:sp>
        </mc:Choice>
        <mc:Fallback xmlns="">
          <p:sp>
            <p:nvSpPr>
              <p:cNvPr id="3" name="Content Placeholder 2">
                <a:extLst>
                  <a:ext uri="{FF2B5EF4-FFF2-40B4-BE49-F238E27FC236}">
                    <a16:creationId xmlns:a16="http://schemas.microsoft.com/office/drawing/2014/main" id="{D5EF6506-262B-A3AB-4AE7-043A0084DB40}"/>
                  </a:ext>
                </a:extLst>
              </p:cNvPr>
              <p:cNvSpPr>
                <a:spLocks noGrp="1" noRot="1" noChangeAspect="1" noMove="1" noResize="1" noEditPoints="1" noAdjustHandles="1" noChangeArrowheads="1" noChangeShapeType="1" noTextEdit="1"/>
              </p:cNvSpPr>
              <p:nvPr>
                <p:ph idx="1"/>
              </p:nvPr>
            </p:nvSpPr>
            <p:spPr>
              <a:blipFill>
                <a:blip r:embed="rId3"/>
                <a:stretch>
                  <a:fillRect l="-927" t="-2243"/>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27AD8F30-4C59-2B90-7892-EE431AC8ED28}"/>
              </a:ext>
            </a:extLst>
          </p:cNvPr>
          <p:cNvSpPr>
            <a:spLocks noGrp="1"/>
          </p:cNvSpPr>
          <p:nvPr>
            <p:ph type="sldNum" sz="quarter" idx="12"/>
          </p:nvPr>
        </p:nvSpPr>
        <p:spPr/>
        <p:txBody>
          <a:bodyPr/>
          <a:lstStyle/>
          <a:p>
            <a:fld id="{6A45828D-F580-42DE-B77E-860980F07F32}" type="slidenum">
              <a:rPr lang="vi-VN" smtClean="0"/>
              <a:t>41</a:t>
            </a:fld>
            <a:endParaRPr lang="vi-VN"/>
          </a:p>
        </p:txBody>
      </p:sp>
      <p:sp>
        <p:nvSpPr>
          <p:cNvPr id="6" name="TextBox 5">
            <a:extLst>
              <a:ext uri="{FF2B5EF4-FFF2-40B4-BE49-F238E27FC236}">
                <a16:creationId xmlns:a16="http://schemas.microsoft.com/office/drawing/2014/main" id="{6458CB36-67C5-2B41-1545-DEE56C7CDAA0}"/>
              </a:ext>
            </a:extLst>
          </p:cNvPr>
          <p:cNvSpPr txBox="1"/>
          <p:nvPr/>
        </p:nvSpPr>
        <p:spPr>
          <a:xfrm>
            <a:off x="628650" y="4582358"/>
            <a:ext cx="7562850" cy="553998"/>
          </a:xfrm>
          <a:prstGeom prst="rect">
            <a:avLst/>
          </a:prstGeom>
          <a:noFill/>
        </p:spPr>
        <p:txBody>
          <a:bodyPr wrap="square">
            <a:spAutoFit/>
          </a:bodyPr>
          <a:lstStyle/>
          <a:p>
            <a:r>
              <a:rPr lang="en-US" sz="1000" b="1" i="0">
                <a:solidFill>
                  <a:srgbClr val="222222"/>
                </a:solidFill>
                <a:effectLst/>
              </a:rPr>
              <a:t>[2.1] </a:t>
            </a:r>
            <a:r>
              <a:rPr lang="en-US" sz="1000" b="0" i="0">
                <a:solidFill>
                  <a:srgbClr val="222222"/>
                </a:solidFill>
                <a:effectLst/>
              </a:rPr>
              <a:t>Simões, R. D. M., Huber, P., Meier, N., Smailov, N., Füchslin, R. M., &amp; Stockinger, K. (2023). Experimental evaluation of quantum machine learning algorithms. </a:t>
            </a:r>
            <a:r>
              <a:rPr lang="en-US" sz="1000" b="0" i="1">
                <a:solidFill>
                  <a:srgbClr val="222222"/>
                </a:solidFill>
                <a:effectLst/>
              </a:rPr>
              <a:t>IEEE Access</a:t>
            </a:r>
            <a:r>
              <a:rPr lang="en-US" sz="1000" b="0" i="0">
                <a:solidFill>
                  <a:srgbClr val="222222"/>
                </a:solidFill>
                <a:effectLst/>
              </a:rPr>
              <a:t>, </a:t>
            </a:r>
            <a:r>
              <a:rPr lang="en-US" sz="1000" b="0" i="1">
                <a:solidFill>
                  <a:srgbClr val="222222"/>
                </a:solidFill>
                <a:effectLst/>
              </a:rPr>
              <a:t>11</a:t>
            </a:r>
            <a:r>
              <a:rPr lang="en-US" sz="1000" b="0" i="0">
                <a:solidFill>
                  <a:srgbClr val="222222"/>
                </a:solidFill>
                <a:effectLst/>
              </a:rPr>
              <a:t>, 6197-6208.</a:t>
            </a:r>
          </a:p>
          <a:p>
            <a:r>
              <a:rPr lang="en-US" sz="1000" b="1">
                <a:solidFill>
                  <a:srgbClr val="222222"/>
                </a:solidFill>
              </a:rPr>
              <a:t>[2.2] </a:t>
            </a:r>
            <a:r>
              <a:rPr lang="en-US" sz="1000" b="0" i="0">
                <a:solidFill>
                  <a:srgbClr val="222222"/>
                </a:solidFill>
                <a:effectLst/>
              </a:rPr>
              <a:t>Schuld, M., &amp; Killoran, N. (2022). Is quantum advantage the right goal for quantum machine learning?. </a:t>
            </a:r>
            <a:r>
              <a:rPr lang="en-US" sz="1000" b="0" i="1">
                <a:solidFill>
                  <a:srgbClr val="222222"/>
                </a:solidFill>
                <a:effectLst/>
              </a:rPr>
              <a:t>Prx Quantum</a:t>
            </a:r>
            <a:r>
              <a:rPr lang="en-US" sz="1000" b="0" i="0">
                <a:solidFill>
                  <a:srgbClr val="222222"/>
                </a:solidFill>
                <a:effectLst/>
              </a:rPr>
              <a:t>, </a:t>
            </a:r>
            <a:r>
              <a:rPr lang="en-US" sz="1000" b="0" i="1">
                <a:solidFill>
                  <a:srgbClr val="222222"/>
                </a:solidFill>
                <a:effectLst/>
              </a:rPr>
              <a:t>3</a:t>
            </a:r>
            <a:r>
              <a:rPr lang="en-US" sz="1000" b="0" i="0">
                <a:solidFill>
                  <a:srgbClr val="222222"/>
                </a:solidFill>
                <a:effectLst/>
              </a:rPr>
              <a:t>(3), 030101.</a:t>
            </a:r>
            <a:endParaRPr lang="en-VN" sz="1000"/>
          </a:p>
        </p:txBody>
      </p:sp>
      <p:sp>
        <p:nvSpPr>
          <p:cNvPr id="5" name="TextBox 4">
            <a:extLst>
              <a:ext uri="{FF2B5EF4-FFF2-40B4-BE49-F238E27FC236}">
                <a16:creationId xmlns:a16="http://schemas.microsoft.com/office/drawing/2014/main" id="{4640F1F0-87CB-2CF4-6C48-D05526DB87D6}"/>
              </a:ext>
            </a:extLst>
          </p:cNvPr>
          <p:cNvSpPr txBox="1"/>
          <p:nvPr/>
        </p:nvSpPr>
        <p:spPr>
          <a:xfrm>
            <a:off x="4930815" y="1925419"/>
            <a:ext cx="2368952" cy="646331"/>
          </a:xfrm>
          <a:prstGeom prst="rect">
            <a:avLst/>
          </a:prstGeom>
          <a:noFill/>
          <a:ln>
            <a:solidFill>
              <a:srgbClr val="FF0000"/>
            </a:solidFill>
          </a:ln>
        </p:spPr>
        <p:txBody>
          <a:bodyPr wrap="square" rtlCol="0">
            <a:spAutoFit/>
          </a:bodyPr>
          <a:lstStyle/>
          <a:p>
            <a:r>
              <a:rPr lang="en-US" b="1">
                <a:solidFill>
                  <a:srgbClr val="FF0000"/>
                </a:solidFill>
              </a:rPr>
              <a:t>Be careful with hype QML papers!</a:t>
            </a:r>
            <a:endParaRPr lang="vi-VN" b="1">
              <a:solidFill>
                <a:srgbClr val="FF0000"/>
              </a:solidFill>
            </a:endParaRPr>
          </a:p>
        </p:txBody>
      </p:sp>
    </p:spTree>
    <p:extLst>
      <p:ext uri="{BB962C8B-B14F-4D97-AF65-F5344CB8AC3E}">
        <p14:creationId xmlns:p14="http://schemas.microsoft.com/office/powerpoint/2010/main" val="204971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F76A-8269-482F-089A-DEA178728571}"/>
              </a:ext>
            </a:extLst>
          </p:cNvPr>
          <p:cNvSpPr>
            <a:spLocks noGrp="1"/>
          </p:cNvSpPr>
          <p:nvPr>
            <p:ph type="title"/>
          </p:nvPr>
        </p:nvSpPr>
        <p:spPr>
          <a:xfrm>
            <a:off x="628649" y="107940"/>
            <a:ext cx="6466417" cy="994172"/>
          </a:xfrm>
        </p:spPr>
        <p:txBody>
          <a:bodyPr>
            <a:normAutofit/>
          </a:bodyPr>
          <a:lstStyle/>
          <a:p>
            <a:r>
              <a:rPr lang="en-US"/>
              <a:t>2.1. </a:t>
            </a:r>
            <a:r>
              <a:rPr lang="en-VN"/>
              <a:t>Overview</a:t>
            </a:r>
            <a:br>
              <a:rPr lang="en-US"/>
            </a:br>
            <a:r>
              <a:rPr lang="en-VN" sz="2200"/>
              <a:t>Type of QML</a:t>
            </a:r>
            <a:r>
              <a:rPr lang="en-US" sz="2200"/>
              <a:t> model</a:t>
            </a:r>
            <a:endParaRPr lang="en-VN" sz="2200"/>
          </a:p>
        </p:txBody>
      </p:sp>
      <p:sp>
        <p:nvSpPr>
          <p:cNvPr id="7" name="Slide Number Placeholder 6">
            <a:extLst>
              <a:ext uri="{FF2B5EF4-FFF2-40B4-BE49-F238E27FC236}">
                <a16:creationId xmlns:a16="http://schemas.microsoft.com/office/drawing/2014/main" id="{ACA9FB2B-7C6C-BA7E-928A-B786C68439EA}"/>
              </a:ext>
            </a:extLst>
          </p:cNvPr>
          <p:cNvSpPr>
            <a:spLocks noGrp="1"/>
          </p:cNvSpPr>
          <p:nvPr>
            <p:ph type="sldNum" sz="quarter" idx="12"/>
          </p:nvPr>
        </p:nvSpPr>
        <p:spPr/>
        <p:txBody>
          <a:bodyPr/>
          <a:lstStyle/>
          <a:p>
            <a:fld id="{6A45828D-F580-42DE-B77E-860980F07F32}" type="slidenum">
              <a:rPr lang="vi-VN" smtClean="0"/>
              <a:t>42</a:t>
            </a:fld>
            <a:endParaRPr lang="vi-V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7E702C-D8DE-ECEF-6B0F-BCF7AD7B54C8}"/>
                  </a:ext>
                </a:extLst>
              </p:cNvPr>
              <p:cNvSpPr txBox="1"/>
              <p:nvPr/>
            </p:nvSpPr>
            <p:spPr>
              <a:xfrm>
                <a:off x="628649" y="1036477"/>
                <a:ext cx="8079317" cy="4154984"/>
              </a:xfrm>
              <a:prstGeom prst="rect">
                <a:avLst/>
              </a:prstGeom>
              <a:noFill/>
            </p:spPr>
            <p:txBody>
              <a:bodyPr wrap="square">
                <a:spAutoFit/>
              </a:bodyPr>
              <a:lstStyle/>
              <a:p>
                <a:r>
                  <a:rPr lang="en-US" sz="2400">
                    <a:solidFill>
                      <a:schemeClr val="tx1"/>
                    </a:solidFill>
                  </a:rPr>
                  <a:t>a) Speed up version of classical ML algorithms:</a:t>
                </a:r>
              </a:p>
              <a:p>
                <a:pPr marL="285750" indent="-285750">
                  <a:buFontTx/>
                  <a:buChar char="-"/>
                </a:pPr>
                <a:r>
                  <a:rPr lang="en-VN" sz="2400"/>
                  <a:t>QKNN</a:t>
                </a:r>
                <a:endParaRPr lang="en-US" sz="2400"/>
              </a:p>
              <a:p>
                <a:pPr marL="285750" indent="-285750">
                  <a:buFontTx/>
                  <a:buChar char="-"/>
                </a:pPr>
                <a:r>
                  <a:rPr lang="en-VN" sz="2400"/>
                  <a:t>QKmean</a:t>
                </a:r>
                <a:endParaRPr lang="en-US" sz="2400"/>
              </a:p>
              <a:p>
                <a:pPr marL="285750" indent="-285750">
                  <a:buFontTx/>
                  <a:buChar char="-"/>
                </a:pPr>
                <a:r>
                  <a:rPr lang="en-VN" sz="2400"/>
                  <a:t>QSVM</a:t>
                </a:r>
                <a:endParaRPr lang="en-US" sz="2400"/>
              </a:p>
              <a:p>
                <a:r>
                  <a:rPr lang="en-US" sz="2400"/>
                  <a:t>b</a:t>
                </a:r>
                <a:r>
                  <a:rPr lang="en-US" sz="2400">
                    <a:latin typeface="Calibri (Body)"/>
                  </a:rPr>
                  <a:t>) </a:t>
                </a:r>
                <a:r>
                  <a:rPr lang="vi-VN" sz="2400">
                    <a:latin typeface="Calibri (Body)"/>
                  </a:rPr>
                  <a:t>Quantum analogue version of a deep learning model</a:t>
                </a:r>
                <a:endParaRPr lang="en-US" sz="2400">
                  <a:latin typeface="Calibri (Body)"/>
                </a:endParaRPr>
              </a:p>
              <a:p>
                <a:r>
                  <a:rPr lang="en-US" sz="2400"/>
                  <a:t>- </a:t>
                </a:r>
                <a:r>
                  <a:rPr lang="en-VN" sz="2400"/>
                  <a:t>QuNN</a:t>
                </a:r>
                <a:r>
                  <a:rPr lang="en-US" sz="2400"/>
                  <a:t>, </a:t>
                </a:r>
                <a:r>
                  <a:rPr lang="en-VN" sz="2400"/>
                  <a:t>QCNN</a:t>
                </a:r>
                <a:endParaRPr lang="en-US" sz="2400"/>
              </a:p>
              <a:p>
                <a:r>
                  <a:rPr lang="en-US" sz="2400"/>
                  <a:t>- </a:t>
                </a:r>
                <a:r>
                  <a:rPr lang="en-VN" sz="2400"/>
                  <a:t>QGNN</a:t>
                </a:r>
                <a:endParaRPr lang="en-US" sz="2400"/>
              </a:p>
              <a:p>
                <a:r>
                  <a:rPr lang="en-US" sz="2400"/>
                  <a:t>- </a:t>
                </a:r>
                <a:r>
                  <a:rPr lang="en-VN" sz="2400"/>
                  <a:t>QGAN</a:t>
                </a:r>
                <a:endParaRPr lang="en-US" sz="2400"/>
              </a:p>
              <a:p>
                <a:r>
                  <a:rPr lang="en-US" sz="2400">
                    <a:solidFill>
                      <a:schemeClr val="tx1"/>
                    </a:solidFill>
                  </a:rPr>
                  <a:t>c) Quantum learning </a:t>
                </a:r>
                <a:endParaRPr lang="en-US" sz="2400" b="0" i="1">
                  <a:solidFill>
                    <a:schemeClr val="tx1"/>
                  </a:solidFill>
                </a:endParaRPr>
              </a:p>
              <a:p>
                <a14:m>
                  <m:oMath xmlns:m="http://schemas.openxmlformats.org/officeDocument/2006/math">
                    <m:r>
                      <a:rPr lang="en-US" sz="2400" b="0" i="1" smtClean="0">
                        <a:solidFill>
                          <a:schemeClr val="tx1"/>
                        </a:solidFill>
                        <a:latin typeface="Cambria Math" panose="02040503050406030204" pitchFamily="18" charset="0"/>
                      </a:rPr>
                      <m:t>→</m:t>
                    </m:r>
                  </m:oMath>
                </a14:m>
                <a:r>
                  <a:rPr lang="en-US" sz="2400">
                    <a:solidFill>
                      <a:schemeClr val="tx1"/>
                    </a:solidFill>
                  </a:rPr>
                  <a:t> I don’t know this </a:t>
                </a:r>
                <a:r>
                  <a:rPr lang="en-US" sz="2400"/>
                  <a:t>type</a:t>
                </a:r>
                <a:endParaRPr lang="en-US" sz="2400">
                  <a:solidFill>
                    <a:schemeClr val="tx1"/>
                  </a:solidFill>
                </a:endParaRPr>
              </a:p>
              <a:p>
                <a:endParaRPr lang="en-US" sz="2400">
                  <a:solidFill>
                    <a:schemeClr val="tx1"/>
                  </a:solidFill>
                </a:endParaRPr>
              </a:p>
            </p:txBody>
          </p:sp>
        </mc:Choice>
        <mc:Fallback xmlns="">
          <p:sp>
            <p:nvSpPr>
              <p:cNvPr id="3" name="TextBox 2">
                <a:extLst>
                  <a:ext uri="{FF2B5EF4-FFF2-40B4-BE49-F238E27FC236}">
                    <a16:creationId xmlns:a16="http://schemas.microsoft.com/office/drawing/2014/main" id="{6C7E702C-D8DE-ECEF-6B0F-BCF7AD7B54C8}"/>
                  </a:ext>
                </a:extLst>
              </p:cNvPr>
              <p:cNvSpPr txBox="1">
                <a:spLocks noRot="1" noChangeAspect="1" noMove="1" noResize="1" noEditPoints="1" noAdjustHandles="1" noChangeArrowheads="1" noChangeShapeType="1" noTextEdit="1"/>
              </p:cNvSpPr>
              <p:nvPr/>
            </p:nvSpPr>
            <p:spPr>
              <a:xfrm>
                <a:off x="628649" y="1036477"/>
                <a:ext cx="8079317" cy="4154984"/>
              </a:xfrm>
              <a:prstGeom prst="rect">
                <a:avLst/>
              </a:prstGeom>
              <a:blipFill>
                <a:blip r:embed="rId3"/>
                <a:stretch>
                  <a:fillRect l="-1208" t="-1173"/>
                </a:stretch>
              </a:blipFill>
            </p:spPr>
            <p:txBody>
              <a:bodyPr/>
              <a:lstStyle/>
              <a:p>
                <a:r>
                  <a:rPr lang="vi-VN">
                    <a:noFill/>
                  </a:rPr>
                  <a:t> </a:t>
                </a:r>
              </a:p>
            </p:txBody>
          </p:sp>
        </mc:Fallback>
      </mc:AlternateContent>
    </p:spTree>
    <p:extLst>
      <p:ext uri="{BB962C8B-B14F-4D97-AF65-F5344CB8AC3E}">
        <p14:creationId xmlns:p14="http://schemas.microsoft.com/office/powerpoint/2010/main" val="207039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0B40-5D14-1AF6-D5B4-2BF62AA345F2}"/>
              </a:ext>
            </a:extLst>
          </p:cNvPr>
          <p:cNvSpPr>
            <a:spLocks noGrp="1"/>
          </p:cNvSpPr>
          <p:nvPr>
            <p:ph type="title"/>
          </p:nvPr>
        </p:nvSpPr>
        <p:spPr/>
        <p:txBody>
          <a:bodyPr>
            <a:normAutofit/>
          </a:bodyPr>
          <a:lstStyle/>
          <a:p>
            <a:r>
              <a:rPr lang="en-US"/>
              <a:t>2.1. </a:t>
            </a:r>
            <a:r>
              <a:rPr lang="en-VN"/>
              <a:t>Overview</a:t>
            </a:r>
            <a:br>
              <a:rPr lang="en-US"/>
            </a:br>
            <a:r>
              <a:rPr lang="en-VN" sz="2200"/>
              <a:t>Pioneers</a:t>
            </a:r>
            <a:r>
              <a:rPr lang="en-US" sz="2200"/>
              <a:t> in QML</a:t>
            </a:r>
            <a:endParaRPr lang="en-VN" sz="2200"/>
          </a:p>
        </p:txBody>
      </p:sp>
      <p:sp>
        <p:nvSpPr>
          <p:cNvPr id="3" name="Content Placeholder 2">
            <a:extLst>
              <a:ext uri="{FF2B5EF4-FFF2-40B4-BE49-F238E27FC236}">
                <a16:creationId xmlns:a16="http://schemas.microsoft.com/office/drawing/2014/main" id="{1940DA99-B3F9-9846-EFC4-5C2A9988FCB4}"/>
              </a:ext>
            </a:extLst>
          </p:cNvPr>
          <p:cNvSpPr>
            <a:spLocks noGrp="1"/>
          </p:cNvSpPr>
          <p:nvPr>
            <p:ph idx="1"/>
          </p:nvPr>
        </p:nvSpPr>
        <p:spPr>
          <a:xfrm>
            <a:off x="536331" y="3917065"/>
            <a:ext cx="2831123" cy="715658"/>
          </a:xfrm>
        </p:spPr>
        <p:txBody>
          <a:bodyPr>
            <a:noAutofit/>
          </a:bodyPr>
          <a:lstStyle/>
          <a:p>
            <a:pPr marL="0" indent="0">
              <a:buNone/>
            </a:pPr>
            <a:r>
              <a:rPr lang="en-VN" sz="1800" b="1"/>
              <a:t>Maria Schuld</a:t>
            </a:r>
          </a:p>
          <a:p>
            <a:pPr marL="0" indent="0">
              <a:buNone/>
            </a:pPr>
            <a:r>
              <a:rPr lang="en-VN" sz="1800"/>
              <a:t>Xanadu.ai (Pennylane) </a:t>
            </a:r>
          </a:p>
        </p:txBody>
      </p:sp>
      <p:sp>
        <p:nvSpPr>
          <p:cNvPr id="4" name="Slide Number Placeholder 3">
            <a:extLst>
              <a:ext uri="{FF2B5EF4-FFF2-40B4-BE49-F238E27FC236}">
                <a16:creationId xmlns:a16="http://schemas.microsoft.com/office/drawing/2014/main" id="{9D94DE28-8935-6F5E-1F58-E035AD30DFE0}"/>
              </a:ext>
            </a:extLst>
          </p:cNvPr>
          <p:cNvSpPr>
            <a:spLocks noGrp="1"/>
          </p:cNvSpPr>
          <p:nvPr>
            <p:ph type="sldNum" sz="quarter" idx="12"/>
          </p:nvPr>
        </p:nvSpPr>
        <p:spPr/>
        <p:txBody>
          <a:bodyPr/>
          <a:lstStyle/>
          <a:p>
            <a:fld id="{6A45828D-F580-42DE-B77E-860980F07F32}" type="slidenum">
              <a:rPr lang="vi-VN" smtClean="0"/>
              <a:t>43</a:t>
            </a:fld>
            <a:endParaRPr lang="vi-VN"/>
          </a:p>
        </p:txBody>
      </p:sp>
      <p:pic>
        <p:nvPicPr>
          <p:cNvPr id="5124" name="Picture 4" descr="IBM Prize for UKZN Postdoc Research Fellow - College of Agriculture,  Engineering and Science">
            <a:extLst>
              <a:ext uri="{FF2B5EF4-FFF2-40B4-BE49-F238E27FC236}">
                <a16:creationId xmlns:a16="http://schemas.microsoft.com/office/drawing/2014/main" id="{37BABF3A-CEE7-F836-4291-3FC745647C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81" r="11193"/>
          <a:stretch/>
        </p:blipFill>
        <p:spPr bwMode="auto">
          <a:xfrm>
            <a:off x="628650" y="1369218"/>
            <a:ext cx="1896533" cy="24466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yan Babbush - Los Angeles County, California, United States | Professional  Profile | LinkedIn">
            <a:extLst>
              <a:ext uri="{FF2B5EF4-FFF2-40B4-BE49-F238E27FC236}">
                <a16:creationId xmlns:a16="http://schemas.microsoft.com/office/drawing/2014/main" id="{401BFB4B-8972-A2F3-A9C3-32F8F3CC08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551" r="19277"/>
          <a:stretch/>
        </p:blipFill>
        <p:spPr bwMode="auto">
          <a:xfrm>
            <a:off x="2775920" y="1369218"/>
            <a:ext cx="1667933" cy="244664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640C37E-EA7A-084D-0776-D5303FA84D58}"/>
              </a:ext>
            </a:extLst>
          </p:cNvPr>
          <p:cNvSpPr txBox="1">
            <a:spLocks/>
          </p:cNvSpPr>
          <p:nvPr/>
        </p:nvSpPr>
        <p:spPr>
          <a:xfrm>
            <a:off x="2690122" y="3917065"/>
            <a:ext cx="2522844" cy="952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b="1"/>
              <a:t>Ryan Babbush</a:t>
            </a:r>
          </a:p>
          <a:p>
            <a:pPr marL="0" indent="0">
              <a:buFont typeface="Arial" panose="020B0604020202020204" pitchFamily="34" charset="0"/>
              <a:buNone/>
            </a:pPr>
            <a:r>
              <a:rPr lang="en-VN" sz="1800"/>
              <a:t>Google Quantum</a:t>
            </a:r>
          </a:p>
        </p:txBody>
      </p:sp>
      <p:pic>
        <p:nvPicPr>
          <p:cNvPr id="2052" name="Picture 4" descr="John P. Preskill - Computing + Mathematical Sciences">
            <a:extLst>
              <a:ext uri="{FF2B5EF4-FFF2-40B4-BE49-F238E27FC236}">
                <a16:creationId xmlns:a16="http://schemas.microsoft.com/office/drawing/2014/main" id="{8DC083E0-A42A-F65D-673D-377222B87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590" y="1356482"/>
            <a:ext cx="1850504" cy="24593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77E723E-32CC-8BE1-3C13-5806DDE066B9}"/>
              </a:ext>
            </a:extLst>
          </p:cNvPr>
          <p:cNvSpPr txBox="1">
            <a:spLocks/>
          </p:cNvSpPr>
          <p:nvPr/>
        </p:nvSpPr>
        <p:spPr>
          <a:xfrm>
            <a:off x="4599136" y="3939552"/>
            <a:ext cx="2522844" cy="952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b="1"/>
              <a:t>John Preskill</a:t>
            </a:r>
          </a:p>
          <a:p>
            <a:pPr marL="0" indent="0">
              <a:buFont typeface="Arial" panose="020B0604020202020204" pitchFamily="34" charset="0"/>
              <a:buNone/>
            </a:pPr>
            <a:r>
              <a:rPr lang="en-US" sz="1800"/>
              <a:t>Caltech</a:t>
            </a:r>
            <a:endParaRPr lang="en-VN" sz="1800"/>
          </a:p>
        </p:txBody>
      </p:sp>
      <p:pic>
        <p:nvPicPr>
          <p:cNvPr id="2054" name="Picture 6" descr="About - Hsin-Yuan Huang (Robert)">
            <a:extLst>
              <a:ext uri="{FF2B5EF4-FFF2-40B4-BE49-F238E27FC236}">
                <a16:creationId xmlns:a16="http://schemas.microsoft.com/office/drawing/2014/main" id="{987654D3-2B8E-768D-2B78-D67C36DD81D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381" r="15865"/>
          <a:stretch/>
        </p:blipFill>
        <p:spPr bwMode="auto">
          <a:xfrm>
            <a:off x="6795831" y="1344613"/>
            <a:ext cx="1632737" cy="248311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C9CEA4C-B971-BD5E-8A18-7B6C758C14F7}"/>
              </a:ext>
            </a:extLst>
          </p:cNvPr>
          <p:cNvSpPr txBox="1">
            <a:spLocks/>
          </p:cNvSpPr>
          <p:nvPr/>
        </p:nvSpPr>
        <p:spPr>
          <a:xfrm>
            <a:off x="6698868" y="3962039"/>
            <a:ext cx="2136101" cy="95259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b="1"/>
              <a:t>Hsin-Yuan Huang</a:t>
            </a:r>
          </a:p>
          <a:p>
            <a:pPr marL="0" indent="0">
              <a:buFont typeface="Arial" panose="020B0604020202020204" pitchFamily="34" charset="0"/>
              <a:buNone/>
            </a:pPr>
            <a:r>
              <a:rPr lang="en-US" sz="1800"/>
              <a:t>Google Quantum AI</a:t>
            </a:r>
            <a:endParaRPr lang="en-VN" sz="1800"/>
          </a:p>
        </p:txBody>
      </p:sp>
    </p:spTree>
    <p:extLst>
      <p:ext uri="{BB962C8B-B14F-4D97-AF65-F5344CB8AC3E}">
        <p14:creationId xmlns:p14="http://schemas.microsoft.com/office/powerpoint/2010/main" val="420901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BC07-12FD-088A-6FCE-FCBA5878A29F}"/>
              </a:ext>
            </a:extLst>
          </p:cNvPr>
          <p:cNvSpPr>
            <a:spLocks noGrp="1"/>
          </p:cNvSpPr>
          <p:nvPr>
            <p:ph type="title"/>
          </p:nvPr>
        </p:nvSpPr>
        <p:spPr/>
        <p:txBody>
          <a:bodyPr>
            <a:normAutofit/>
          </a:bodyPr>
          <a:lstStyle/>
          <a:p>
            <a:r>
              <a:rPr lang="en-VN"/>
              <a:t>2.</a:t>
            </a:r>
            <a:r>
              <a:rPr lang="en-US"/>
              <a:t>2.</a:t>
            </a:r>
            <a:r>
              <a:rPr lang="en-VN"/>
              <a:t> </a:t>
            </a:r>
            <a:r>
              <a:rPr lang="en-US" sz="3600">
                <a:solidFill>
                  <a:schemeClr val="tx1"/>
                </a:solidFill>
              </a:rPr>
              <a:t>QML algorithms</a:t>
            </a:r>
            <a:br>
              <a:rPr lang="en-US" sz="3600"/>
            </a:br>
            <a:r>
              <a:rPr lang="en-US" sz="2200">
                <a:solidFill>
                  <a:schemeClr val="tx1"/>
                </a:solidFill>
              </a:rPr>
              <a:t>QkNN</a:t>
            </a:r>
            <a:endParaRPr lang="en-VN" sz="2200"/>
          </a:p>
        </p:txBody>
      </p:sp>
      <p:cxnSp>
        <p:nvCxnSpPr>
          <p:cNvPr id="4" name="Đường kết nối Mũi tên Thẳng 3">
            <a:extLst>
              <a:ext uri="{FF2B5EF4-FFF2-40B4-BE49-F238E27FC236}">
                <a16:creationId xmlns:a16="http://schemas.microsoft.com/office/drawing/2014/main" id="{4435A524-090B-8EF4-4CC5-03E007BBD4C6}"/>
              </a:ext>
            </a:extLst>
          </p:cNvPr>
          <p:cNvCxnSpPr>
            <a:cxnSpLocks/>
          </p:cNvCxnSpPr>
          <p:nvPr/>
        </p:nvCxnSpPr>
        <p:spPr>
          <a:xfrm>
            <a:off x="615192" y="4577902"/>
            <a:ext cx="405224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 name="Đường kết nối Mũi tên Thẳng 5">
            <a:extLst>
              <a:ext uri="{FF2B5EF4-FFF2-40B4-BE49-F238E27FC236}">
                <a16:creationId xmlns:a16="http://schemas.microsoft.com/office/drawing/2014/main" id="{EB22111C-EE76-7873-70B0-8AB9893E870B}"/>
              </a:ext>
            </a:extLst>
          </p:cNvPr>
          <p:cNvCxnSpPr>
            <a:cxnSpLocks/>
          </p:cNvCxnSpPr>
          <p:nvPr/>
        </p:nvCxnSpPr>
        <p:spPr>
          <a:xfrm flipV="1">
            <a:off x="628650" y="1369219"/>
            <a:ext cx="0" cy="32194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Hình Bầu dục 11">
            <a:extLst>
              <a:ext uri="{FF2B5EF4-FFF2-40B4-BE49-F238E27FC236}">
                <a16:creationId xmlns:a16="http://schemas.microsoft.com/office/drawing/2014/main" id="{D7872932-59E1-578B-36D2-821677880E84}"/>
              </a:ext>
            </a:extLst>
          </p:cNvPr>
          <p:cNvSpPr/>
          <p:nvPr/>
        </p:nvSpPr>
        <p:spPr>
          <a:xfrm>
            <a:off x="1002632" y="2628975"/>
            <a:ext cx="279940" cy="2907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7" name="Hình Bầu dục 12">
            <a:extLst>
              <a:ext uri="{FF2B5EF4-FFF2-40B4-BE49-F238E27FC236}">
                <a16:creationId xmlns:a16="http://schemas.microsoft.com/office/drawing/2014/main" id="{7D94EE8C-2D63-BA9D-824E-B062C8196F43}"/>
              </a:ext>
            </a:extLst>
          </p:cNvPr>
          <p:cNvSpPr/>
          <p:nvPr/>
        </p:nvSpPr>
        <p:spPr>
          <a:xfrm>
            <a:off x="1827538" y="1506850"/>
            <a:ext cx="279940" cy="2907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8" name="Hình Bầu dục 13">
            <a:extLst>
              <a:ext uri="{FF2B5EF4-FFF2-40B4-BE49-F238E27FC236}">
                <a16:creationId xmlns:a16="http://schemas.microsoft.com/office/drawing/2014/main" id="{4813ED58-A982-212F-50AC-D0FD20F1D739}"/>
              </a:ext>
            </a:extLst>
          </p:cNvPr>
          <p:cNvSpPr/>
          <p:nvPr/>
        </p:nvSpPr>
        <p:spPr>
          <a:xfrm>
            <a:off x="1934504" y="2367912"/>
            <a:ext cx="279940" cy="2907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9" name="Hình Bầu dục 14">
            <a:extLst>
              <a:ext uri="{FF2B5EF4-FFF2-40B4-BE49-F238E27FC236}">
                <a16:creationId xmlns:a16="http://schemas.microsoft.com/office/drawing/2014/main" id="{ABC27D54-3B63-4CBB-677C-B47B3641F34A}"/>
              </a:ext>
            </a:extLst>
          </p:cNvPr>
          <p:cNvSpPr/>
          <p:nvPr/>
        </p:nvSpPr>
        <p:spPr>
          <a:xfrm>
            <a:off x="3678822" y="2459318"/>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0" name="Hình Bầu dục 15">
            <a:extLst>
              <a:ext uri="{FF2B5EF4-FFF2-40B4-BE49-F238E27FC236}">
                <a16:creationId xmlns:a16="http://schemas.microsoft.com/office/drawing/2014/main" id="{F0878EEA-401A-0465-F8BD-67AD3C672469}"/>
              </a:ext>
            </a:extLst>
          </p:cNvPr>
          <p:cNvSpPr/>
          <p:nvPr/>
        </p:nvSpPr>
        <p:spPr>
          <a:xfrm>
            <a:off x="1926513" y="4063936"/>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1" name="Hình Bầu dục 16">
            <a:extLst>
              <a:ext uri="{FF2B5EF4-FFF2-40B4-BE49-F238E27FC236}">
                <a16:creationId xmlns:a16="http://schemas.microsoft.com/office/drawing/2014/main" id="{F6DE53BE-3053-F794-6A60-C4B366D81AE9}"/>
              </a:ext>
            </a:extLst>
          </p:cNvPr>
          <p:cNvSpPr/>
          <p:nvPr/>
        </p:nvSpPr>
        <p:spPr>
          <a:xfrm>
            <a:off x="2074474" y="2984338"/>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2" name="Hình Bầu dục 17">
            <a:extLst>
              <a:ext uri="{FF2B5EF4-FFF2-40B4-BE49-F238E27FC236}">
                <a16:creationId xmlns:a16="http://schemas.microsoft.com/office/drawing/2014/main" id="{E647BC0D-C842-2FB3-EB31-EDB7F2933A72}"/>
              </a:ext>
            </a:extLst>
          </p:cNvPr>
          <p:cNvSpPr/>
          <p:nvPr/>
        </p:nvSpPr>
        <p:spPr>
          <a:xfrm>
            <a:off x="2610001" y="3292935"/>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3" name="Hình Bầu dục 18">
            <a:extLst>
              <a:ext uri="{FF2B5EF4-FFF2-40B4-BE49-F238E27FC236}">
                <a16:creationId xmlns:a16="http://schemas.microsoft.com/office/drawing/2014/main" id="{FA374DDC-B5DB-0390-30D4-66C600FB3372}"/>
              </a:ext>
            </a:extLst>
          </p:cNvPr>
          <p:cNvSpPr/>
          <p:nvPr/>
        </p:nvSpPr>
        <p:spPr>
          <a:xfrm>
            <a:off x="2470030" y="2702108"/>
            <a:ext cx="279940" cy="2907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4" name="Hình Bầu dục 19">
            <a:extLst>
              <a:ext uri="{FF2B5EF4-FFF2-40B4-BE49-F238E27FC236}">
                <a16:creationId xmlns:a16="http://schemas.microsoft.com/office/drawing/2014/main" id="{C29C81DF-8013-3E8D-794C-9AD296570070}"/>
              </a:ext>
            </a:extLst>
          </p:cNvPr>
          <p:cNvSpPr/>
          <p:nvPr/>
        </p:nvSpPr>
        <p:spPr>
          <a:xfrm>
            <a:off x="3586306" y="3926475"/>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5" name="Hình Bầu dục 20">
            <a:extLst>
              <a:ext uri="{FF2B5EF4-FFF2-40B4-BE49-F238E27FC236}">
                <a16:creationId xmlns:a16="http://schemas.microsoft.com/office/drawing/2014/main" id="{C50CDD25-E57A-412A-CA0F-AA80D821A863}"/>
              </a:ext>
            </a:extLst>
          </p:cNvPr>
          <p:cNvSpPr/>
          <p:nvPr/>
        </p:nvSpPr>
        <p:spPr>
          <a:xfrm>
            <a:off x="3913866" y="3319834"/>
            <a:ext cx="279940" cy="2907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16" name="Hình Bầu dục 21">
            <a:extLst>
              <a:ext uri="{FF2B5EF4-FFF2-40B4-BE49-F238E27FC236}">
                <a16:creationId xmlns:a16="http://schemas.microsoft.com/office/drawing/2014/main" id="{CACECFFA-8C35-4DD1-EFFD-0E041F718EDC}"/>
              </a:ext>
            </a:extLst>
          </p:cNvPr>
          <p:cNvSpPr/>
          <p:nvPr/>
        </p:nvSpPr>
        <p:spPr>
          <a:xfrm>
            <a:off x="1768719" y="2032978"/>
            <a:ext cx="1633184" cy="16960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cxnSp>
        <p:nvCxnSpPr>
          <p:cNvPr id="17" name="Đường kết nối Mũi tên Thẳng 22">
            <a:extLst>
              <a:ext uri="{FF2B5EF4-FFF2-40B4-BE49-F238E27FC236}">
                <a16:creationId xmlns:a16="http://schemas.microsoft.com/office/drawing/2014/main" id="{8602D06E-D3AB-B355-A705-47ACA34CF4C7}"/>
              </a:ext>
            </a:extLst>
          </p:cNvPr>
          <p:cNvCxnSpPr>
            <a:cxnSpLocks/>
            <a:stCxn id="13" idx="1"/>
            <a:endCxn id="8" idx="6"/>
          </p:cNvCxnSpPr>
          <p:nvPr/>
        </p:nvCxnSpPr>
        <p:spPr>
          <a:xfrm flipH="1" flipV="1">
            <a:off x="2214446" y="2513267"/>
            <a:ext cx="296583" cy="231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Đường kết nối Mũi tên Thẳng 26">
            <a:extLst>
              <a:ext uri="{FF2B5EF4-FFF2-40B4-BE49-F238E27FC236}">
                <a16:creationId xmlns:a16="http://schemas.microsoft.com/office/drawing/2014/main" id="{DD0A4431-B744-2308-EE37-DFC21CFEFF2E}"/>
              </a:ext>
            </a:extLst>
          </p:cNvPr>
          <p:cNvCxnSpPr>
            <a:cxnSpLocks/>
            <a:stCxn id="13" idx="2"/>
            <a:endCxn id="11" idx="7"/>
          </p:cNvCxnSpPr>
          <p:nvPr/>
        </p:nvCxnSpPr>
        <p:spPr>
          <a:xfrm flipH="1">
            <a:off x="2313418" y="2847465"/>
            <a:ext cx="156613" cy="1794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Đường kết nối Mũi tên Thẳng 29">
            <a:extLst>
              <a:ext uri="{FF2B5EF4-FFF2-40B4-BE49-F238E27FC236}">
                <a16:creationId xmlns:a16="http://schemas.microsoft.com/office/drawing/2014/main" id="{1EBAC0AB-CE9F-6A9D-2673-8EAD465C7371}"/>
              </a:ext>
            </a:extLst>
          </p:cNvPr>
          <p:cNvCxnSpPr>
            <a:cxnSpLocks/>
            <a:stCxn id="13" idx="4"/>
            <a:endCxn id="12" idx="0"/>
          </p:cNvCxnSpPr>
          <p:nvPr/>
        </p:nvCxnSpPr>
        <p:spPr>
          <a:xfrm>
            <a:off x="2610002" y="2992820"/>
            <a:ext cx="139971" cy="3001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Đường kết nối Mũi tên Thẳng 32">
            <a:extLst>
              <a:ext uri="{FF2B5EF4-FFF2-40B4-BE49-F238E27FC236}">
                <a16:creationId xmlns:a16="http://schemas.microsoft.com/office/drawing/2014/main" id="{8E0B40E1-5EA8-DC2D-34C6-C0628F57DA12}"/>
              </a:ext>
            </a:extLst>
          </p:cNvPr>
          <p:cNvCxnSpPr>
            <a:cxnSpLocks/>
            <a:stCxn id="13" idx="0"/>
            <a:endCxn id="7" idx="5"/>
          </p:cNvCxnSpPr>
          <p:nvPr/>
        </p:nvCxnSpPr>
        <p:spPr>
          <a:xfrm flipH="1" flipV="1">
            <a:off x="2066482" y="1754987"/>
            <a:ext cx="543519" cy="947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Đường kết nối Mũi tên Thẳng 35">
            <a:extLst>
              <a:ext uri="{FF2B5EF4-FFF2-40B4-BE49-F238E27FC236}">
                <a16:creationId xmlns:a16="http://schemas.microsoft.com/office/drawing/2014/main" id="{968B7F80-21B3-FD31-B445-C6E754DD58A9}"/>
              </a:ext>
            </a:extLst>
          </p:cNvPr>
          <p:cNvCxnSpPr>
            <a:cxnSpLocks/>
            <a:stCxn id="13" idx="7"/>
            <a:endCxn id="9" idx="2"/>
          </p:cNvCxnSpPr>
          <p:nvPr/>
        </p:nvCxnSpPr>
        <p:spPr>
          <a:xfrm flipV="1">
            <a:off x="2708976" y="2604674"/>
            <a:ext cx="969847" cy="140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Đường kết nối Mũi tên Thẳng 38">
            <a:extLst>
              <a:ext uri="{FF2B5EF4-FFF2-40B4-BE49-F238E27FC236}">
                <a16:creationId xmlns:a16="http://schemas.microsoft.com/office/drawing/2014/main" id="{591CBD20-90B5-DE2E-C6E2-644AD6EF8E8D}"/>
              </a:ext>
            </a:extLst>
          </p:cNvPr>
          <p:cNvCxnSpPr>
            <a:cxnSpLocks/>
            <a:stCxn id="13" idx="5"/>
            <a:endCxn id="14" idx="1"/>
          </p:cNvCxnSpPr>
          <p:nvPr/>
        </p:nvCxnSpPr>
        <p:spPr>
          <a:xfrm>
            <a:off x="2708974" y="2950247"/>
            <a:ext cx="918328" cy="10188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Đường kết nối Mũi tên Thẳng 41">
            <a:extLst>
              <a:ext uri="{FF2B5EF4-FFF2-40B4-BE49-F238E27FC236}">
                <a16:creationId xmlns:a16="http://schemas.microsoft.com/office/drawing/2014/main" id="{03073DED-21CB-A494-917A-BCF0025360EF}"/>
              </a:ext>
            </a:extLst>
          </p:cNvPr>
          <p:cNvCxnSpPr>
            <a:cxnSpLocks/>
            <a:stCxn id="13" idx="6"/>
            <a:endCxn id="15" idx="2"/>
          </p:cNvCxnSpPr>
          <p:nvPr/>
        </p:nvCxnSpPr>
        <p:spPr>
          <a:xfrm>
            <a:off x="2749973" y="2847465"/>
            <a:ext cx="1163895" cy="6177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Đường kết nối Mũi tên Thẳng 44">
            <a:extLst>
              <a:ext uri="{FF2B5EF4-FFF2-40B4-BE49-F238E27FC236}">
                <a16:creationId xmlns:a16="http://schemas.microsoft.com/office/drawing/2014/main" id="{CE7189EA-8D47-B8D3-8159-1023E80FA26F}"/>
              </a:ext>
            </a:extLst>
          </p:cNvPr>
          <p:cNvCxnSpPr>
            <a:cxnSpLocks/>
            <a:stCxn id="13" idx="3"/>
            <a:endCxn id="10" idx="7"/>
          </p:cNvCxnSpPr>
          <p:nvPr/>
        </p:nvCxnSpPr>
        <p:spPr>
          <a:xfrm flipH="1">
            <a:off x="2165456" y="2950248"/>
            <a:ext cx="345571" cy="11562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Đường kết nối Mũi tên Thẳng 47">
            <a:extLst>
              <a:ext uri="{FF2B5EF4-FFF2-40B4-BE49-F238E27FC236}">
                <a16:creationId xmlns:a16="http://schemas.microsoft.com/office/drawing/2014/main" id="{16ADF3E3-B7D4-4118-D3BE-FBA9F5876DE7}"/>
              </a:ext>
            </a:extLst>
          </p:cNvPr>
          <p:cNvCxnSpPr>
            <a:cxnSpLocks/>
            <a:stCxn id="13" idx="2"/>
            <a:endCxn id="6" idx="6"/>
          </p:cNvCxnSpPr>
          <p:nvPr/>
        </p:nvCxnSpPr>
        <p:spPr>
          <a:xfrm flipH="1" flipV="1">
            <a:off x="1282572" y="2774331"/>
            <a:ext cx="1187459" cy="731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Hộp Văn bản 50">
                <a:extLst>
                  <a:ext uri="{FF2B5EF4-FFF2-40B4-BE49-F238E27FC236}">
                    <a16:creationId xmlns:a16="http://schemas.microsoft.com/office/drawing/2014/main" id="{CB891367-FFE7-A093-BAE2-C9798B9106DE}"/>
                  </a:ext>
                </a:extLst>
              </p:cNvPr>
              <p:cNvSpPr txBox="1"/>
              <p:nvPr/>
            </p:nvSpPr>
            <p:spPr>
              <a:xfrm>
                <a:off x="4448369" y="1305534"/>
                <a:ext cx="4695631" cy="1077218"/>
              </a:xfrm>
              <a:prstGeom prst="rect">
                <a:avLst/>
              </a:prstGeom>
              <a:noFill/>
            </p:spPr>
            <p:txBody>
              <a:bodyPr wrap="square" rtlCol="0">
                <a:spAutoFit/>
              </a:bodyPr>
              <a:lstStyle/>
              <a:p>
                <a:r>
                  <a:rPr lang="en-US" sz="1600"/>
                  <a:t>For each test data point </a:t>
                </a:r>
                <a14:m>
                  <m:oMath xmlns:m="http://schemas.openxmlformats.org/officeDocument/2006/math">
                    <m:r>
                      <a:rPr lang="en-US" sz="1600" i="1">
                        <a:latin typeface="Cambria Math" panose="02040503050406030204" pitchFamily="18" charset="0"/>
                      </a:rPr>
                      <m:t>𝑎</m:t>
                    </m:r>
                  </m:oMath>
                </a14:m>
                <a:r>
                  <a:rPr lang="en-US" sz="1600"/>
                  <a:t>:</a:t>
                </a:r>
              </a:p>
              <a:p>
                <a:r>
                  <a:rPr lang="en-US" sz="1600"/>
                  <a:t>   Step 1: Calculate </a:t>
                </a:r>
                <a14:m>
                  <m:oMath xmlns:m="http://schemas.openxmlformats.org/officeDocument/2006/math">
                    <m:sSub>
                      <m:sSubPr>
                        <m:ctrlPr>
                          <a:rPr lang="vi-VN" sz="1600" b="0" i="1">
                            <a:latin typeface="Cambria Math" panose="02040503050406030204" pitchFamily="18" charset="0"/>
                          </a:rPr>
                        </m:ctrlPr>
                      </m:sSubPr>
                      <m:e>
                        <m:r>
                          <m:rPr>
                            <m:sty m:val="p"/>
                          </m:rPr>
                          <a:rPr lang="en-US" sz="1600">
                            <a:latin typeface="Cambria Math" panose="02040503050406030204" pitchFamily="18" charset="0"/>
                          </a:rPr>
                          <m:t>Ds</m:t>
                        </m:r>
                      </m:e>
                      <m:sub>
                        <m:r>
                          <m:rPr>
                            <m:sty m:val="p"/>
                          </m:rPr>
                          <a:rPr lang="vi-VN" sz="1600" i="1">
                            <a:latin typeface="Cambria Math" panose="02040503050406030204" pitchFamily="18" charset="0"/>
                          </a:rPr>
                          <m:t>a</m:t>
                        </m:r>
                      </m:sub>
                    </m:sSub>
                    <m:r>
                      <a:rPr lang="en-US" sz="1600" i="1">
                        <a:latin typeface="Cambria Math" panose="02040503050406030204" pitchFamily="18" charset="0"/>
                      </a:rPr>
                      <m:t>=</m:t>
                    </m:r>
                    <m:r>
                      <a:rPr lang="en-US" sz="1600" i="1">
                        <a:latin typeface="Cambria Math" panose="02040503050406030204" pitchFamily="18" charset="0"/>
                      </a:rPr>
                      <m:t>𝑑𝑖𝑠𝑡</m:t>
                    </m:r>
                    <m:d>
                      <m:dPr>
                        <m:ctrlPr>
                          <a:rPr lang="en-US" sz="1600" i="1">
                            <a:latin typeface="Cambria Math" panose="02040503050406030204" pitchFamily="18" charset="0"/>
                          </a:rPr>
                        </m:ctrlPr>
                      </m:dPr>
                      <m:e>
                        <m:r>
                          <a:rPr lang="en-US" sz="1600" i="1">
                            <a:latin typeface="Cambria Math" panose="02040503050406030204" pitchFamily="18" charset="0"/>
                          </a:rPr>
                          <m:t>𝑎</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𝑛</m:t>
                    </m:r>
                  </m:oMath>
                </a14:m>
                <a:endParaRPr lang="en-US" sz="1600"/>
              </a:p>
              <a:p>
                <a:r>
                  <a:rPr lang="en-US" sz="1600"/>
                  <a:t>   Step 2: Sort and get </a:t>
                </a:r>
                <a14:m>
                  <m:oMath xmlns:m="http://schemas.openxmlformats.org/officeDocument/2006/math">
                    <m:r>
                      <a:rPr lang="en-US" sz="1600" i="1">
                        <a:latin typeface="Cambria Math" panose="02040503050406030204" pitchFamily="18" charset="0"/>
                      </a:rPr>
                      <m:t>𝑘</m:t>
                    </m:r>
                  </m:oMath>
                </a14:m>
                <a:r>
                  <a:rPr lang="en-US" sz="1600"/>
                  <a:t> smallest dist in </a:t>
                </a:r>
                <a14:m>
                  <m:oMath xmlns:m="http://schemas.openxmlformats.org/officeDocument/2006/math">
                    <m:r>
                      <m:rPr>
                        <m:sty m:val="p"/>
                      </m:rPr>
                      <a:rPr lang="en-US" sz="1600" i="0">
                        <a:latin typeface="Cambria Math" panose="02040503050406030204" pitchFamily="18" charset="0"/>
                      </a:rPr>
                      <m:t>D</m:t>
                    </m:r>
                    <m:sSub>
                      <m:sSubPr>
                        <m:ctrlPr>
                          <a:rPr lang="vi-VN" sz="1600" b="0" i="1">
                            <a:latin typeface="Cambria Math" panose="02040503050406030204" pitchFamily="18" charset="0"/>
                          </a:rPr>
                        </m:ctrlPr>
                      </m:sSubPr>
                      <m:e>
                        <m:r>
                          <m:rPr>
                            <m:sty m:val="p"/>
                          </m:rPr>
                          <a:rPr lang="en-US" sz="1600" i="0">
                            <a:latin typeface="Cambria Math" panose="02040503050406030204" pitchFamily="18" charset="0"/>
                          </a:rPr>
                          <m:t>s</m:t>
                        </m:r>
                      </m:e>
                      <m:sub>
                        <m:r>
                          <m:rPr>
                            <m:sty m:val="p"/>
                          </m:rPr>
                          <a:rPr lang="vi-VN" sz="1600" i="0">
                            <a:latin typeface="Cambria Math" panose="02040503050406030204" pitchFamily="18" charset="0"/>
                          </a:rPr>
                          <m:t>a</m:t>
                        </m:r>
                      </m:sub>
                    </m:sSub>
                  </m:oMath>
                </a14:m>
                <a:r>
                  <a:rPr lang="en-US" sz="1600"/>
                  <a:t>.</a:t>
                </a:r>
              </a:p>
              <a:p>
                <a:r>
                  <a:rPr lang="en-US" sz="1600"/>
                  <a:t>   Step 3: Get </a:t>
                </a:r>
                <a14:m>
                  <m:oMath xmlns:m="http://schemas.openxmlformats.org/officeDocument/2006/math">
                    <m:r>
                      <a:rPr lang="en-US" sz="1600" i="1">
                        <a:latin typeface="Cambria Math" panose="02040503050406030204" pitchFamily="18" charset="0"/>
                      </a:rPr>
                      <m:t>𝑘</m:t>
                    </m:r>
                  </m:oMath>
                </a14:m>
                <a:r>
                  <a:rPr lang="en-US" sz="1600"/>
                  <a:t> corresponding label and do major vote</a:t>
                </a:r>
                <a:endParaRPr lang="vi-VN" sz="1600"/>
              </a:p>
            </p:txBody>
          </p:sp>
        </mc:Choice>
        <mc:Fallback xmlns="">
          <p:sp>
            <p:nvSpPr>
              <p:cNvPr id="26" name="Hộp Văn bản 50">
                <a:extLst>
                  <a:ext uri="{FF2B5EF4-FFF2-40B4-BE49-F238E27FC236}">
                    <a16:creationId xmlns:a16="http://schemas.microsoft.com/office/drawing/2014/main" id="{CB891367-FFE7-A093-BAE2-C9798B9106DE}"/>
                  </a:ext>
                </a:extLst>
              </p:cNvPr>
              <p:cNvSpPr txBox="1">
                <a:spLocks noRot="1" noChangeAspect="1" noMove="1" noResize="1" noEditPoints="1" noAdjustHandles="1" noChangeArrowheads="1" noChangeShapeType="1" noTextEdit="1"/>
              </p:cNvSpPr>
              <p:nvPr/>
            </p:nvSpPr>
            <p:spPr>
              <a:xfrm>
                <a:off x="4448369" y="1305534"/>
                <a:ext cx="4695631" cy="1077218"/>
              </a:xfrm>
              <a:prstGeom prst="rect">
                <a:avLst/>
              </a:prstGeom>
              <a:blipFill>
                <a:blip r:embed="rId3"/>
                <a:stretch>
                  <a:fillRect l="-779" t="-1695" b="-621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8" name="Hộp Văn bản 50">
                <a:extLst>
                  <a:ext uri="{FF2B5EF4-FFF2-40B4-BE49-F238E27FC236}">
                    <a16:creationId xmlns:a16="http://schemas.microsoft.com/office/drawing/2014/main" id="{EBCD8AB1-0083-427F-3B8D-850EA95BE732}"/>
                  </a:ext>
                </a:extLst>
              </p:cNvPr>
              <p:cNvSpPr txBox="1"/>
              <p:nvPr/>
            </p:nvSpPr>
            <p:spPr>
              <a:xfrm>
                <a:off x="4448369" y="2344864"/>
                <a:ext cx="4443113" cy="1323439"/>
              </a:xfrm>
              <a:prstGeom prst="rect">
                <a:avLst/>
              </a:prstGeom>
              <a:noFill/>
            </p:spPr>
            <p:txBody>
              <a:bodyPr wrap="square" rtlCol="0">
                <a:spAutoFit/>
              </a:bodyPr>
              <a:lstStyle/>
              <a:p>
                <a:r>
                  <a:rPr lang="vi-VN" sz="1600">
                    <a:latin typeface="Calibri" panose="020F0502020204030204" pitchFamily="34" charset="0"/>
                    <a:cs typeface="Calibri" panose="020F0502020204030204" pitchFamily="34" charset="0"/>
                  </a:rPr>
                  <a:t>Time complexity:</a:t>
                </a:r>
                <a:r>
                  <a:rPr lang="en-US" sz="1600">
                    <a:latin typeface="Calibri" panose="020F0502020204030204" pitchFamily="34" charset="0"/>
                    <a:cs typeface="Calibri" panose="020F0502020204030204" pitchFamily="34" charset="0"/>
                  </a:rPr>
                  <a:t> </a:t>
                </a:r>
                <a14:m>
                  <m:oMath xmlns:m="http://schemas.openxmlformats.org/officeDocument/2006/math">
                    <m:r>
                      <a:rPr lang="vi-VN" sz="1600" i="1">
                        <a:latin typeface="Cambria Math" panose="02040503050406030204" pitchFamily="18" charset="0"/>
                        <a:ea typeface="Cambria Math" panose="02040503050406030204" pitchFamily="18" charset="0"/>
                      </a:rPr>
                      <m:t>𝒪</m:t>
                    </m:r>
                    <m:r>
                      <a:rPr lang="vi-VN" sz="1600" b="0" i="1">
                        <a:latin typeface="Cambria Math" panose="02040503050406030204" pitchFamily="18" charset="0"/>
                        <a:ea typeface="Cambria Math" panose="02040503050406030204" pitchFamily="18" charset="0"/>
                      </a:rPr>
                      <m:t>(</m:t>
                    </m:r>
                    <m:sSub>
                      <m:sSubPr>
                        <m:ctrlPr>
                          <a:rPr lang="vi-VN" sz="1600" b="0" i="1">
                            <a:latin typeface="Cambria Math" panose="02040503050406030204" pitchFamily="18" charset="0"/>
                            <a:ea typeface="Cambria Math" panose="02040503050406030204" pitchFamily="18" charset="0"/>
                          </a:rPr>
                        </m:ctrlPr>
                      </m:sSubPr>
                      <m:e>
                        <m:r>
                          <a:rPr lang="vi-VN" sz="1600" i="1">
                            <a:latin typeface="Cambria Math" panose="02040503050406030204" pitchFamily="18" charset="0"/>
                            <a:ea typeface="Cambria Math" panose="02040503050406030204" pitchFamily="18" charset="0"/>
                          </a:rPr>
                          <m:t>𝑚𝑛𝑛</m:t>
                        </m:r>
                      </m:e>
                      <m:sub>
                        <m:r>
                          <m:rPr>
                            <m:sty m:val="p"/>
                          </m:rPr>
                          <a:rPr lang="vi-VN" sz="1600" i="1">
                            <a:latin typeface="Cambria Math" panose="02040503050406030204" pitchFamily="18" charset="0"/>
                            <a:ea typeface="Cambria Math" panose="02040503050406030204" pitchFamily="18" charset="0"/>
                          </a:rPr>
                          <m:t>test</m:t>
                        </m:r>
                      </m:sub>
                    </m:sSub>
                    <m:r>
                      <a:rPr lang="vi-VN" sz="1600" b="0" i="1">
                        <a:latin typeface="Cambria Math" panose="02040503050406030204" pitchFamily="18" charset="0"/>
                        <a:ea typeface="Cambria Math" panose="02040503050406030204" pitchFamily="18" charset="0"/>
                      </a:rPr>
                      <m:t>)</m:t>
                    </m:r>
                  </m:oMath>
                </a14:m>
                <a:endParaRPr lang="vi-VN" sz="1600">
                  <a:latin typeface="Calibri" panose="020F0502020204030204" pitchFamily="34" charset="0"/>
                  <a:cs typeface="Calibri" panose="020F0502020204030204" pitchFamily="34" charset="0"/>
                </a:endParaRPr>
              </a:p>
              <a:p>
                <a:r>
                  <a:rPr lang="en-US" sz="1600">
                    <a:latin typeface="Calibri" panose="020F0502020204030204" pitchFamily="34" charset="0"/>
                    <a:cs typeface="Calibri" panose="020F0502020204030204" pitchFamily="34" charset="0"/>
                  </a:rPr>
                  <a:t>w</a:t>
                </a:r>
                <a:r>
                  <a:rPr lang="vi-VN" sz="1600">
                    <a:latin typeface="Calibri" panose="020F0502020204030204" pitchFamily="34" charset="0"/>
                    <a:cs typeface="Calibri" panose="020F0502020204030204" pitchFamily="34" charset="0"/>
                  </a:rPr>
                  <a:t>here:</a:t>
                </a:r>
                <a:endParaRPr lang="en-US" sz="1600">
                  <a:latin typeface="Calibri" panose="020F0502020204030204" pitchFamily="34" charset="0"/>
                  <a:cs typeface="Calibri" panose="020F0502020204030204" pitchFamily="34" charset="0"/>
                </a:endParaRPr>
              </a:p>
              <a:p>
                <a:r>
                  <a:rPr lang="en-US" sz="1600">
                    <a:latin typeface="Calibri" panose="020F0502020204030204" pitchFamily="34" charset="0"/>
                    <a:cs typeface="Calibri" panose="020F0502020204030204" pitchFamily="34" charset="0"/>
                  </a:rPr>
                  <a:t>   </a:t>
                </a:r>
                <a14:m>
                  <m:oMath xmlns:m="http://schemas.openxmlformats.org/officeDocument/2006/math">
                    <m:r>
                      <a:rPr lang="vi-VN" sz="1600" i="1">
                        <a:latin typeface="Cambria Math" panose="02040503050406030204" pitchFamily="18" charset="0"/>
                        <a:cs typeface="Calibri" panose="020F0502020204030204" pitchFamily="34" charset="0"/>
                      </a:rPr>
                      <m:t>𝑚</m:t>
                    </m:r>
                  </m:oMath>
                </a14:m>
                <a:r>
                  <a:rPr lang="vi-VN" sz="1600">
                    <a:latin typeface="Calibri" panose="020F0502020204030204" pitchFamily="34" charset="0"/>
                    <a:cs typeface="Calibri" panose="020F0502020204030204" pitchFamily="34" charset="0"/>
                  </a:rPr>
                  <a:t>: dimensional of </a:t>
                </a:r>
                <a14:m>
                  <m:oMath xmlns:m="http://schemas.openxmlformats.org/officeDocument/2006/math">
                    <m:sSub>
                      <m:sSubPr>
                        <m:ctrlPr>
                          <a:rPr lang="vi-VN" sz="1600" b="0" i="1">
                            <a:latin typeface="Cambria Math" panose="02040503050406030204" pitchFamily="18" charset="0"/>
                          </a:rPr>
                        </m:ctrlPr>
                      </m:sSubPr>
                      <m:e>
                        <m:r>
                          <a:rPr lang="vi-VN" sz="1600" i="1">
                            <a:latin typeface="Cambria Math" panose="02040503050406030204" pitchFamily="18" charset="0"/>
                          </a:rPr>
                          <m:t>𝑥</m:t>
                        </m:r>
                      </m:e>
                      <m:sub>
                        <m:r>
                          <a:rPr lang="vi-VN" sz="1600" i="1">
                            <a:latin typeface="Cambria Math" panose="02040503050406030204" pitchFamily="18" charset="0"/>
                          </a:rPr>
                          <m:t>𝑖</m:t>
                        </m:r>
                      </m:sub>
                    </m:sSub>
                  </m:oMath>
                </a14:m>
                <a:endParaRPr lang="vi-VN" sz="1600" i="1">
                  <a:latin typeface="Calibri" panose="020F0502020204030204" pitchFamily="34" charset="0"/>
                  <a:cs typeface="Calibri" panose="020F0502020204030204" pitchFamily="34" charset="0"/>
                </a:endParaRPr>
              </a:p>
              <a:p>
                <a:r>
                  <a:rPr lang="en-US" sz="1600" i="1">
                    <a:latin typeface="Calibri" panose="020F0502020204030204" pitchFamily="34" charset="0"/>
                    <a:cs typeface="Calibri" panose="020F0502020204030204" pitchFamily="34" charset="0"/>
                  </a:rPr>
                  <a:t>   </a:t>
                </a:r>
                <a14:m>
                  <m:oMath xmlns:m="http://schemas.openxmlformats.org/officeDocument/2006/math">
                    <m:r>
                      <a:rPr lang="vi-VN" sz="1600" i="1">
                        <a:latin typeface="Cambria Math" panose="02040503050406030204" pitchFamily="18" charset="0"/>
                        <a:cs typeface="Calibri" panose="020F0502020204030204" pitchFamily="34" charset="0"/>
                      </a:rPr>
                      <m:t>𝑛</m:t>
                    </m:r>
                  </m:oMath>
                </a14:m>
                <a:r>
                  <a:rPr lang="vi-VN" sz="1600" i="1">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 </a:t>
                </a:r>
                <a:r>
                  <a:rPr lang="vi-VN" sz="1600">
                    <a:latin typeface="Calibri" panose="020F0502020204030204" pitchFamily="34" charset="0"/>
                    <a:cs typeface="Calibri" panose="020F0502020204030204" pitchFamily="34" charset="0"/>
                  </a:rPr>
                  <a:t>train data points</a:t>
                </a:r>
              </a:p>
              <a:p>
                <a:r>
                  <a:rPr lang="en-US" sz="1600" i="1">
                    <a:latin typeface="Calibri" panose="020F0502020204030204" pitchFamily="34" charset="0"/>
                    <a:cs typeface="Calibri" panose="020F0502020204030204" pitchFamily="34" charset="0"/>
                  </a:rPr>
                  <a:t>   </a:t>
                </a:r>
                <a14:m>
                  <m:oMath xmlns:m="http://schemas.openxmlformats.org/officeDocument/2006/math">
                    <m:sSub>
                      <m:sSubPr>
                        <m:ctrlPr>
                          <a:rPr lang="vi-VN" sz="1600" b="0" i="1" smtClean="0">
                            <a:latin typeface="Cambria Math" panose="02040503050406030204" pitchFamily="18" charset="0"/>
                          </a:rPr>
                        </m:ctrlPr>
                      </m:sSubPr>
                      <m:e>
                        <m:r>
                          <a:rPr lang="vi-VN" sz="1600" i="1">
                            <a:latin typeface="Cambria Math" panose="02040503050406030204" pitchFamily="18" charset="0"/>
                          </a:rPr>
                          <m:t>𝑛</m:t>
                        </m:r>
                      </m:e>
                      <m:sub>
                        <m:r>
                          <m:rPr>
                            <m:sty m:val="p"/>
                          </m:rPr>
                          <a:rPr lang="vi-VN" sz="1600" i="1">
                            <a:latin typeface="Cambria Math" panose="02040503050406030204" pitchFamily="18" charset="0"/>
                          </a:rPr>
                          <m:t>test</m:t>
                        </m:r>
                      </m:sub>
                    </m:sSub>
                    <m:r>
                      <a:rPr lang="vi-VN" sz="1600" b="0" i="1">
                        <a:latin typeface="Cambria Math" panose="02040503050406030204" pitchFamily="18" charset="0"/>
                      </a:rPr>
                      <m:t>:</m:t>
                    </m:r>
                  </m:oMath>
                </a14:m>
                <a:r>
                  <a:rPr lang="vi-VN" sz="1600" i="1">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 </a:t>
                </a:r>
                <a:r>
                  <a:rPr lang="vi-VN" sz="1600">
                    <a:latin typeface="Calibri" panose="020F0502020204030204" pitchFamily="34" charset="0"/>
                    <a:cs typeface="Calibri" panose="020F0502020204030204" pitchFamily="34" charset="0"/>
                  </a:rPr>
                  <a:t>test data points</a:t>
                </a:r>
              </a:p>
            </p:txBody>
          </p:sp>
        </mc:Choice>
        <mc:Fallback xmlns="">
          <p:sp>
            <p:nvSpPr>
              <p:cNvPr id="28" name="Hộp Văn bản 50">
                <a:extLst>
                  <a:ext uri="{FF2B5EF4-FFF2-40B4-BE49-F238E27FC236}">
                    <a16:creationId xmlns:a16="http://schemas.microsoft.com/office/drawing/2014/main" id="{EBCD8AB1-0083-427F-3B8D-850EA95BE732}"/>
                  </a:ext>
                </a:extLst>
              </p:cNvPr>
              <p:cNvSpPr txBox="1">
                <a:spLocks noRot="1" noChangeAspect="1" noMove="1" noResize="1" noEditPoints="1" noAdjustHandles="1" noChangeArrowheads="1" noChangeShapeType="1" noTextEdit="1"/>
              </p:cNvSpPr>
              <p:nvPr/>
            </p:nvSpPr>
            <p:spPr>
              <a:xfrm>
                <a:off x="4448369" y="2344864"/>
                <a:ext cx="4443113" cy="1323439"/>
              </a:xfrm>
              <a:prstGeom prst="rect">
                <a:avLst/>
              </a:prstGeom>
              <a:blipFill>
                <a:blip r:embed="rId4"/>
                <a:stretch>
                  <a:fillRect l="-823" t="-1382" b="-5069"/>
                </a:stretch>
              </a:blipFill>
            </p:spPr>
            <p:txBody>
              <a:bodyPr/>
              <a:lstStyle/>
              <a:p>
                <a:r>
                  <a:rPr lang="vi-VN">
                    <a:noFill/>
                  </a:rPr>
                  <a:t> </a:t>
                </a:r>
              </a:p>
            </p:txBody>
          </p:sp>
        </mc:Fallback>
      </mc:AlternateContent>
      <p:sp>
        <p:nvSpPr>
          <p:cNvPr id="29" name="Hình Bầu dục 14">
            <a:extLst>
              <a:ext uri="{FF2B5EF4-FFF2-40B4-BE49-F238E27FC236}">
                <a16:creationId xmlns:a16="http://schemas.microsoft.com/office/drawing/2014/main" id="{F98E453C-5291-07CA-03A7-2605CA6B94B1}"/>
              </a:ext>
            </a:extLst>
          </p:cNvPr>
          <p:cNvSpPr/>
          <p:nvPr/>
        </p:nvSpPr>
        <p:spPr>
          <a:xfrm>
            <a:off x="3053930" y="1373102"/>
            <a:ext cx="166498" cy="17290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30" name="Hình Bầu dục 14">
            <a:extLst>
              <a:ext uri="{FF2B5EF4-FFF2-40B4-BE49-F238E27FC236}">
                <a16:creationId xmlns:a16="http://schemas.microsoft.com/office/drawing/2014/main" id="{1BFDA837-8480-89BD-4625-0B601A30FDC0}"/>
              </a:ext>
            </a:extLst>
          </p:cNvPr>
          <p:cNvSpPr/>
          <p:nvPr/>
        </p:nvSpPr>
        <p:spPr>
          <a:xfrm>
            <a:off x="3053930" y="1591459"/>
            <a:ext cx="166498" cy="1729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solidFill>
                <a:sysClr val="windowText" lastClr="000000"/>
              </a:solidFill>
            </a:endParaRPr>
          </a:p>
        </p:txBody>
      </p:sp>
      <p:sp>
        <p:nvSpPr>
          <p:cNvPr id="31" name="Hình Bầu dục 14">
            <a:extLst>
              <a:ext uri="{FF2B5EF4-FFF2-40B4-BE49-F238E27FC236}">
                <a16:creationId xmlns:a16="http://schemas.microsoft.com/office/drawing/2014/main" id="{A6CB3805-F9E5-05C8-084B-1CEB2D560C42}"/>
              </a:ext>
            </a:extLst>
          </p:cNvPr>
          <p:cNvSpPr/>
          <p:nvPr/>
        </p:nvSpPr>
        <p:spPr>
          <a:xfrm>
            <a:off x="3053930" y="1809816"/>
            <a:ext cx="166498" cy="1729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251"/>
          </a:p>
        </p:txBody>
      </p:sp>
      <p:sp>
        <p:nvSpPr>
          <p:cNvPr id="32" name="TextBox 31">
            <a:extLst>
              <a:ext uri="{FF2B5EF4-FFF2-40B4-BE49-F238E27FC236}">
                <a16:creationId xmlns:a16="http://schemas.microsoft.com/office/drawing/2014/main" id="{C8A6EE59-996C-5B9B-8520-DC7B45FF49FF}"/>
              </a:ext>
            </a:extLst>
          </p:cNvPr>
          <p:cNvSpPr txBox="1"/>
          <p:nvPr/>
        </p:nvSpPr>
        <p:spPr>
          <a:xfrm>
            <a:off x="3193899" y="1320109"/>
            <a:ext cx="864991" cy="246221"/>
          </a:xfrm>
          <a:prstGeom prst="rect">
            <a:avLst/>
          </a:prstGeom>
          <a:noFill/>
        </p:spPr>
        <p:txBody>
          <a:bodyPr wrap="square" rtlCol="0">
            <a:spAutoFit/>
          </a:bodyPr>
          <a:lstStyle/>
          <a:p>
            <a:r>
              <a:rPr lang="en-VN" sz="1000"/>
              <a:t>positive</a:t>
            </a:r>
          </a:p>
        </p:txBody>
      </p:sp>
      <p:sp>
        <p:nvSpPr>
          <p:cNvPr id="33" name="TextBox 32">
            <a:extLst>
              <a:ext uri="{FF2B5EF4-FFF2-40B4-BE49-F238E27FC236}">
                <a16:creationId xmlns:a16="http://schemas.microsoft.com/office/drawing/2014/main" id="{0D21736F-C54D-38F7-3FBF-F139DDD65983}"/>
              </a:ext>
            </a:extLst>
          </p:cNvPr>
          <p:cNvSpPr txBox="1"/>
          <p:nvPr/>
        </p:nvSpPr>
        <p:spPr>
          <a:xfrm>
            <a:off x="3198037" y="1536090"/>
            <a:ext cx="864991" cy="246221"/>
          </a:xfrm>
          <a:prstGeom prst="rect">
            <a:avLst/>
          </a:prstGeom>
          <a:noFill/>
        </p:spPr>
        <p:txBody>
          <a:bodyPr wrap="square" rtlCol="0">
            <a:spAutoFit/>
          </a:bodyPr>
          <a:lstStyle/>
          <a:p>
            <a:r>
              <a:rPr lang="en-VN" sz="1000"/>
              <a:t>negative</a:t>
            </a:r>
          </a:p>
        </p:txBody>
      </p:sp>
      <p:sp>
        <p:nvSpPr>
          <p:cNvPr id="34" name="TextBox 33">
            <a:extLst>
              <a:ext uri="{FF2B5EF4-FFF2-40B4-BE49-F238E27FC236}">
                <a16:creationId xmlns:a16="http://schemas.microsoft.com/office/drawing/2014/main" id="{A806C796-5AA9-C286-82CD-33EDE41AC6F6}"/>
              </a:ext>
            </a:extLst>
          </p:cNvPr>
          <p:cNvSpPr txBox="1"/>
          <p:nvPr/>
        </p:nvSpPr>
        <p:spPr>
          <a:xfrm>
            <a:off x="3193899" y="1776966"/>
            <a:ext cx="969847" cy="246221"/>
          </a:xfrm>
          <a:prstGeom prst="rect">
            <a:avLst/>
          </a:prstGeom>
          <a:noFill/>
        </p:spPr>
        <p:txBody>
          <a:bodyPr wrap="square" rtlCol="0">
            <a:spAutoFit/>
          </a:bodyPr>
          <a:lstStyle/>
          <a:p>
            <a:r>
              <a:rPr lang="en-VN" sz="1000"/>
              <a:t>undetermined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BF9E9EE-AE82-36CB-6099-044445D64D1F}"/>
                  </a:ext>
                </a:extLst>
              </p:cNvPr>
              <p:cNvSpPr txBox="1"/>
              <p:nvPr/>
            </p:nvSpPr>
            <p:spPr>
              <a:xfrm>
                <a:off x="2384665" y="2407171"/>
                <a:ext cx="96984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VN" sz="1000" i="1">
                          <a:latin typeface="Cambria Math" panose="02040503050406030204" pitchFamily="18" charset="0"/>
                        </a:rPr>
                        <m:t>𝑘</m:t>
                      </m:r>
                      <m:r>
                        <a:rPr lang="vi-VN" sz="1000" b="0" i="1">
                          <a:latin typeface="Cambria Math" panose="02040503050406030204" pitchFamily="18" charset="0"/>
                        </a:rPr>
                        <m:t>=3</m:t>
                      </m:r>
                    </m:oMath>
                  </m:oMathPara>
                </a14:m>
                <a:endParaRPr lang="en-VN" sz="1000" i="1"/>
              </a:p>
            </p:txBody>
          </p:sp>
        </mc:Choice>
        <mc:Fallback xmlns="">
          <p:sp>
            <p:nvSpPr>
              <p:cNvPr id="36" name="TextBox 35">
                <a:extLst>
                  <a:ext uri="{FF2B5EF4-FFF2-40B4-BE49-F238E27FC236}">
                    <a16:creationId xmlns:a16="http://schemas.microsoft.com/office/drawing/2014/main" id="{0BF9E9EE-AE82-36CB-6099-044445D64D1F}"/>
                  </a:ext>
                </a:extLst>
              </p:cNvPr>
              <p:cNvSpPr txBox="1">
                <a:spLocks noRot="1" noChangeAspect="1" noMove="1" noResize="1" noEditPoints="1" noAdjustHandles="1" noChangeArrowheads="1" noChangeShapeType="1" noTextEdit="1"/>
              </p:cNvSpPr>
              <p:nvPr/>
            </p:nvSpPr>
            <p:spPr>
              <a:xfrm>
                <a:off x="2384665" y="2407171"/>
                <a:ext cx="969847" cy="246221"/>
              </a:xfrm>
              <a:prstGeom prst="rect">
                <a:avLst/>
              </a:prstGeom>
              <a:blipFill>
                <a:blip r:embed="rId5"/>
                <a:stretch>
                  <a:fillRect/>
                </a:stretch>
              </a:blipFill>
            </p:spPr>
            <p:txBody>
              <a:bodyPr/>
              <a:lstStyle/>
              <a:p>
                <a:r>
                  <a:rPr lang="en-VN">
                    <a:noFill/>
                  </a:rPr>
                  <a:t> </a:t>
                </a:r>
              </a:p>
            </p:txBody>
          </p:sp>
        </mc:Fallback>
      </mc:AlternateContent>
      <p:sp>
        <p:nvSpPr>
          <p:cNvPr id="37" name="Slide Number Placeholder 36">
            <a:extLst>
              <a:ext uri="{FF2B5EF4-FFF2-40B4-BE49-F238E27FC236}">
                <a16:creationId xmlns:a16="http://schemas.microsoft.com/office/drawing/2014/main" id="{C19B0DF1-61F2-F73D-A6E8-4473065C2877}"/>
              </a:ext>
            </a:extLst>
          </p:cNvPr>
          <p:cNvSpPr>
            <a:spLocks noGrp="1"/>
          </p:cNvSpPr>
          <p:nvPr>
            <p:ph type="sldNum" sz="quarter" idx="12"/>
          </p:nvPr>
        </p:nvSpPr>
        <p:spPr/>
        <p:txBody>
          <a:bodyPr/>
          <a:lstStyle/>
          <a:p>
            <a:fld id="{6A45828D-F580-42DE-B77E-860980F07F32}" type="slidenum">
              <a:rPr lang="vi-VN" smtClean="0"/>
              <a:t>44</a:t>
            </a:fld>
            <a:endParaRPr lang="vi-VN"/>
          </a:p>
        </p:txBody>
      </p:sp>
    </p:spTree>
    <p:extLst>
      <p:ext uri="{BB962C8B-B14F-4D97-AF65-F5344CB8AC3E}">
        <p14:creationId xmlns:p14="http://schemas.microsoft.com/office/powerpoint/2010/main" val="2644733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8708D24F-F381-A263-1D72-5AF8F235F50D}"/>
              </a:ext>
            </a:extLst>
          </p:cNvPr>
          <p:cNvCxnSpPr/>
          <p:nvPr/>
        </p:nvCxnSpPr>
        <p:spPr>
          <a:xfrm>
            <a:off x="3596465" y="1125667"/>
            <a:ext cx="15544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2F4DAE8-86D5-A9D7-4F2D-71AF86447EA9}"/>
              </a:ext>
            </a:extLst>
          </p:cNvPr>
          <p:cNvCxnSpPr/>
          <p:nvPr/>
        </p:nvCxnSpPr>
        <p:spPr>
          <a:xfrm>
            <a:off x="3596465" y="1416785"/>
            <a:ext cx="155448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5B2BBC07-12FD-088A-6FCE-FCBA5878A29F}"/>
              </a:ext>
            </a:extLst>
          </p:cNvPr>
          <p:cNvSpPr>
            <a:spLocks noGrp="1"/>
          </p:cNvSpPr>
          <p:nvPr>
            <p:ph type="title"/>
          </p:nvPr>
        </p:nvSpPr>
        <p:spPr>
          <a:xfrm>
            <a:off x="135558" y="18300"/>
            <a:ext cx="7886700" cy="994172"/>
          </a:xfrm>
        </p:spPr>
        <p:txBody>
          <a:bodyPr>
            <a:normAutofit/>
          </a:bodyPr>
          <a:lstStyle/>
          <a:p>
            <a:r>
              <a:rPr lang="en-VN"/>
              <a:t>2.</a:t>
            </a:r>
            <a:r>
              <a:rPr lang="en-US"/>
              <a:t>2.</a:t>
            </a:r>
            <a:r>
              <a:rPr lang="en-VN"/>
              <a:t> </a:t>
            </a:r>
            <a:r>
              <a:rPr lang="en-US" sz="3200">
                <a:solidFill>
                  <a:schemeClr val="tx1"/>
                </a:solidFill>
              </a:rPr>
              <a:t>QML algorithms</a:t>
            </a:r>
            <a:br>
              <a:rPr lang="en-US" sz="3200">
                <a:solidFill>
                  <a:schemeClr val="tx1"/>
                </a:solidFill>
              </a:rPr>
            </a:br>
            <a:r>
              <a:rPr lang="en-US" sz="2000">
                <a:solidFill>
                  <a:schemeClr val="tx1"/>
                </a:solidFill>
              </a:rPr>
              <a:t>QkNN</a:t>
            </a:r>
            <a:endParaRPr lang="en-VN" sz="2000"/>
          </a:p>
        </p:txBody>
      </p:sp>
      <mc:AlternateContent xmlns:mc="http://schemas.openxmlformats.org/markup-compatibility/2006" xmlns:a14="http://schemas.microsoft.com/office/drawing/2010/main">
        <mc:Choice Requires="a14">
          <p:sp>
            <p:nvSpPr>
              <p:cNvPr id="26" name="Hộp Văn bản 50">
                <a:extLst>
                  <a:ext uri="{FF2B5EF4-FFF2-40B4-BE49-F238E27FC236}">
                    <a16:creationId xmlns:a16="http://schemas.microsoft.com/office/drawing/2014/main" id="{CB891367-FFE7-A093-BAE2-C9798B9106DE}"/>
                  </a:ext>
                </a:extLst>
              </p:cNvPr>
              <p:cNvSpPr txBox="1"/>
              <p:nvPr/>
            </p:nvSpPr>
            <p:spPr>
              <a:xfrm>
                <a:off x="5520373" y="583746"/>
                <a:ext cx="3367543" cy="1815882"/>
              </a:xfrm>
              <a:prstGeom prst="rect">
                <a:avLst/>
              </a:prstGeom>
              <a:noFill/>
            </p:spPr>
            <p:txBody>
              <a:bodyPr wrap="square" rtlCol="0">
                <a:spAutoFit/>
              </a:bodyPr>
              <a:lstStyle/>
              <a:p>
                <a:r>
                  <a:rPr lang="en-US" sz="1600"/>
                  <a:t>For each test data point </a:t>
                </a:r>
                <a14:m>
                  <m:oMath xmlns:m="http://schemas.openxmlformats.org/officeDocument/2006/math">
                    <m:r>
                      <a:rPr lang="en-US" sz="1600" i="1">
                        <a:latin typeface="Cambria Math" panose="02040503050406030204" pitchFamily="18" charset="0"/>
                      </a:rPr>
                      <m:t>𝑎</m:t>
                    </m:r>
                  </m:oMath>
                </a14:m>
                <a:r>
                  <a:rPr lang="en-US" sz="1600"/>
                  <a:t>:</a:t>
                </a:r>
              </a:p>
              <a:p>
                <a:pPr lvl="1"/>
                <a:r>
                  <a:rPr lang="en-US" sz="1600" b="1"/>
                  <a:t>Step 1</a:t>
                </a:r>
                <a:r>
                  <a:rPr lang="en-US" sz="1600"/>
                  <a:t>: Calculate</a:t>
                </a:r>
              </a:p>
              <a:p>
                <a:pPr lvl="1"/>
                <a14:m>
                  <m:oMathPara xmlns:m="http://schemas.openxmlformats.org/officeDocument/2006/math">
                    <m:oMathParaPr>
                      <m:jc m:val="centerGroup"/>
                    </m:oMathParaPr>
                    <m:oMath xmlns:m="http://schemas.openxmlformats.org/officeDocument/2006/math">
                      <m:sSub>
                        <m:sSubPr>
                          <m:ctrlPr>
                            <a:rPr lang="vi-VN" sz="1600" b="0" i="1" smtClean="0">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𝐷𝑠</m:t>
                          </m:r>
                        </m:e>
                        <m:sub>
                          <m:r>
                            <a:rPr lang="vi-VN" sz="1600" i="1">
                              <a:latin typeface="Cambria Math" panose="02040503050406030204" pitchFamily="18" charset="0"/>
                            </a:rPr>
                            <m:t>𝑎</m:t>
                          </m:r>
                        </m:sub>
                      </m:sSub>
                      <m:r>
                        <a:rPr lang="en-US" sz="1600" i="1">
                          <a:latin typeface="Cambria Math" panose="02040503050406030204" pitchFamily="18" charset="0"/>
                        </a:rPr>
                        <m:t>=</m:t>
                      </m:r>
                      <m:r>
                        <a:rPr lang="en-US" sz="1600" i="1">
                          <a:latin typeface="Cambria Math" panose="02040503050406030204" pitchFamily="18" charset="0"/>
                        </a:rPr>
                        <m:t>𝑑𝑖𝑠𝑡</m:t>
                      </m:r>
                      <m:d>
                        <m:dPr>
                          <m:ctrlPr>
                            <a:rPr lang="en-US" sz="1600" i="1">
                              <a:latin typeface="Cambria Math" panose="02040503050406030204" pitchFamily="18" charset="0"/>
                            </a:rPr>
                          </m:ctrlPr>
                        </m:dPr>
                        <m:e>
                          <m:r>
                            <a:rPr lang="en-US" sz="1600" i="1">
                              <a:latin typeface="Cambria Math" panose="02040503050406030204" pitchFamily="18" charset="0"/>
                            </a:rPr>
                            <m:t>𝑎</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𝑛</m:t>
                      </m:r>
                    </m:oMath>
                  </m:oMathPara>
                </a14:m>
                <a:endParaRPr lang="en-US" sz="1600" b="0" i="1">
                  <a:ea typeface="Cambria Math" panose="02040503050406030204" pitchFamily="18" charset="0"/>
                </a:endParaRPr>
              </a:p>
              <a:p>
                <a:pPr lvl="1"/>
                <a:r>
                  <a:rPr lang="en-US" sz="1600" b="1"/>
                  <a:t>Step 2</a:t>
                </a:r>
                <a:r>
                  <a:rPr lang="en-US" sz="1600"/>
                  <a:t>: Sort and get </a:t>
                </a:r>
                <a14:m>
                  <m:oMath xmlns:m="http://schemas.openxmlformats.org/officeDocument/2006/math">
                    <m:r>
                      <a:rPr lang="en-US" sz="1600" i="1">
                        <a:latin typeface="Cambria Math" panose="02040503050406030204" pitchFamily="18" charset="0"/>
                      </a:rPr>
                      <m:t>𝑘</m:t>
                    </m:r>
                  </m:oMath>
                </a14:m>
                <a:r>
                  <a:rPr lang="en-US" sz="1600"/>
                  <a:t> smallest dist in </a:t>
                </a:r>
                <a14:m>
                  <m:oMath xmlns:m="http://schemas.openxmlformats.org/officeDocument/2006/math">
                    <m:r>
                      <m:rPr>
                        <m:sty m:val="p"/>
                      </m:rPr>
                      <a:rPr lang="en-US" sz="1600" i="0">
                        <a:latin typeface="Cambria Math" panose="02040503050406030204" pitchFamily="18" charset="0"/>
                      </a:rPr>
                      <m:t>D</m:t>
                    </m:r>
                    <m:sSub>
                      <m:sSubPr>
                        <m:ctrlPr>
                          <a:rPr lang="vi-VN" sz="1600" b="0" i="1">
                            <a:latin typeface="Cambria Math" panose="02040503050406030204" pitchFamily="18" charset="0"/>
                          </a:rPr>
                        </m:ctrlPr>
                      </m:sSubPr>
                      <m:e>
                        <m:r>
                          <m:rPr>
                            <m:sty m:val="p"/>
                          </m:rPr>
                          <a:rPr lang="en-US" sz="1600" i="0">
                            <a:latin typeface="Cambria Math" panose="02040503050406030204" pitchFamily="18" charset="0"/>
                          </a:rPr>
                          <m:t>s</m:t>
                        </m:r>
                      </m:e>
                      <m:sub>
                        <m:r>
                          <m:rPr>
                            <m:sty m:val="p"/>
                          </m:rPr>
                          <a:rPr lang="vi-VN" sz="1600" i="0">
                            <a:latin typeface="Cambria Math" panose="02040503050406030204" pitchFamily="18" charset="0"/>
                          </a:rPr>
                          <m:t>a</m:t>
                        </m:r>
                      </m:sub>
                    </m:sSub>
                  </m:oMath>
                </a14:m>
                <a:r>
                  <a:rPr lang="en-US" sz="1600"/>
                  <a:t>.</a:t>
                </a:r>
              </a:p>
              <a:p>
                <a:pPr lvl="1"/>
                <a:r>
                  <a:rPr lang="en-US" sz="1600" b="1"/>
                  <a:t>Step 3</a:t>
                </a:r>
                <a:r>
                  <a:rPr lang="en-US" sz="1600"/>
                  <a:t>: Get </a:t>
                </a:r>
                <a14:m>
                  <m:oMath xmlns:m="http://schemas.openxmlformats.org/officeDocument/2006/math">
                    <m:r>
                      <a:rPr lang="en-US" sz="1600" i="1">
                        <a:latin typeface="Cambria Math" panose="02040503050406030204" pitchFamily="18" charset="0"/>
                      </a:rPr>
                      <m:t>𝑘</m:t>
                    </m:r>
                  </m:oMath>
                </a14:m>
                <a:r>
                  <a:rPr lang="en-US" sz="1600"/>
                  <a:t> corresponding label and major vote</a:t>
                </a:r>
                <a:endParaRPr lang="vi-VN" sz="1600"/>
              </a:p>
            </p:txBody>
          </p:sp>
        </mc:Choice>
        <mc:Fallback xmlns="">
          <p:sp>
            <p:nvSpPr>
              <p:cNvPr id="26" name="Hộp Văn bản 50">
                <a:extLst>
                  <a:ext uri="{FF2B5EF4-FFF2-40B4-BE49-F238E27FC236}">
                    <a16:creationId xmlns:a16="http://schemas.microsoft.com/office/drawing/2014/main" id="{CB891367-FFE7-A093-BAE2-C9798B9106DE}"/>
                  </a:ext>
                </a:extLst>
              </p:cNvPr>
              <p:cNvSpPr txBox="1">
                <a:spLocks noRot="1" noChangeAspect="1" noMove="1" noResize="1" noEditPoints="1" noAdjustHandles="1" noChangeArrowheads="1" noChangeShapeType="1" noTextEdit="1"/>
              </p:cNvSpPr>
              <p:nvPr/>
            </p:nvSpPr>
            <p:spPr>
              <a:xfrm>
                <a:off x="5520373" y="583746"/>
                <a:ext cx="3367543" cy="1815882"/>
              </a:xfrm>
              <a:prstGeom prst="rect">
                <a:avLst/>
              </a:prstGeom>
              <a:blipFill>
                <a:blip r:embed="rId3"/>
                <a:stretch>
                  <a:fillRect l="-1087" t="-1007" b="-3356"/>
                </a:stretch>
              </a:blipFill>
            </p:spPr>
            <p:txBody>
              <a:bodyPr/>
              <a:lstStyle/>
              <a:p>
                <a:r>
                  <a:rPr lang="vi-VN">
                    <a:noFill/>
                  </a:rPr>
                  <a:t> </a:t>
                </a:r>
              </a:p>
            </p:txBody>
          </p:sp>
        </mc:Fallback>
      </mc:AlternateContent>
      <p:sp>
        <p:nvSpPr>
          <p:cNvPr id="41" name="Rectangle 40">
            <a:extLst>
              <a:ext uri="{FF2B5EF4-FFF2-40B4-BE49-F238E27FC236}">
                <a16:creationId xmlns:a16="http://schemas.microsoft.com/office/drawing/2014/main" id="{A497AE86-7F69-7264-087D-9D12D92FBB52}"/>
              </a:ext>
            </a:extLst>
          </p:cNvPr>
          <p:cNvSpPr/>
          <p:nvPr/>
        </p:nvSpPr>
        <p:spPr>
          <a:xfrm>
            <a:off x="5969313" y="870412"/>
            <a:ext cx="2852954" cy="5163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4" name="Slide Number Placeholder 53">
            <a:extLst>
              <a:ext uri="{FF2B5EF4-FFF2-40B4-BE49-F238E27FC236}">
                <a16:creationId xmlns:a16="http://schemas.microsoft.com/office/drawing/2014/main" id="{4AF8ED89-ED5A-C122-48F2-078D99F42A7D}"/>
              </a:ext>
            </a:extLst>
          </p:cNvPr>
          <p:cNvSpPr>
            <a:spLocks noGrp="1"/>
          </p:cNvSpPr>
          <p:nvPr>
            <p:ph type="sldNum" sz="quarter" idx="12"/>
          </p:nvPr>
        </p:nvSpPr>
        <p:spPr/>
        <p:txBody>
          <a:bodyPr/>
          <a:lstStyle/>
          <a:p>
            <a:fld id="{6A45828D-F580-42DE-B77E-860980F07F32}" type="slidenum">
              <a:rPr lang="vi-VN" smtClean="0"/>
              <a:t>45</a:t>
            </a:fld>
            <a:endParaRPr lang="vi-VN"/>
          </a:p>
        </p:txBody>
      </p:sp>
      <p:sp>
        <p:nvSpPr>
          <p:cNvPr id="61" name="TextBox 60">
            <a:extLst>
              <a:ext uri="{FF2B5EF4-FFF2-40B4-BE49-F238E27FC236}">
                <a16:creationId xmlns:a16="http://schemas.microsoft.com/office/drawing/2014/main" id="{FD98423B-5FB3-5C1C-4E8B-96DC688FBAF1}"/>
              </a:ext>
            </a:extLst>
          </p:cNvPr>
          <p:cNvSpPr txBox="1"/>
          <p:nvPr/>
        </p:nvSpPr>
        <p:spPr>
          <a:xfrm>
            <a:off x="194738" y="4728676"/>
            <a:ext cx="7920562" cy="400110"/>
          </a:xfrm>
          <a:prstGeom prst="rect">
            <a:avLst/>
          </a:prstGeom>
          <a:noFill/>
        </p:spPr>
        <p:txBody>
          <a:bodyPr wrap="square">
            <a:spAutoFit/>
          </a:bodyPr>
          <a:lstStyle/>
          <a:p>
            <a:r>
              <a:rPr lang="en-US" sz="1000" b="1" i="0">
                <a:solidFill>
                  <a:srgbClr val="222222"/>
                </a:solidFill>
                <a:effectLst/>
                <a:latin typeface="Calibri" panose="020F0502020204030204" pitchFamily="34" charset="0"/>
                <a:cs typeface="Calibri" panose="020F0502020204030204" pitchFamily="34" charset="0"/>
              </a:rPr>
              <a:t>[2.3]</a:t>
            </a:r>
            <a:r>
              <a:rPr lang="en-US" sz="1000" b="0" i="0">
                <a:solidFill>
                  <a:srgbClr val="222222"/>
                </a:solidFill>
                <a:effectLst/>
                <a:latin typeface="Calibri" panose="020F0502020204030204" pitchFamily="34" charset="0"/>
                <a:cs typeface="Calibri" panose="020F0502020204030204" pitchFamily="34" charset="0"/>
              </a:rPr>
              <a:t> Vu Tuan Hai, Phan Hoang Chuong and Pham The Bao (2022). New approach of KNN Algorithm in quantum computing based on new design of quantum circuits. </a:t>
            </a:r>
            <a:r>
              <a:rPr lang="en-US" sz="1000" b="0" i="1">
                <a:solidFill>
                  <a:srgbClr val="222222"/>
                </a:solidFill>
                <a:effectLst/>
                <a:latin typeface="Calibri" panose="020F0502020204030204" pitchFamily="34" charset="0"/>
                <a:cs typeface="Calibri" panose="020F0502020204030204" pitchFamily="34" charset="0"/>
              </a:rPr>
              <a:t>Informatica</a:t>
            </a:r>
            <a:r>
              <a:rPr lang="en-US" sz="1000" b="0" i="0">
                <a:solidFill>
                  <a:srgbClr val="222222"/>
                </a:solidFill>
                <a:effectLst/>
                <a:latin typeface="Calibri" panose="020F0502020204030204" pitchFamily="34" charset="0"/>
                <a:cs typeface="Calibri" panose="020F0502020204030204" pitchFamily="34" charset="0"/>
              </a:rPr>
              <a:t>, </a:t>
            </a:r>
            <a:r>
              <a:rPr lang="en-US" sz="1000" b="0" i="1">
                <a:solidFill>
                  <a:srgbClr val="222222"/>
                </a:solidFill>
                <a:effectLst/>
                <a:latin typeface="Calibri" panose="020F0502020204030204" pitchFamily="34" charset="0"/>
                <a:cs typeface="Calibri" panose="020F0502020204030204" pitchFamily="34" charset="0"/>
              </a:rPr>
              <a:t>46</a:t>
            </a:r>
            <a:r>
              <a:rPr lang="en-US" sz="1000" b="0" i="0">
                <a:solidFill>
                  <a:srgbClr val="222222"/>
                </a:solidFill>
                <a:effectLst/>
                <a:latin typeface="Calibri" panose="020F0502020204030204" pitchFamily="34" charset="0"/>
                <a:cs typeface="Calibri" panose="020F0502020204030204" pitchFamily="34" charset="0"/>
              </a:rPr>
              <a:t>(5).</a:t>
            </a:r>
            <a:endParaRPr lang="en-VN" sz="10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Hộp Văn bản 7">
                <a:extLst>
                  <a:ext uri="{FF2B5EF4-FFF2-40B4-BE49-F238E27FC236}">
                    <a16:creationId xmlns:a16="http://schemas.microsoft.com/office/drawing/2014/main" id="{EDB836EF-E4CA-2598-B865-CCB8606703C8}"/>
                  </a:ext>
                </a:extLst>
              </p:cNvPr>
              <p:cNvSpPr txBox="1"/>
              <p:nvPr/>
            </p:nvSpPr>
            <p:spPr>
              <a:xfrm>
                <a:off x="194738" y="850714"/>
                <a:ext cx="994833" cy="11128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mr>
                          </m:m>
                        </m:e>
                      </m:d>
                    </m:oMath>
                  </m:oMathPara>
                </a14:m>
                <a:endParaRPr lang="vi-VN"/>
              </a:p>
            </p:txBody>
          </p:sp>
        </mc:Choice>
        <mc:Fallback xmlns="">
          <p:sp>
            <p:nvSpPr>
              <p:cNvPr id="3" name="Hộp Văn bản 7">
                <a:extLst>
                  <a:ext uri="{FF2B5EF4-FFF2-40B4-BE49-F238E27FC236}">
                    <a16:creationId xmlns:a16="http://schemas.microsoft.com/office/drawing/2014/main" id="{EDB836EF-E4CA-2598-B865-CCB8606703C8}"/>
                  </a:ext>
                </a:extLst>
              </p:cNvPr>
              <p:cNvSpPr txBox="1">
                <a:spLocks noRot="1" noChangeAspect="1" noMove="1" noResize="1" noEditPoints="1" noAdjustHandles="1" noChangeArrowheads="1" noChangeShapeType="1" noTextEdit="1"/>
              </p:cNvSpPr>
              <p:nvPr/>
            </p:nvSpPr>
            <p:spPr>
              <a:xfrm>
                <a:off x="194738" y="850714"/>
                <a:ext cx="994833" cy="1112805"/>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2AB84A-391E-EC3A-BE25-31F4DF36A264}"/>
                  </a:ext>
                </a:extLst>
              </p:cNvPr>
              <p:cNvSpPr txBox="1"/>
              <p:nvPr/>
            </p:nvSpPr>
            <p:spPr>
              <a:xfrm>
                <a:off x="1473206" y="746030"/>
                <a:ext cx="1458066" cy="1323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m>
                                  <m:mPr>
                                    <m:mcs>
                                      <m:mc>
                                        <m:mcPr>
                                          <m:count m:val="1"/>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1/</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14</m:t>
                                          </m:r>
                                        </m:e>
                                      </m:rad>
                                    </m:e>
                                  </m:mr>
                                  <m:mr>
                                    <m:e>
                                      <m:r>
                                        <a:rPr lang="en-US" sz="1800" b="0" i="1" smtClean="0">
                                          <a:latin typeface="Cambria Math" panose="02040503050406030204" pitchFamily="18" charset="0"/>
                                        </a:rPr>
                                        <m:t>0</m:t>
                                      </m:r>
                                    </m:e>
                                  </m:mr>
                                </m:m>
                              </m:e>
                            </m:mr>
                            <m:mr>
                              <m:e>
                                <m:m>
                                  <m:mPr>
                                    <m:mcs>
                                      <m:mc>
                                        <m:mcPr>
                                          <m:count m:val="1"/>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2</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14</m:t>
                                          </m:r>
                                        </m:e>
                                      </m:rad>
                                    </m:e>
                                  </m:mr>
                                  <m:mr>
                                    <m:e>
                                      <m:r>
                                        <a:rPr lang="en-US" sz="1800" b="0" i="1" smtClean="0">
                                          <a:latin typeface="Cambria Math" panose="02040503050406030204" pitchFamily="18" charset="0"/>
                                        </a:rPr>
                                        <m:t>3</m:t>
                                      </m:r>
                                      <m:r>
                                        <m:rPr>
                                          <m:brk m:alnAt="7"/>
                                        </m:rP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14</m:t>
                                          </m:r>
                                        </m:e>
                                      </m:rad>
                                    </m:e>
                                  </m:mr>
                                </m:m>
                              </m:e>
                            </m:mr>
                          </m:m>
                        </m:e>
                      </m:d>
                    </m:oMath>
                  </m:oMathPara>
                </a14:m>
                <a:endParaRPr lang="vi-VN" sz="1800"/>
              </a:p>
            </p:txBody>
          </p:sp>
        </mc:Choice>
        <mc:Fallback xmlns="">
          <p:sp>
            <p:nvSpPr>
              <p:cNvPr id="6" name="TextBox 5">
                <a:extLst>
                  <a:ext uri="{FF2B5EF4-FFF2-40B4-BE49-F238E27FC236}">
                    <a16:creationId xmlns:a16="http://schemas.microsoft.com/office/drawing/2014/main" id="{642AB84A-391E-EC3A-BE25-31F4DF36A264}"/>
                  </a:ext>
                </a:extLst>
              </p:cNvPr>
              <p:cNvSpPr txBox="1">
                <a:spLocks noRot="1" noChangeAspect="1" noMove="1" noResize="1" noEditPoints="1" noAdjustHandles="1" noChangeArrowheads="1" noChangeShapeType="1" noTextEdit="1"/>
              </p:cNvSpPr>
              <p:nvPr/>
            </p:nvSpPr>
            <p:spPr>
              <a:xfrm>
                <a:off x="1473206" y="746030"/>
                <a:ext cx="1458066" cy="1323504"/>
              </a:xfrm>
              <a:prstGeom prst="rect">
                <a:avLst/>
              </a:prstGeom>
              <a:blipFill>
                <a:blip r:embed="rId5"/>
                <a:stretch>
                  <a:fillRect/>
                </a:stretch>
              </a:blipFill>
            </p:spPr>
            <p:txBody>
              <a:bodyPr/>
              <a:lstStyle/>
              <a:p>
                <a:r>
                  <a:rPr lang="vi-VN">
                    <a:noFill/>
                  </a:rPr>
                  <a:t> </a:t>
                </a:r>
              </a:p>
            </p:txBody>
          </p:sp>
        </mc:Fallback>
      </mc:AlternateContent>
      <p:cxnSp>
        <p:nvCxnSpPr>
          <p:cNvPr id="8" name="Straight Arrow Connector 7">
            <a:extLst>
              <a:ext uri="{FF2B5EF4-FFF2-40B4-BE49-F238E27FC236}">
                <a16:creationId xmlns:a16="http://schemas.microsoft.com/office/drawing/2014/main" id="{92E9A168-129C-BAD7-EA0E-848B8F0AED5F}"/>
              </a:ext>
            </a:extLst>
          </p:cNvPr>
          <p:cNvCxnSpPr>
            <a:cxnSpLocks/>
            <a:stCxn id="3" idx="3"/>
            <a:endCxn id="6" idx="1"/>
          </p:cNvCxnSpPr>
          <p:nvPr/>
        </p:nvCxnSpPr>
        <p:spPr>
          <a:xfrm>
            <a:off x="1189571" y="1407117"/>
            <a:ext cx="283635" cy="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D49F4C6-2CFD-A56C-58C0-D8584E95E998}"/>
              </a:ext>
            </a:extLst>
          </p:cNvPr>
          <p:cNvCxnSpPr>
            <a:cxnSpLocks/>
            <a:stCxn id="6" idx="3"/>
          </p:cNvCxnSpPr>
          <p:nvPr/>
        </p:nvCxnSpPr>
        <p:spPr>
          <a:xfrm>
            <a:off x="2931272" y="1407782"/>
            <a:ext cx="5608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Hình chữ nhật 36">
            <a:extLst>
              <a:ext uri="{FF2B5EF4-FFF2-40B4-BE49-F238E27FC236}">
                <a16:creationId xmlns:a16="http://schemas.microsoft.com/office/drawing/2014/main" id="{3C47F9ED-650B-0CC4-2889-5C40EE9CEA46}"/>
              </a:ext>
            </a:extLst>
          </p:cNvPr>
          <p:cNvSpPr/>
          <p:nvPr/>
        </p:nvSpPr>
        <p:spPr>
          <a:xfrm>
            <a:off x="432074" y="2411088"/>
            <a:ext cx="1267564" cy="876015"/>
          </a:xfrm>
          <a:prstGeom prst="rect">
            <a:avLst/>
          </a:prstGeom>
          <a:noFill/>
          <a:ln w="12700">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sz="1350"/>
          </a:p>
        </p:txBody>
      </p:sp>
      <mc:AlternateContent xmlns:mc="http://schemas.openxmlformats.org/markup-compatibility/2006" xmlns:a14="http://schemas.microsoft.com/office/drawing/2010/main">
        <mc:Choice Requires="a14">
          <p:sp>
            <p:nvSpPr>
              <p:cNvPr id="21" name="Hộp Văn bản 38">
                <a:extLst>
                  <a:ext uri="{FF2B5EF4-FFF2-40B4-BE49-F238E27FC236}">
                    <a16:creationId xmlns:a16="http://schemas.microsoft.com/office/drawing/2014/main" id="{171354C9-A14A-A419-2422-798FD68AA152}"/>
                  </a:ext>
                </a:extLst>
              </p:cNvPr>
              <p:cNvSpPr txBox="1"/>
              <p:nvPr/>
            </p:nvSpPr>
            <p:spPr>
              <a:xfrm rot="16200000">
                <a:off x="-426475" y="2689626"/>
                <a:ext cx="1215444" cy="300082"/>
              </a:xfrm>
              <a:prstGeom prst="rect">
                <a:avLst/>
              </a:prstGeom>
              <a:noFill/>
            </p:spPr>
            <p:txBody>
              <a:bodyPr wrap="square" rtlCol="0">
                <a:spAutoFit/>
              </a:bodyPr>
              <a:lstStyle/>
              <a:p>
                <a:pPr algn="r"/>
                <a:r>
                  <a:rPr lang="en-US" sz="1350"/>
                  <a:t>Encode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𝑥</m:t>
                        </m:r>
                      </m:e>
                      <m:sub>
                        <m:r>
                          <a:rPr lang="en-US" sz="1350" b="0" i="1" smtClean="0">
                            <a:latin typeface="Cambria Math" panose="02040503050406030204" pitchFamily="18" charset="0"/>
                          </a:rPr>
                          <m:t>𝑖</m:t>
                        </m:r>
                      </m:sub>
                    </m:sSub>
                    <m:d>
                      <m:dPr>
                        <m:ctrlPr>
                          <a:rPr lang="en-US" sz="1350" i="1">
                            <a:latin typeface="Cambria Math" panose="02040503050406030204" pitchFamily="18" charset="0"/>
                          </a:rPr>
                        </m:ctrlPr>
                      </m:dPr>
                      <m:e>
                        <m:r>
                          <a:rPr lang="en-US" sz="1350" i="1">
                            <a:latin typeface="Cambria Math" panose="02040503050406030204" pitchFamily="18" charset="0"/>
                          </a:rPr>
                          <m:t>𝜓</m:t>
                        </m:r>
                      </m:e>
                    </m:d>
                  </m:oMath>
                </a14:m>
                <a:endParaRPr lang="vi-VN" sz="1350"/>
              </a:p>
            </p:txBody>
          </p:sp>
        </mc:Choice>
        <mc:Fallback xmlns="">
          <p:sp>
            <p:nvSpPr>
              <p:cNvPr id="21" name="Hộp Văn bản 38">
                <a:extLst>
                  <a:ext uri="{FF2B5EF4-FFF2-40B4-BE49-F238E27FC236}">
                    <a16:creationId xmlns:a16="http://schemas.microsoft.com/office/drawing/2014/main" id="{171354C9-A14A-A419-2422-798FD68AA152}"/>
                  </a:ext>
                </a:extLst>
              </p:cNvPr>
              <p:cNvSpPr txBox="1">
                <a:spLocks noRot="1" noChangeAspect="1" noMove="1" noResize="1" noEditPoints="1" noAdjustHandles="1" noChangeArrowheads="1" noChangeShapeType="1" noTextEdit="1"/>
              </p:cNvSpPr>
              <p:nvPr/>
            </p:nvSpPr>
            <p:spPr>
              <a:xfrm rot="16200000">
                <a:off x="-426475" y="2689626"/>
                <a:ext cx="1215444" cy="300082"/>
              </a:xfrm>
              <a:prstGeom prst="rect">
                <a:avLst/>
              </a:prstGeom>
              <a:blipFill>
                <a:blip r:embed="rId6"/>
                <a:stretch>
                  <a:fillRect r="-2244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2" name="Hộp Văn bản 39">
                <a:extLst>
                  <a:ext uri="{FF2B5EF4-FFF2-40B4-BE49-F238E27FC236}">
                    <a16:creationId xmlns:a16="http://schemas.microsoft.com/office/drawing/2014/main" id="{ED957D86-8D60-2249-E851-A5F5F17EBEF8}"/>
                  </a:ext>
                </a:extLst>
              </p:cNvPr>
              <p:cNvSpPr txBox="1"/>
              <p:nvPr/>
            </p:nvSpPr>
            <p:spPr>
              <a:xfrm rot="16200000">
                <a:off x="-423433" y="3717950"/>
                <a:ext cx="1203626" cy="316753"/>
              </a:xfrm>
              <a:prstGeom prst="rect">
                <a:avLst/>
              </a:prstGeom>
              <a:noFill/>
            </p:spPr>
            <p:txBody>
              <a:bodyPr wrap="square" rtlCol="0">
                <a:spAutoFit/>
              </a:bodyPr>
              <a:lstStyle/>
              <a:p>
                <a:pPr algn="r"/>
                <a:r>
                  <a:rPr lang="en-US" sz="1350"/>
                  <a:t>Encode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𝑥</m:t>
                        </m:r>
                      </m:e>
                      <m:sub>
                        <m:r>
                          <a:rPr lang="en-US" sz="1350" b="0" i="1" smtClean="0">
                            <a:latin typeface="Cambria Math" panose="02040503050406030204" pitchFamily="18" charset="0"/>
                          </a:rPr>
                          <m:t>𝑗</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𝜙</m:t>
                        </m:r>
                      </m:e>
                    </m:d>
                  </m:oMath>
                </a14:m>
                <a:endParaRPr lang="vi-VN" sz="1350"/>
              </a:p>
            </p:txBody>
          </p:sp>
        </mc:Choice>
        <mc:Fallback xmlns="">
          <p:sp>
            <p:nvSpPr>
              <p:cNvPr id="22" name="Hộp Văn bản 39">
                <a:extLst>
                  <a:ext uri="{FF2B5EF4-FFF2-40B4-BE49-F238E27FC236}">
                    <a16:creationId xmlns:a16="http://schemas.microsoft.com/office/drawing/2014/main" id="{ED957D86-8D60-2249-E851-A5F5F17EBEF8}"/>
                  </a:ext>
                </a:extLst>
              </p:cNvPr>
              <p:cNvSpPr txBox="1">
                <a:spLocks noRot="1" noChangeAspect="1" noMove="1" noResize="1" noEditPoints="1" noAdjustHandles="1" noChangeArrowheads="1" noChangeShapeType="1" noTextEdit="1"/>
              </p:cNvSpPr>
              <p:nvPr/>
            </p:nvSpPr>
            <p:spPr>
              <a:xfrm rot="16200000">
                <a:off x="-423433" y="3717950"/>
                <a:ext cx="1203626" cy="316753"/>
              </a:xfrm>
              <a:prstGeom prst="rect">
                <a:avLst/>
              </a:prstGeom>
              <a:blipFill>
                <a:blip r:embed="rId7"/>
                <a:stretch>
                  <a:fillRect r="-15385"/>
                </a:stretch>
              </a:blipFill>
            </p:spPr>
            <p:txBody>
              <a:bodyPr/>
              <a:lstStyle/>
              <a:p>
                <a:r>
                  <a:rPr lang="vi-VN">
                    <a:noFill/>
                  </a:rPr>
                  <a:t> </a:t>
                </a:r>
              </a:p>
            </p:txBody>
          </p:sp>
        </mc:Fallback>
      </mc:AlternateContent>
      <p:sp>
        <p:nvSpPr>
          <p:cNvPr id="23" name="TextBox 22">
            <a:extLst>
              <a:ext uri="{FF2B5EF4-FFF2-40B4-BE49-F238E27FC236}">
                <a16:creationId xmlns:a16="http://schemas.microsoft.com/office/drawing/2014/main" id="{9D07451F-3B43-6B9E-0BC7-CD8F4C0A73D1}"/>
              </a:ext>
            </a:extLst>
          </p:cNvPr>
          <p:cNvSpPr txBox="1"/>
          <p:nvPr/>
        </p:nvSpPr>
        <p:spPr>
          <a:xfrm>
            <a:off x="1082042" y="1019785"/>
            <a:ext cx="1161919" cy="276999"/>
          </a:xfrm>
          <a:prstGeom prst="rect">
            <a:avLst/>
          </a:prstGeom>
          <a:noFill/>
        </p:spPr>
        <p:txBody>
          <a:bodyPr wrap="square" rtlCol="0">
            <a:spAutoFit/>
          </a:bodyPr>
          <a:lstStyle/>
          <a:p>
            <a:r>
              <a:rPr lang="en-US" sz="1200">
                <a:solidFill>
                  <a:srgbClr val="FF0000"/>
                </a:solidFill>
              </a:rPr>
              <a:t>Normalized</a:t>
            </a:r>
            <a:endParaRPr lang="vi-VN" sz="1200">
              <a:solidFill>
                <a:srgbClr val="FF0000"/>
              </a:solidFill>
            </a:endParaRPr>
          </a:p>
        </p:txBody>
      </p:sp>
      <p:sp>
        <p:nvSpPr>
          <p:cNvPr id="24" name="TextBox 23">
            <a:extLst>
              <a:ext uri="{FF2B5EF4-FFF2-40B4-BE49-F238E27FC236}">
                <a16:creationId xmlns:a16="http://schemas.microsoft.com/office/drawing/2014/main" id="{C4961A39-CEC1-9C44-DB82-7B334574B5E9}"/>
              </a:ext>
            </a:extLst>
          </p:cNvPr>
          <p:cNvSpPr txBox="1"/>
          <p:nvPr/>
        </p:nvSpPr>
        <p:spPr>
          <a:xfrm>
            <a:off x="2797397" y="1019785"/>
            <a:ext cx="1161919" cy="276999"/>
          </a:xfrm>
          <a:prstGeom prst="rect">
            <a:avLst/>
          </a:prstGeom>
          <a:noFill/>
        </p:spPr>
        <p:txBody>
          <a:bodyPr wrap="square" rtlCol="0">
            <a:spAutoFit/>
          </a:bodyPr>
          <a:lstStyle/>
          <a:p>
            <a:r>
              <a:rPr lang="en-US" sz="1200">
                <a:solidFill>
                  <a:srgbClr val="FF0000"/>
                </a:solidFill>
              </a:rPr>
              <a:t>Encoded</a:t>
            </a:r>
            <a:endParaRPr lang="vi-VN" sz="1200">
              <a:solidFill>
                <a:srgbClr val="FF0000"/>
              </a:solidFill>
            </a:endParaRPr>
          </a:p>
        </p:txBody>
      </p:sp>
      <mc:AlternateContent xmlns:mc="http://schemas.openxmlformats.org/markup-compatibility/2006" xmlns:a14="http://schemas.microsoft.com/office/drawing/2010/main">
        <mc:Choice Requires="a14">
          <p:sp>
            <p:nvSpPr>
              <p:cNvPr id="29" name="Hình chữ nhật 63">
                <a:extLst>
                  <a:ext uri="{FF2B5EF4-FFF2-40B4-BE49-F238E27FC236}">
                    <a16:creationId xmlns:a16="http://schemas.microsoft.com/office/drawing/2014/main" id="{BC39F666-7F6F-FD9E-3757-E5811E29B629}"/>
                  </a:ext>
                </a:extLst>
              </p:cNvPr>
              <p:cNvSpPr/>
              <p:nvPr/>
            </p:nvSpPr>
            <p:spPr>
              <a:xfrm>
                <a:off x="3728393" y="999851"/>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2.11</m:t>
                          </m:r>
                        </m:e>
                      </m:d>
                    </m:oMath>
                  </m:oMathPara>
                </a14:m>
                <a:endParaRPr lang="vi-VN" sz="1200" i="1">
                  <a:solidFill>
                    <a:schemeClr val="tx1"/>
                  </a:solidFill>
                  <a:latin typeface="+mj-lt"/>
                  <a:cs typeface="Times New Roman" panose="02020603050405020304" pitchFamily="18" charset="0"/>
                </a:endParaRPr>
              </a:p>
            </p:txBody>
          </p:sp>
        </mc:Choice>
        <mc:Fallback xmlns="">
          <p:sp>
            <p:nvSpPr>
              <p:cNvPr id="29" name="Hình chữ nhật 63">
                <a:extLst>
                  <a:ext uri="{FF2B5EF4-FFF2-40B4-BE49-F238E27FC236}">
                    <a16:creationId xmlns:a16="http://schemas.microsoft.com/office/drawing/2014/main" id="{BC39F666-7F6F-FD9E-3757-E5811E29B629}"/>
                  </a:ext>
                </a:extLst>
              </p:cNvPr>
              <p:cNvSpPr>
                <a:spLocks noRot="1" noChangeAspect="1" noMove="1" noResize="1" noEditPoints="1" noAdjustHandles="1" noChangeArrowheads="1" noChangeShapeType="1" noTextEdit="1"/>
              </p:cNvSpPr>
              <p:nvPr/>
            </p:nvSpPr>
            <p:spPr>
              <a:xfrm>
                <a:off x="3728393" y="999851"/>
                <a:ext cx="831578" cy="255836"/>
              </a:xfrm>
              <a:prstGeom prst="rect">
                <a:avLst/>
              </a:prstGeom>
              <a:blipFill>
                <a:blip r:embed="rId8"/>
                <a:stretch>
                  <a:fillRect/>
                </a:stretch>
              </a:blipFill>
              <a:ln>
                <a:solidFill>
                  <a:schemeClr val="tx1"/>
                </a:solidFill>
              </a:ln>
            </p:spPr>
            <p:txBody>
              <a:bodyPr/>
              <a:lstStyle/>
              <a:p>
                <a:r>
                  <a:rPr lang="vi-VN">
                    <a:noFill/>
                  </a:rPr>
                  <a:t> </a:t>
                </a:r>
              </a:p>
            </p:txBody>
          </p:sp>
        </mc:Fallback>
      </mc:AlternateContent>
      <p:sp>
        <p:nvSpPr>
          <p:cNvPr id="31" name="Hình Bầu dục 65">
            <a:extLst>
              <a:ext uri="{FF2B5EF4-FFF2-40B4-BE49-F238E27FC236}">
                <a16:creationId xmlns:a16="http://schemas.microsoft.com/office/drawing/2014/main" id="{3E1F9DA3-1438-0C68-7270-618E7609721B}"/>
              </a:ext>
            </a:extLst>
          </p:cNvPr>
          <p:cNvSpPr/>
          <p:nvPr/>
        </p:nvSpPr>
        <p:spPr>
          <a:xfrm>
            <a:off x="4822489" y="1073647"/>
            <a:ext cx="94115" cy="82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32" name="Hình chữ nhật 66">
                <a:extLst>
                  <a:ext uri="{FF2B5EF4-FFF2-40B4-BE49-F238E27FC236}">
                    <a16:creationId xmlns:a16="http://schemas.microsoft.com/office/drawing/2014/main" id="{0BAC6FFB-E5DB-99E9-E8C9-703CC7C1DD86}"/>
                  </a:ext>
                </a:extLst>
              </p:cNvPr>
              <p:cNvSpPr/>
              <p:nvPr/>
            </p:nvSpPr>
            <p:spPr>
              <a:xfrm>
                <a:off x="3728393" y="1281425"/>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−2.86</m:t>
                          </m:r>
                        </m:e>
                      </m:d>
                    </m:oMath>
                  </m:oMathPara>
                </a14:m>
                <a:endParaRPr lang="vi-VN" sz="1200" i="1">
                  <a:solidFill>
                    <a:schemeClr val="tx1"/>
                  </a:solidFill>
                  <a:latin typeface="+mj-lt"/>
                  <a:cs typeface="Times New Roman" panose="02020603050405020304" pitchFamily="18" charset="0"/>
                </a:endParaRPr>
              </a:p>
            </p:txBody>
          </p:sp>
        </mc:Choice>
        <mc:Fallback xmlns="">
          <p:sp>
            <p:nvSpPr>
              <p:cNvPr id="32" name="Hình chữ nhật 66">
                <a:extLst>
                  <a:ext uri="{FF2B5EF4-FFF2-40B4-BE49-F238E27FC236}">
                    <a16:creationId xmlns:a16="http://schemas.microsoft.com/office/drawing/2014/main" id="{0BAC6FFB-E5DB-99E9-E8C9-703CC7C1DD86}"/>
                  </a:ext>
                </a:extLst>
              </p:cNvPr>
              <p:cNvSpPr>
                <a:spLocks noRot="1" noChangeAspect="1" noMove="1" noResize="1" noEditPoints="1" noAdjustHandles="1" noChangeArrowheads="1" noChangeShapeType="1" noTextEdit="1"/>
              </p:cNvSpPr>
              <p:nvPr/>
            </p:nvSpPr>
            <p:spPr>
              <a:xfrm>
                <a:off x="3728393" y="1281425"/>
                <a:ext cx="831578" cy="255836"/>
              </a:xfrm>
              <a:prstGeom prst="rect">
                <a:avLst/>
              </a:prstGeom>
              <a:blipFill>
                <a:blip r:embed="rId9"/>
                <a:stretch>
                  <a:fillRect/>
                </a:stretch>
              </a:blipFill>
              <a:ln>
                <a:solidFill>
                  <a:schemeClr val="tx1"/>
                </a:solidFill>
              </a:ln>
            </p:spPr>
            <p:txBody>
              <a:bodyPr/>
              <a:lstStyle/>
              <a:p>
                <a:r>
                  <a:rPr lang="vi-VN">
                    <a:noFill/>
                  </a:rPr>
                  <a:t> </a:t>
                </a:r>
              </a:p>
            </p:txBody>
          </p:sp>
        </mc:Fallback>
      </mc:AlternateContent>
      <p:cxnSp>
        <p:nvCxnSpPr>
          <p:cNvPr id="33" name="Đường nối Thẳng 67">
            <a:extLst>
              <a:ext uri="{FF2B5EF4-FFF2-40B4-BE49-F238E27FC236}">
                <a16:creationId xmlns:a16="http://schemas.microsoft.com/office/drawing/2014/main" id="{7F50A165-5619-867B-9169-24B0ADD55492}"/>
              </a:ext>
            </a:extLst>
          </p:cNvPr>
          <p:cNvCxnSpPr>
            <a:cxnSpLocks/>
            <a:stCxn id="72" idx="4"/>
            <a:endCxn id="31" idx="4"/>
          </p:cNvCxnSpPr>
          <p:nvPr/>
        </p:nvCxnSpPr>
        <p:spPr>
          <a:xfrm flipV="1">
            <a:off x="4869546" y="1156526"/>
            <a:ext cx="1" cy="666795"/>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82BB3B2-2F64-02B5-C9B8-159ACE12E4F5}"/>
              </a:ext>
            </a:extLst>
          </p:cNvPr>
          <p:cNvCxnSpPr/>
          <p:nvPr/>
        </p:nvCxnSpPr>
        <p:spPr>
          <a:xfrm>
            <a:off x="3596465" y="1710905"/>
            <a:ext cx="1554480" cy="0"/>
          </a:xfrm>
          <a:prstGeom prst="line">
            <a:avLst/>
          </a:prstGeom>
          <a:ln w="38100"/>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88C9B65A-8B42-ECB5-57AC-28B4C1B81DD8}"/>
              </a:ext>
            </a:extLst>
          </p:cNvPr>
          <p:cNvSpPr/>
          <p:nvPr/>
        </p:nvSpPr>
        <p:spPr>
          <a:xfrm>
            <a:off x="4755775" y="1595779"/>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Oval 73">
            <a:extLst>
              <a:ext uri="{FF2B5EF4-FFF2-40B4-BE49-F238E27FC236}">
                <a16:creationId xmlns:a16="http://schemas.microsoft.com/office/drawing/2014/main" id="{596A6A31-5254-884F-C2AE-E3178BC358F2}"/>
              </a:ext>
            </a:extLst>
          </p:cNvPr>
          <p:cNvSpPr/>
          <p:nvPr/>
        </p:nvSpPr>
        <p:spPr>
          <a:xfrm>
            <a:off x="4755775" y="1305547"/>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5" name="Straight Connector 74">
            <a:extLst>
              <a:ext uri="{FF2B5EF4-FFF2-40B4-BE49-F238E27FC236}">
                <a16:creationId xmlns:a16="http://schemas.microsoft.com/office/drawing/2014/main" id="{D4DE7C2C-49C5-5A1E-2E24-070B71F5BAEA}"/>
              </a:ext>
            </a:extLst>
          </p:cNvPr>
          <p:cNvCxnSpPr/>
          <p:nvPr/>
        </p:nvCxnSpPr>
        <p:spPr>
          <a:xfrm>
            <a:off x="341366" y="2552782"/>
            <a:ext cx="25603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A3057FE-AE27-2FE4-84F5-936AFB4A7EB9}"/>
              </a:ext>
            </a:extLst>
          </p:cNvPr>
          <p:cNvCxnSpPr/>
          <p:nvPr/>
        </p:nvCxnSpPr>
        <p:spPr>
          <a:xfrm>
            <a:off x="341366" y="2843900"/>
            <a:ext cx="2560320"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Hình chữ nhật 63">
                <a:extLst>
                  <a:ext uri="{FF2B5EF4-FFF2-40B4-BE49-F238E27FC236}">
                    <a16:creationId xmlns:a16="http://schemas.microsoft.com/office/drawing/2014/main" id="{6CFAD337-8425-E27A-B0B0-4F81277FA269}"/>
                  </a:ext>
                </a:extLst>
              </p:cNvPr>
              <p:cNvSpPr/>
              <p:nvPr/>
            </p:nvSpPr>
            <p:spPr>
              <a:xfrm>
                <a:off x="473294" y="2426966"/>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2.11</m:t>
                          </m:r>
                        </m:e>
                      </m:d>
                    </m:oMath>
                  </m:oMathPara>
                </a14:m>
                <a:endParaRPr lang="vi-VN" sz="1200" i="1">
                  <a:solidFill>
                    <a:schemeClr val="tx1"/>
                  </a:solidFill>
                  <a:latin typeface="+mj-lt"/>
                  <a:cs typeface="Times New Roman" panose="02020603050405020304" pitchFamily="18" charset="0"/>
                </a:endParaRPr>
              </a:p>
            </p:txBody>
          </p:sp>
        </mc:Choice>
        <mc:Fallback xmlns="">
          <p:sp>
            <p:nvSpPr>
              <p:cNvPr id="77" name="Hình chữ nhật 63">
                <a:extLst>
                  <a:ext uri="{FF2B5EF4-FFF2-40B4-BE49-F238E27FC236}">
                    <a16:creationId xmlns:a16="http://schemas.microsoft.com/office/drawing/2014/main" id="{6CFAD337-8425-E27A-B0B0-4F81277FA269}"/>
                  </a:ext>
                </a:extLst>
              </p:cNvPr>
              <p:cNvSpPr>
                <a:spLocks noRot="1" noChangeAspect="1" noMove="1" noResize="1" noEditPoints="1" noAdjustHandles="1" noChangeArrowheads="1" noChangeShapeType="1" noTextEdit="1"/>
              </p:cNvSpPr>
              <p:nvPr/>
            </p:nvSpPr>
            <p:spPr>
              <a:xfrm>
                <a:off x="473294" y="2426966"/>
                <a:ext cx="831578" cy="255836"/>
              </a:xfrm>
              <a:prstGeom prst="rect">
                <a:avLst/>
              </a:prstGeom>
              <a:blipFill>
                <a:blip r:embed="rId10"/>
                <a:stretch>
                  <a:fillRect/>
                </a:stretch>
              </a:blipFill>
              <a:ln>
                <a:solidFill>
                  <a:schemeClr val="tx1"/>
                </a:solidFill>
              </a:ln>
            </p:spPr>
            <p:txBody>
              <a:bodyPr/>
              <a:lstStyle/>
              <a:p>
                <a:r>
                  <a:rPr lang="vi-VN">
                    <a:noFill/>
                  </a:rPr>
                  <a:t> </a:t>
                </a:r>
              </a:p>
            </p:txBody>
          </p:sp>
        </mc:Fallback>
      </mc:AlternateContent>
      <p:sp>
        <p:nvSpPr>
          <p:cNvPr id="78" name="Hình Bầu dục 65">
            <a:extLst>
              <a:ext uri="{FF2B5EF4-FFF2-40B4-BE49-F238E27FC236}">
                <a16:creationId xmlns:a16="http://schemas.microsoft.com/office/drawing/2014/main" id="{FE54E094-F104-647C-3C7C-19C232A71BB3}"/>
              </a:ext>
            </a:extLst>
          </p:cNvPr>
          <p:cNvSpPr/>
          <p:nvPr/>
        </p:nvSpPr>
        <p:spPr>
          <a:xfrm>
            <a:off x="1448122" y="2500762"/>
            <a:ext cx="94115" cy="82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79" name="Hình chữ nhật 66">
                <a:extLst>
                  <a:ext uri="{FF2B5EF4-FFF2-40B4-BE49-F238E27FC236}">
                    <a16:creationId xmlns:a16="http://schemas.microsoft.com/office/drawing/2014/main" id="{D7277955-300F-4A55-FAD8-CE08DB57A93B}"/>
                  </a:ext>
                </a:extLst>
              </p:cNvPr>
              <p:cNvSpPr/>
              <p:nvPr/>
            </p:nvSpPr>
            <p:spPr>
              <a:xfrm>
                <a:off x="473294" y="2708540"/>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−2.86</m:t>
                          </m:r>
                        </m:e>
                      </m:d>
                    </m:oMath>
                  </m:oMathPara>
                </a14:m>
                <a:endParaRPr lang="vi-VN" sz="1200" i="1">
                  <a:solidFill>
                    <a:schemeClr val="tx1"/>
                  </a:solidFill>
                  <a:latin typeface="+mj-lt"/>
                  <a:cs typeface="Times New Roman" panose="02020603050405020304" pitchFamily="18" charset="0"/>
                </a:endParaRPr>
              </a:p>
            </p:txBody>
          </p:sp>
        </mc:Choice>
        <mc:Fallback xmlns="">
          <p:sp>
            <p:nvSpPr>
              <p:cNvPr id="79" name="Hình chữ nhật 66">
                <a:extLst>
                  <a:ext uri="{FF2B5EF4-FFF2-40B4-BE49-F238E27FC236}">
                    <a16:creationId xmlns:a16="http://schemas.microsoft.com/office/drawing/2014/main" id="{D7277955-300F-4A55-FAD8-CE08DB57A93B}"/>
                  </a:ext>
                </a:extLst>
              </p:cNvPr>
              <p:cNvSpPr>
                <a:spLocks noRot="1" noChangeAspect="1" noMove="1" noResize="1" noEditPoints="1" noAdjustHandles="1" noChangeArrowheads="1" noChangeShapeType="1" noTextEdit="1"/>
              </p:cNvSpPr>
              <p:nvPr/>
            </p:nvSpPr>
            <p:spPr>
              <a:xfrm>
                <a:off x="473294" y="2708540"/>
                <a:ext cx="831578" cy="255836"/>
              </a:xfrm>
              <a:prstGeom prst="rect">
                <a:avLst/>
              </a:prstGeom>
              <a:blipFill>
                <a:blip r:embed="rId11"/>
                <a:stretch>
                  <a:fillRect/>
                </a:stretch>
              </a:blipFill>
              <a:ln>
                <a:solidFill>
                  <a:schemeClr val="tx1"/>
                </a:solidFill>
              </a:ln>
            </p:spPr>
            <p:txBody>
              <a:bodyPr/>
              <a:lstStyle/>
              <a:p>
                <a:r>
                  <a:rPr lang="vi-VN">
                    <a:noFill/>
                  </a:rPr>
                  <a:t> </a:t>
                </a:r>
              </a:p>
            </p:txBody>
          </p:sp>
        </mc:Fallback>
      </mc:AlternateContent>
      <p:cxnSp>
        <p:nvCxnSpPr>
          <p:cNvPr id="80" name="Đường nối Thẳng 67">
            <a:extLst>
              <a:ext uri="{FF2B5EF4-FFF2-40B4-BE49-F238E27FC236}">
                <a16:creationId xmlns:a16="http://schemas.microsoft.com/office/drawing/2014/main" id="{07E76FA0-03F5-89BF-20E4-5CF9959D7C42}"/>
              </a:ext>
            </a:extLst>
          </p:cNvPr>
          <p:cNvCxnSpPr>
            <a:cxnSpLocks/>
            <a:stCxn id="83" idx="4"/>
            <a:endCxn id="78" idx="4"/>
          </p:cNvCxnSpPr>
          <p:nvPr/>
        </p:nvCxnSpPr>
        <p:spPr>
          <a:xfrm flipV="1">
            <a:off x="1495179" y="2583641"/>
            <a:ext cx="1" cy="666795"/>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C86205E-75CC-03FF-150C-9F0D5193A4F8}"/>
              </a:ext>
            </a:extLst>
          </p:cNvPr>
          <p:cNvCxnSpPr/>
          <p:nvPr/>
        </p:nvCxnSpPr>
        <p:spPr>
          <a:xfrm>
            <a:off x="341366" y="3138020"/>
            <a:ext cx="2560320"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Hình chữ nhật 66">
                <a:extLst>
                  <a:ext uri="{FF2B5EF4-FFF2-40B4-BE49-F238E27FC236}">
                    <a16:creationId xmlns:a16="http://schemas.microsoft.com/office/drawing/2014/main" id="{FEBCF3A0-AECB-8970-95EF-509E3AF405A7}"/>
                  </a:ext>
                </a:extLst>
              </p:cNvPr>
              <p:cNvSpPr/>
              <p:nvPr/>
            </p:nvSpPr>
            <p:spPr>
              <a:xfrm>
                <a:off x="473294" y="3010102"/>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1.48</m:t>
                          </m:r>
                        </m:e>
                      </m:d>
                    </m:oMath>
                  </m:oMathPara>
                </a14:m>
                <a:endParaRPr lang="vi-VN" sz="1200" i="1">
                  <a:solidFill>
                    <a:schemeClr val="tx1"/>
                  </a:solidFill>
                  <a:latin typeface="+mj-lt"/>
                  <a:cs typeface="Times New Roman" panose="02020603050405020304" pitchFamily="18" charset="0"/>
                </a:endParaRPr>
              </a:p>
            </p:txBody>
          </p:sp>
        </mc:Choice>
        <mc:Fallback xmlns="">
          <p:sp>
            <p:nvSpPr>
              <p:cNvPr id="82" name="Hình chữ nhật 66">
                <a:extLst>
                  <a:ext uri="{FF2B5EF4-FFF2-40B4-BE49-F238E27FC236}">
                    <a16:creationId xmlns:a16="http://schemas.microsoft.com/office/drawing/2014/main" id="{FEBCF3A0-AECB-8970-95EF-509E3AF405A7}"/>
                  </a:ext>
                </a:extLst>
              </p:cNvPr>
              <p:cNvSpPr>
                <a:spLocks noRot="1" noChangeAspect="1" noMove="1" noResize="1" noEditPoints="1" noAdjustHandles="1" noChangeArrowheads="1" noChangeShapeType="1" noTextEdit="1"/>
              </p:cNvSpPr>
              <p:nvPr/>
            </p:nvSpPr>
            <p:spPr>
              <a:xfrm>
                <a:off x="473294" y="3010102"/>
                <a:ext cx="831578" cy="255836"/>
              </a:xfrm>
              <a:prstGeom prst="rect">
                <a:avLst/>
              </a:prstGeom>
              <a:blipFill>
                <a:blip r:embed="rId12"/>
                <a:stretch>
                  <a:fillRect/>
                </a:stretch>
              </a:blipFill>
              <a:ln>
                <a:solidFill>
                  <a:schemeClr val="tx1"/>
                </a:solidFill>
              </a:ln>
            </p:spPr>
            <p:txBody>
              <a:bodyPr/>
              <a:lstStyle/>
              <a:p>
                <a:r>
                  <a:rPr lang="vi-VN">
                    <a:noFill/>
                  </a:rPr>
                  <a:t> </a:t>
                </a:r>
              </a:p>
            </p:txBody>
          </p:sp>
        </mc:Fallback>
      </mc:AlternateContent>
      <p:sp>
        <p:nvSpPr>
          <p:cNvPr id="83" name="Oval 82">
            <a:extLst>
              <a:ext uri="{FF2B5EF4-FFF2-40B4-BE49-F238E27FC236}">
                <a16:creationId xmlns:a16="http://schemas.microsoft.com/office/drawing/2014/main" id="{DE6E1FDF-D2F8-13B0-96B9-030DE750A763}"/>
              </a:ext>
            </a:extLst>
          </p:cNvPr>
          <p:cNvSpPr/>
          <p:nvPr/>
        </p:nvSpPr>
        <p:spPr>
          <a:xfrm>
            <a:off x="1381408" y="3022894"/>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Oval 83">
            <a:extLst>
              <a:ext uri="{FF2B5EF4-FFF2-40B4-BE49-F238E27FC236}">
                <a16:creationId xmlns:a16="http://schemas.microsoft.com/office/drawing/2014/main" id="{B2231811-266B-79E0-B858-6A7CBB6082FB}"/>
              </a:ext>
            </a:extLst>
          </p:cNvPr>
          <p:cNvSpPr/>
          <p:nvPr/>
        </p:nvSpPr>
        <p:spPr>
          <a:xfrm>
            <a:off x="1381408" y="2732662"/>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5" name="Straight Connector 84">
            <a:extLst>
              <a:ext uri="{FF2B5EF4-FFF2-40B4-BE49-F238E27FC236}">
                <a16:creationId xmlns:a16="http://schemas.microsoft.com/office/drawing/2014/main" id="{4FDAF4F0-EDC6-FFA8-98FD-4EBE4D4A0982}"/>
              </a:ext>
            </a:extLst>
          </p:cNvPr>
          <p:cNvCxnSpPr/>
          <p:nvPr/>
        </p:nvCxnSpPr>
        <p:spPr>
          <a:xfrm>
            <a:off x="338573" y="3441589"/>
            <a:ext cx="25603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F8AFA79-16E2-DCCB-EE1E-B6D20DDC75DA}"/>
              </a:ext>
            </a:extLst>
          </p:cNvPr>
          <p:cNvCxnSpPr/>
          <p:nvPr/>
        </p:nvCxnSpPr>
        <p:spPr>
          <a:xfrm>
            <a:off x="338573" y="3732707"/>
            <a:ext cx="2560320"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Hình chữ nhật 63">
                <a:extLst>
                  <a:ext uri="{FF2B5EF4-FFF2-40B4-BE49-F238E27FC236}">
                    <a16:creationId xmlns:a16="http://schemas.microsoft.com/office/drawing/2014/main" id="{B2B58785-28E0-2B9B-8C69-7B80B7733A9E}"/>
                  </a:ext>
                </a:extLst>
              </p:cNvPr>
              <p:cNvSpPr/>
              <p:nvPr/>
            </p:nvSpPr>
            <p:spPr>
              <a:xfrm>
                <a:off x="470501" y="3315773"/>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1.44</m:t>
                          </m:r>
                        </m:e>
                      </m:d>
                    </m:oMath>
                  </m:oMathPara>
                </a14:m>
                <a:endParaRPr lang="vi-VN" sz="1200" i="1">
                  <a:solidFill>
                    <a:schemeClr val="tx1"/>
                  </a:solidFill>
                  <a:latin typeface="+mj-lt"/>
                  <a:cs typeface="Times New Roman" panose="02020603050405020304" pitchFamily="18" charset="0"/>
                </a:endParaRPr>
              </a:p>
            </p:txBody>
          </p:sp>
        </mc:Choice>
        <mc:Fallback xmlns="">
          <p:sp>
            <p:nvSpPr>
              <p:cNvPr id="87" name="Hình chữ nhật 63">
                <a:extLst>
                  <a:ext uri="{FF2B5EF4-FFF2-40B4-BE49-F238E27FC236}">
                    <a16:creationId xmlns:a16="http://schemas.microsoft.com/office/drawing/2014/main" id="{B2B58785-28E0-2B9B-8C69-7B80B7733A9E}"/>
                  </a:ext>
                </a:extLst>
              </p:cNvPr>
              <p:cNvSpPr>
                <a:spLocks noRot="1" noChangeAspect="1" noMove="1" noResize="1" noEditPoints="1" noAdjustHandles="1" noChangeArrowheads="1" noChangeShapeType="1" noTextEdit="1"/>
              </p:cNvSpPr>
              <p:nvPr/>
            </p:nvSpPr>
            <p:spPr>
              <a:xfrm>
                <a:off x="470501" y="3315773"/>
                <a:ext cx="831578" cy="255836"/>
              </a:xfrm>
              <a:prstGeom prst="rect">
                <a:avLst/>
              </a:prstGeom>
              <a:blipFill>
                <a:blip r:embed="rId13"/>
                <a:stretch>
                  <a:fillRect/>
                </a:stretch>
              </a:blipFill>
              <a:ln>
                <a:solidFill>
                  <a:schemeClr val="tx1"/>
                </a:solidFill>
              </a:ln>
            </p:spPr>
            <p:txBody>
              <a:bodyPr/>
              <a:lstStyle/>
              <a:p>
                <a:r>
                  <a:rPr lang="vi-VN">
                    <a:noFill/>
                  </a:rPr>
                  <a:t> </a:t>
                </a:r>
              </a:p>
            </p:txBody>
          </p:sp>
        </mc:Fallback>
      </mc:AlternateContent>
      <p:sp>
        <p:nvSpPr>
          <p:cNvPr id="88" name="Hình Bầu dục 65">
            <a:extLst>
              <a:ext uri="{FF2B5EF4-FFF2-40B4-BE49-F238E27FC236}">
                <a16:creationId xmlns:a16="http://schemas.microsoft.com/office/drawing/2014/main" id="{4E5E31CC-D9F3-EB1E-FB83-0359FBB6ECF4}"/>
              </a:ext>
            </a:extLst>
          </p:cNvPr>
          <p:cNvSpPr/>
          <p:nvPr/>
        </p:nvSpPr>
        <p:spPr>
          <a:xfrm>
            <a:off x="1445329" y="3389569"/>
            <a:ext cx="94115" cy="82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89" name="Hình chữ nhật 66">
                <a:extLst>
                  <a:ext uri="{FF2B5EF4-FFF2-40B4-BE49-F238E27FC236}">
                    <a16:creationId xmlns:a16="http://schemas.microsoft.com/office/drawing/2014/main" id="{B2617B0C-799F-2FB2-0799-DB548A690A91}"/>
                  </a:ext>
                </a:extLst>
              </p:cNvPr>
              <p:cNvSpPr/>
              <p:nvPr/>
            </p:nvSpPr>
            <p:spPr>
              <a:xfrm>
                <a:off x="470501" y="3597347"/>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1.18</m:t>
                          </m:r>
                        </m:e>
                      </m:d>
                    </m:oMath>
                  </m:oMathPara>
                </a14:m>
                <a:endParaRPr lang="vi-VN" sz="1200" i="1">
                  <a:solidFill>
                    <a:schemeClr val="tx1"/>
                  </a:solidFill>
                  <a:latin typeface="+mj-lt"/>
                  <a:cs typeface="Times New Roman" panose="02020603050405020304" pitchFamily="18" charset="0"/>
                </a:endParaRPr>
              </a:p>
            </p:txBody>
          </p:sp>
        </mc:Choice>
        <mc:Fallback xmlns="">
          <p:sp>
            <p:nvSpPr>
              <p:cNvPr id="89" name="Hình chữ nhật 66">
                <a:extLst>
                  <a:ext uri="{FF2B5EF4-FFF2-40B4-BE49-F238E27FC236}">
                    <a16:creationId xmlns:a16="http://schemas.microsoft.com/office/drawing/2014/main" id="{B2617B0C-799F-2FB2-0799-DB548A690A91}"/>
                  </a:ext>
                </a:extLst>
              </p:cNvPr>
              <p:cNvSpPr>
                <a:spLocks noRot="1" noChangeAspect="1" noMove="1" noResize="1" noEditPoints="1" noAdjustHandles="1" noChangeArrowheads="1" noChangeShapeType="1" noTextEdit="1"/>
              </p:cNvSpPr>
              <p:nvPr/>
            </p:nvSpPr>
            <p:spPr>
              <a:xfrm>
                <a:off x="470501" y="3597347"/>
                <a:ext cx="831578" cy="255836"/>
              </a:xfrm>
              <a:prstGeom prst="rect">
                <a:avLst/>
              </a:prstGeom>
              <a:blipFill>
                <a:blip r:embed="rId14"/>
                <a:stretch>
                  <a:fillRect/>
                </a:stretch>
              </a:blipFill>
              <a:ln>
                <a:solidFill>
                  <a:schemeClr val="tx1"/>
                </a:solidFill>
              </a:ln>
            </p:spPr>
            <p:txBody>
              <a:bodyPr/>
              <a:lstStyle/>
              <a:p>
                <a:r>
                  <a:rPr lang="vi-VN">
                    <a:noFill/>
                  </a:rPr>
                  <a:t> </a:t>
                </a:r>
              </a:p>
            </p:txBody>
          </p:sp>
        </mc:Fallback>
      </mc:AlternateContent>
      <p:cxnSp>
        <p:nvCxnSpPr>
          <p:cNvPr id="90" name="Đường nối Thẳng 67">
            <a:extLst>
              <a:ext uri="{FF2B5EF4-FFF2-40B4-BE49-F238E27FC236}">
                <a16:creationId xmlns:a16="http://schemas.microsoft.com/office/drawing/2014/main" id="{AD5C37A1-DD8F-E8A3-D621-B973B579EF8A}"/>
              </a:ext>
            </a:extLst>
          </p:cNvPr>
          <p:cNvCxnSpPr>
            <a:cxnSpLocks/>
            <a:stCxn id="93" idx="4"/>
            <a:endCxn id="88" idx="4"/>
          </p:cNvCxnSpPr>
          <p:nvPr/>
        </p:nvCxnSpPr>
        <p:spPr>
          <a:xfrm flipV="1">
            <a:off x="1492386" y="3472448"/>
            <a:ext cx="1" cy="666795"/>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75524CDA-3EE6-DE8E-BD44-AF1277F348B8}"/>
              </a:ext>
            </a:extLst>
          </p:cNvPr>
          <p:cNvCxnSpPr/>
          <p:nvPr/>
        </p:nvCxnSpPr>
        <p:spPr>
          <a:xfrm>
            <a:off x="338573" y="4026827"/>
            <a:ext cx="2560320"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 name="Hình chữ nhật 66">
                <a:extLst>
                  <a:ext uri="{FF2B5EF4-FFF2-40B4-BE49-F238E27FC236}">
                    <a16:creationId xmlns:a16="http://schemas.microsoft.com/office/drawing/2014/main" id="{2D3FE4DD-45F4-4A90-B2B0-AE06AA95D68D}"/>
                  </a:ext>
                </a:extLst>
              </p:cNvPr>
              <p:cNvSpPr/>
              <p:nvPr/>
            </p:nvSpPr>
            <p:spPr>
              <a:xfrm>
                <a:off x="470501" y="3898909"/>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2.5</m:t>
                          </m:r>
                        </m:e>
                      </m:d>
                    </m:oMath>
                  </m:oMathPara>
                </a14:m>
                <a:endParaRPr lang="vi-VN" sz="1200" i="1">
                  <a:solidFill>
                    <a:schemeClr val="tx1"/>
                  </a:solidFill>
                  <a:latin typeface="+mj-lt"/>
                  <a:cs typeface="Times New Roman" panose="02020603050405020304" pitchFamily="18" charset="0"/>
                </a:endParaRPr>
              </a:p>
            </p:txBody>
          </p:sp>
        </mc:Choice>
        <mc:Fallback xmlns="">
          <p:sp>
            <p:nvSpPr>
              <p:cNvPr id="92" name="Hình chữ nhật 66">
                <a:extLst>
                  <a:ext uri="{FF2B5EF4-FFF2-40B4-BE49-F238E27FC236}">
                    <a16:creationId xmlns:a16="http://schemas.microsoft.com/office/drawing/2014/main" id="{2D3FE4DD-45F4-4A90-B2B0-AE06AA95D68D}"/>
                  </a:ext>
                </a:extLst>
              </p:cNvPr>
              <p:cNvSpPr>
                <a:spLocks noRot="1" noChangeAspect="1" noMove="1" noResize="1" noEditPoints="1" noAdjustHandles="1" noChangeArrowheads="1" noChangeShapeType="1" noTextEdit="1"/>
              </p:cNvSpPr>
              <p:nvPr/>
            </p:nvSpPr>
            <p:spPr>
              <a:xfrm>
                <a:off x="470501" y="3898909"/>
                <a:ext cx="831578" cy="255836"/>
              </a:xfrm>
              <a:prstGeom prst="rect">
                <a:avLst/>
              </a:prstGeom>
              <a:blipFill>
                <a:blip r:embed="rId15"/>
                <a:stretch>
                  <a:fillRect/>
                </a:stretch>
              </a:blipFill>
              <a:ln>
                <a:solidFill>
                  <a:schemeClr val="tx1"/>
                </a:solidFill>
              </a:ln>
            </p:spPr>
            <p:txBody>
              <a:bodyPr/>
              <a:lstStyle/>
              <a:p>
                <a:r>
                  <a:rPr lang="vi-VN">
                    <a:noFill/>
                  </a:rPr>
                  <a:t> </a:t>
                </a:r>
              </a:p>
            </p:txBody>
          </p:sp>
        </mc:Fallback>
      </mc:AlternateContent>
      <p:sp>
        <p:nvSpPr>
          <p:cNvPr id="93" name="Oval 92">
            <a:extLst>
              <a:ext uri="{FF2B5EF4-FFF2-40B4-BE49-F238E27FC236}">
                <a16:creationId xmlns:a16="http://schemas.microsoft.com/office/drawing/2014/main" id="{A7BB4A40-50A3-69E6-C2A7-06C87F5D5018}"/>
              </a:ext>
            </a:extLst>
          </p:cNvPr>
          <p:cNvSpPr/>
          <p:nvPr/>
        </p:nvSpPr>
        <p:spPr>
          <a:xfrm>
            <a:off x="1378615" y="3911701"/>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Oval 93">
            <a:extLst>
              <a:ext uri="{FF2B5EF4-FFF2-40B4-BE49-F238E27FC236}">
                <a16:creationId xmlns:a16="http://schemas.microsoft.com/office/drawing/2014/main" id="{69A8D951-61D9-696E-26D4-61A1C97238F4}"/>
              </a:ext>
            </a:extLst>
          </p:cNvPr>
          <p:cNvSpPr/>
          <p:nvPr/>
        </p:nvSpPr>
        <p:spPr>
          <a:xfrm>
            <a:off x="1378615" y="3621469"/>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6" name="Đường nối Thẳng 67">
            <a:extLst>
              <a:ext uri="{FF2B5EF4-FFF2-40B4-BE49-F238E27FC236}">
                <a16:creationId xmlns:a16="http://schemas.microsoft.com/office/drawing/2014/main" id="{D38BBE35-E32F-BF36-0715-0279B4DDB2A4}"/>
              </a:ext>
            </a:extLst>
          </p:cNvPr>
          <p:cNvCxnSpPr>
            <a:cxnSpLocks/>
            <a:stCxn id="97" idx="4"/>
            <a:endCxn id="95" idx="4"/>
          </p:cNvCxnSpPr>
          <p:nvPr/>
        </p:nvCxnSpPr>
        <p:spPr>
          <a:xfrm flipV="1">
            <a:off x="2212656" y="2303366"/>
            <a:ext cx="1" cy="1544235"/>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97" name="Oval 96">
            <a:extLst>
              <a:ext uri="{FF2B5EF4-FFF2-40B4-BE49-F238E27FC236}">
                <a16:creationId xmlns:a16="http://schemas.microsoft.com/office/drawing/2014/main" id="{9675AA2D-9ED0-7A3B-00C2-7FEB32B0EFBF}"/>
              </a:ext>
            </a:extLst>
          </p:cNvPr>
          <p:cNvSpPr/>
          <p:nvPr/>
        </p:nvSpPr>
        <p:spPr>
          <a:xfrm>
            <a:off x="2098885" y="3620059"/>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EA4D2130-8160-25E9-D6E4-808C866D67B9}"/>
              </a:ext>
            </a:extLst>
          </p:cNvPr>
          <p:cNvSpPr/>
          <p:nvPr/>
        </p:nvSpPr>
        <p:spPr>
          <a:xfrm>
            <a:off x="2098885" y="2726709"/>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9" name="Straight Connector 98">
            <a:extLst>
              <a:ext uri="{FF2B5EF4-FFF2-40B4-BE49-F238E27FC236}">
                <a16:creationId xmlns:a16="http://schemas.microsoft.com/office/drawing/2014/main" id="{5CB2C2E8-A3F8-1537-4F74-181401F507ED}"/>
              </a:ext>
            </a:extLst>
          </p:cNvPr>
          <p:cNvCxnSpPr/>
          <p:nvPr/>
        </p:nvCxnSpPr>
        <p:spPr>
          <a:xfrm>
            <a:off x="338573" y="2261529"/>
            <a:ext cx="2560320" cy="0"/>
          </a:xfrm>
          <a:prstGeom prst="line">
            <a:avLst/>
          </a:prstGeom>
          <a:ln w="38100"/>
        </p:spPr>
        <p:style>
          <a:lnRef idx="1">
            <a:schemeClr val="dk1"/>
          </a:lnRef>
          <a:fillRef idx="0">
            <a:schemeClr val="dk1"/>
          </a:fillRef>
          <a:effectRef idx="0">
            <a:schemeClr val="dk1"/>
          </a:effectRef>
          <a:fontRef idx="minor">
            <a:schemeClr val="tx1"/>
          </a:fontRef>
        </p:style>
      </p:cxnSp>
      <p:sp>
        <p:nvSpPr>
          <p:cNvPr id="100" name="Hình Bầu dục 65">
            <a:extLst>
              <a:ext uri="{FF2B5EF4-FFF2-40B4-BE49-F238E27FC236}">
                <a16:creationId xmlns:a16="http://schemas.microsoft.com/office/drawing/2014/main" id="{60D1C97C-FD42-76D4-FCB5-1C2C73446F6F}"/>
              </a:ext>
            </a:extLst>
          </p:cNvPr>
          <p:cNvSpPr/>
          <p:nvPr/>
        </p:nvSpPr>
        <p:spPr>
          <a:xfrm>
            <a:off x="2508706" y="2216789"/>
            <a:ext cx="94115" cy="82879"/>
          </a:xfrm>
          <a:prstGeom prst="ellipse">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101" name="Đường nối Thẳng 67">
            <a:extLst>
              <a:ext uri="{FF2B5EF4-FFF2-40B4-BE49-F238E27FC236}">
                <a16:creationId xmlns:a16="http://schemas.microsoft.com/office/drawing/2014/main" id="{DFA831C7-B1B8-C6CC-63F7-FFAA2D32E7C8}"/>
              </a:ext>
            </a:extLst>
          </p:cNvPr>
          <p:cNvCxnSpPr>
            <a:cxnSpLocks/>
            <a:stCxn id="102" idx="4"/>
            <a:endCxn id="100" idx="4"/>
          </p:cNvCxnSpPr>
          <p:nvPr/>
        </p:nvCxnSpPr>
        <p:spPr>
          <a:xfrm flipV="1">
            <a:off x="2555763" y="2299668"/>
            <a:ext cx="1" cy="1838877"/>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808CC47A-5798-F499-4BA4-4BFE3F650A4E}"/>
              </a:ext>
            </a:extLst>
          </p:cNvPr>
          <p:cNvSpPr/>
          <p:nvPr/>
        </p:nvSpPr>
        <p:spPr>
          <a:xfrm>
            <a:off x="2441992" y="3911003"/>
            <a:ext cx="227542" cy="22754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Oval 102">
            <a:extLst>
              <a:ext uri="{FF2B5EF4-FFF2-40B4-BE49-F238E27FC236}">
                <a16:creationId xmlns:a16="http://schemas.microsoft.com/office/drawing/2014/main" id="{3460F397-FF53-66A6-EFEC-D595000E2169}"/>
              </a:ext>
            </a:extLst>
          </p:cNvPr>
          <p:cNvSpPr/>
          <p:nvPr/>
        </p:nvSpPr>
        <p:spPr>
          <a:xfrm>
            <a:off x="2441992" y="3014555"/>
            <a:ext cx="227542" cy="22754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04" name="Hình chữ nhật 63">
                <a:extLst>
                  <a:ext uri="{FF2B5EF4-FFF2-40B4-BE49-F238E27FC236}">
                    <a16:creationId xmlns:a16="http://schemas.microsoft.com/office/drawing/2014/main" id="{6039F8CB-AFE4-D9D5-EB8A-B83A9E6D14B7}"/>
                  </a:ext>
                </a:extLst>
              </p:cNvPr>
              <p:cNvSpPr/>
              <p:nvPr/>
            </p:nvSpPr>
            <p:spPr>
              <a:xfrm>
                <a:off x="479753" y="2140588"/>
                <a:ext cx="24274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solidFill>
                            <a:schemeClr val="tx1"/>
                          </a:solidFill>
                          <a:latin typeface="Cambria Math" panose="02040503050406030204" pitchFamily="18" charset="0"/>
                          <a:cs typeface="Times New Roman" panose="02020603050405020304" pitchFamily="18" charset="0"/>
                        </a:rPr>
                        <m:t> </m:t>
                      </m:r>
                      <m:r>
                        <a:rPr lang="en-US" sz="1200" b="0" i="1" smtClean="0">
                          <a:solidFill>
                            <a:schemeClr val="tx1"/>
                          </a:solidFill>
                          <a:latin typeface="Cambria Math" panose="02040503050406030204" pitchFamily="18" charset="0"/>
                          <a:cs typeface="Times New Roman" panose="02020603050405020304" pitchFamily="18" charset="0"/>
                        </a:rPr>
                        <m:t>𝐻</m:t>
                      </m:r>
                    </m:oMath>
                  </m:oMathPara>
                </a14:m>
                <a:endParaRPr lang="vi-VN" sz="1200" i="1">
                  <a:solidFill>
                    <a:schemeClr val="tx1"/>
                  </a:solidFill>
                  <a:latin typeface="+mj-lt"/>
                  <a:cs typeface="Times New Roman" panose="02020603050405020304" pitchFamily="18" charset="0"/>
                </a:endParaRPr>
              </a:p>
            </p:txBody>
          </p:sp>
        </mc:Choice>
        <mc:Fallback xmlns="">
          <p:sp>
            <p:nvSpPr>
              <p:cNvPr id="104" name="Hình chữ nhật 63">
                <a:extLst>
                  <a:ext uri="{FF2B5EF4-FFF2-40B4-BE49-F238E27FC236}">
                    <a16:creationId xmlns:a16="http://schemas.microsoft.com/office/drawing/2014/main" id="{6039F8CB-AFE4-D9D5-EB8A-B83A9E6D14B7}"/>
                  </a:ext>
                </a:extLst>
              </p:cNvPr>
              <p:cNvSpPr>
                <a:spLocks noRot="1" noChangeAspect="1" noMove="1" noResize="1" noEditPoints="1" noAdjustHandles="1" noChangeArrowheads="1" noChangeShapeType="1" noTextEdit="1"/>
              </p:cNvSpPr>
              <p:nvPr/>
            </p:nvSpPr>
            <p:spPr>
              <a:xfrm>
                <a:off x="479753" y="2140588"/>
                <a:ext cx="242744" cy="255836"/>
              </a:xfrm>
              <a:prstGeom prst="rect">
                <a:avLst/>
              </a:prstGeom>
              <a:blipFill>
                <a:blip r:embed="rId16"/>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5" name="Hình chữ nhật 63">
                <a:extLst>
                  <a:ext uri="{FF2B5EF4-FFF2-40B4-BE49-F238E27FC236}">
                    <a16:creationId xmlns:a16="http://schemas.microsoft.com/office/drawing/2014/main" id="{592F7B29-693B-A7B5-EE2F-41920B8E0962}"/>
                  </a:ext>
                </a:extLst>
              </p:cNvPr>
              <p:cNvSpPr/>
              <p:nvPr/>
            </p:nvSpPr>
            <p:spPr>
              <a:xfrm>
                <a:off x="2754920" y="2143661"/>
                <a:ext cx="24274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solidFill>
                            <a:schemeClr val="tx1"/>
                          </a:solidFill>
                          <a:latin typeface="Cambria Math" panose="02040503050406030204" pitchFamily="18" charset="0"/>
                          <a:cs typeface="Times New Roman" panose="02020603050405020304" pitchFamily="18" charset="0"/>
                        </a:rPr>
                        <m:t> </m:t>
                      </m:r>
                      <m:r>
                        <a:rPr lang="en-US" sz="1200" b="0" i="1" smtClean="0">
                          <a:solidFill>
                            <a:schemeClr val="tx1"/>
                          </a:solidFill>
                          <a:latin typeface="Cambria Math" panose="02040503050406030204" pitchFamily="18" charset="0"/>
                          <a:cs typeface="Times New Roman" panose="02020603050405020304" pitchFamily="18" charset="0"/>
                        </a:rPr>
                        <m:t>𝐻</m:t>
                      </m:r>
                    </m:oMath>
                  </m:oMathPara>
                </a14:m>
                <a:endParaRPr lang="vi-VN" sz="1200" i="1">
                  <a:solidFill>
                    <a:schemeClr val="tx1"/>
                  </a:solidFill>
                  <a:latin typeface="+mj-lt"/>
                  <a:cs typeface="Times New Roman" panose="02020603050405020304" pitchFamily="18" charset="0"/>
                </a:endParaRPr>
              </a:p>
            </p:txBody>
          </p:sp>
        </mc:Choice>
        <mc:Fallback xmlns="">
          <p:sp>
            <p:nvSpPr>
              <p:cNvPr id="105" name="Hình chữ nhật 63">
                <a:extLst>
                  <a:ext uri="{FF2B5EF4-FFF2-40B4-BE49-F238E27FC236}">
                    <a16:creationId xmlns:a16="http://schemas.microsoft.com/office/drawing/2014/main" id="{592F7B29-693B-A7B5-EE2F-41920B8E0962}"/>
                  </a:ext>
                </a:extLst>
              </p:cNvPr>
              <p:cNvSpPr>
                <a:spLocks noRot="1" noChangeAspect="1" noMove="1" noResize="1" noEditPoints="1" noAdjustHandles="1" noChangeArrowheads="1" noChangeShapeType="1" noTextEdit="1"/>
              </p:cNvSpPr>
              <p:nvPr/>
            </p:nvSpPr>
            <p:spPr>
              <a:xfrm>
                <a:off x="2754920" y="2143661"/>
                <a:ext cx="242744" cy="255836"/>
              </a:xfrm>
              <a:prstGeom prst="rect">
                <a:avLst/>
              </a:prstGeom>
              <a:blipFill>
                <a:blip r:embed="rId17"/>
                <a:stretch>
                  <a:fillRect/>
                </a:stretch>
              </a:blipFill>
              <a:ln>
                <a:solidFill>
                  <a:schemeClr val="tx1"/>
                </a:solidFill>
              </a:ln>
            </p:spPr>
            <p:txBody>
              <a:bodyPr/>
              <a:lstStyle/>
              <a:p>
                <a:r>
                  <a:rPr lang="vi-VN">
                    <a:noFill/>
                  </a:rPr>
                  <a:t> </a:t>
                </a:r>
              </a:p>
            </p:txBody>
          </p:sp>
        </mc:Fallback>
      </mc:AlternateContent>
      <p:sp>
        <p:nvSpPr>
          <p:cNvPr id="106" name="Hình chữ nhật 36">
            <a:extLst>
              <a:ext uri="{FF2B5EF4-FFF2-40B4-BE49-F238E27FC236}">
                <a16:creationId xmlns:a16="http://schemas.microsoft.com/office/drawing/2014/main" id="{190EED40-388F-BB40-B8E1-372B69F43D38}"/>
              </a:ext>
            </a:extLst>
          </p:cNvPr>
          <p:cNvSpPr/>
          <p:nvPr/>
        </p:nvSpPr>
        <p:spPr>
          <a:xfrm>
            <a:off x="430056" y="3302615"/>
            <a:ext cx="1267564" cy="876015"/>
          </a:xfrm>
          <a:prstGeom prst="rect">
            <a:avLst/>
          </a:prstGeom>
          <a:noFill/>
          <a:ln w="12700">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sz="1350"/>
          </a:p>
        </p:txBody>
      </p:sp>
      <mc:AlternateContent xmlns:mc="http://schemas.openxmlformats.org/markup-compatibility/2006" xmlns:a14="http://schemas.microsoft.com/office/drawing/2010/main">
        <mc:Choice Requires="a14">
          <p:sp>
            <p:nvSpPr>
              <p:cNvPr id="107" name="Hộp Văn bản 38">
                <a:extLst>
                  <a:ext uri="{FF2B5EF4-FFF2-40B4-BE49-F238E27FC236}">
                    <a16:creationId xmlns:a16="http://schemas.microsoft.com/office/drawing/2014/main" id="{6F789930-D83B-130A-5618-474800955046}"/>
                  </a:ext>
                </a:extLst>
              </p:cNvPr>
              <p:cNvSpPr txBox="1"/>
              <p:nvPr/>
            </p:nvSpPr>
            <p:spPr>
              <a:xfrm>
                <a:off x="3317398" y="3123325"/>
                <a:ext cx="345925" cy="300082"/>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sz="1350" b="0" i="1" smtClean="0">
                              <a:latin typeface="Cambria Math" panose="02040503050406030204" pitchFamily="18" charset="0"/>
                            </a:rPr>
                          </m:ctrlPr>
                        </m:sSubPr>
                        <m:e>
                          <m:r>
                            <a:rPr lang="en-US" sz="1350" i="1" smtClean="0">
                              <a:latin typeface="Cambria Math" panose="02040503050406030204" pitchFamily="18" charset="0"/>
                            </a:rPr>
                            <m:t>𝑝</m:t>
                          </m:r>
                        </m:e>
                        <m:sub>
                          <m:r>
                            <a:rPr lang="en-US" sz="1350" b="0" i="1" smtClean="0">
                              <a:latin typeface="Cambria Math" panose="02040503050406030204" pitchFamily="18" charset="0"/>
                            </a:rPr>
                            <m:t>0</m:t>
                          </m:r>
                        </m:sub>
                      </m:sSub>
                    </m:oMath>
                  </m:oMathPara>
                </a14:m>
                <a:endParaRPr lang="vi-VN" sz="1350"/>
              </a:p>
            </p:txBody>
          </p:sp>
        </mc:Choice>
        <mc:Fallback xmlns="">
          <p:sp>
            <p:nvSpPr>
              <p:cNvPr id="107" name="Hộp Văn bản 38">
                <a:extLst>
                  <a:ext uri="{FF2B5EF4-FFF2-40B4-BE49-F238E27FC236}">
                    <a16:creationId xmlns:a16="http://schemas.microsoft.com/office/drawing/2014/main" id="{6F789930-D83B-130A-5618-474800955046}"/>
                  </a:ext>
                </a:extLst>
              </p:cNvPr>
              <p:cNvSpPr txBox="1">
                <a:spLocks noRot="1" noChangeAspect="1" noMove="1" noResize="1" noEditPoints="1" noAdjustHandles="1" noChangeArrowheads="1" noChangeShapeType="1" noTextEdit="1"/>
              </p:cNvSpPr>
              <p:nvPr/>
            </p:nvSpPr>
            <p:spPr>
              <a:xfrm>
                <a:off x="3317398" y="3123325"/>
                <a:ext cx="345925" cy="300082"/>
              </a:xfrm>
              <a:prstGeom prst="rect">
                <a:avLst/>
              </a:prstGeom>
              <a:blipFill>
                <a:blip r:embed="rId18"/>
                <a:stretch>
                  <a:fillRect b="-2000"/>
                </a:stretch>
              </a:blipFill>
            </p:spPr>
            <p:txBody>
              <a:bodyPr/>
              <a:lstStyle/>
              <a:p>
                <a:r>
                  <a:rPr lang="vi-VN">
                    <a:noFill/>
                  </a:rPr>
                  <a:t> </a:t>
                </a:r>
              </a:p>
            </p:txBody>
          </p:sp>
        </mc:Fallback>
      </mc:AlternateContent>
      <p:sp>
        <p:nvSpPr>
          <p:cNvPr id="108" name="Hình chữ nhật 93">
            <a:extLst>
              <a:ext uri="{FF2B5EF4-FFF2-40B4-BE49-F238E27FC236}">
                <a16:creationId xmlns:a16="http://schemas.microsoft.com/office/drawing/2014/main" id="{BBF73EF8-DD94-92BA-28D3-15B4DB6B49A7}"/>
              </a:ext>
            </a:extLst>
          </p:cNvPr>
          <p:cNvSpPr/>
          <p:nvPr/>
        </p:nvSpPr>
        <p:spPr>
          <a:xfrm>
            <a:off x="3061402" y="2105285"/>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09" name="Arc 108">
            <a:extLst>
              <a:ext uri="{FF2B5EF4-FFF2-40B4-BE49-F238E27FC236}">
                <a16:creationId xmlns:a16="http://schemas.microsoft.com/office/drawing/2014/main" id="{4C7B6E24-653A-349F-F31C-A4AEF9848CC6}"/>
              </a:ext>
            </a:extLst>
          </p:cNvPr>
          <p:cNvSpPr/>
          <p:nvPr/>
        </p:nvSpPr>
        <p:spPr>
          <a:xfrm>
            <a:off x="3117099" y="2249885"/>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10" name="Straight Arrow Connector 109">
            <a:extLst>
              <a:ext uri="{FF2B5EF4-FFF2-40B4-BE49-F238E27FC236}">
                <a16:creationId xmlns:a16="http://schemas.microsoft.com/office/drawing/2014/main" id="{21FCD9BE-7084-0ABC-4ED8-3A604E6159B9}"/>
              </a:ext>
            </a:extLst>
          </p:cNvPr>
          <p:cNvCxnSpPr>
            <a:cxnSpLocks/>
          </p:cNvCxnSpPr>
          <p:nvPr/>
        </p:nvCxnSpPr>
        <p:spPr>
          <a:xfrm flipV="1">
            <a:off x="3171315" y="2172256"/>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0" name="Left Brace 119">
            <a:extLst>
              <a:ext uri="{FF2B5EF4-FFF2-40B4-BE49-F238E27FC236}">
                <a16:creationId xmlns:a16="http://schemas.microsoft.com/office/drawing/2014/main" id="{17A807FD-F1DF-7A90-D95E-DEA08AF37470}"/>
              </a:ext>
            </a:extLst>
          </p:cNvPr>
          <p:cNvSpPr/>
          <p:nvPr/>
        </p:nvSpPr>
        <p:spPr>
          <a:xfrm rot="16200000">
            <a:off x="1693170" y="2879972"/>
            <a:ext cx="191583" cy="2869286"/>
          </a:xfrm>
          <a:prstGeom prst="leftBrace">
            <a:avLst>
              <a:gd name="adj1" fmla="val 6698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21" name="TextBox 120">
            <a:extLst>
              <a:ext uri="{FF2B5EF4-FFF2-40B4-BE49-F238E27FC236}">
                <a16:creationId xmlns:a16="http://schemas.microsoft.com/office/drawing/2014/main" id="{75708C4B-267B-08A4-ACFE-1EDDF958698D}"/>
              </a:ext>
            </a:extLst>
          </p:cNvPr>
          <p:cNvSpPr txBox="1"/>
          <p:nvPr/>
        </p:nvSpPr>
        <p:spPr>
          <a:xfrm>
            <a:off x="901711" y="4376543"/>
            <a:ext cx="1799442" cy="276999"/>
          </a:xfrm>
          <a:prstGeom prst="rect">
            <a:avLst/>
          </a:prstGeom>
          <a:noFill/>
        </p:spPr>
        <p:txBody>
          <a:bodyPr wrap="square" rtlCol="0">
            <a:spAutoFit/>
          </a:bodyPr>
          <a:lstStyle/>
          <a:p>
            <a:pPr algn="ctr"/>
            <a:r>
              <a:rPr lang="en-US" sz="1200"/>
              <a:t>Swap-test procedure</a:t>
            </a:r>
            <a:endParaRPr lang="vi-VN" sz="1200"/>
          </a:p>
        </p:txBody>
      </p:sp>
      <p:sp>
        <p:nvSpPr>
          <p:cNvPr id="122" name="Rectangle 121">
            <a:extLst>
              <a:ext uri="{FF2B5EF4-FFF2-40B4-BE49-F238E27FC236}">
                <a16:creationId xmlns:a16="http://schemas.microsoft.com/office/drawing/2014/main" id="{D4BBC3E4-2245-44B5-8332-C1465CB548F3}"/>
              </a:ext>
            </a:extLst>
          </p:cNvPr>
          <p:cNvSpPr/>
          <p:nvPr/>
        </p:nvSpPr>
        <p:spPr>
          <a:xfrm>
            <a:off x="46537" y="2081691"/>
            <a:ext cx="3615297" cy="2567618"/>
          </a:xfrm>
          <a:prstGeom prst="rect">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24" name="Straight Connector 123">
            <a:extLst>
              <a:ext uri="{FF2B5EF4-FFF2-40B4-BE49-F238E27FC236}">
                <a16:creationId xmlns:a16="http://schemas.microsoft.com/office/drawing/2014/main" id="{D8BBA021-3A61-1FDE-B634-322B3E618C8A}"/>
              </a:ext>
            </a:extLst>
          </p:cNvPr>
          <p:cNvCxnSpPr>
            <a:cxnSpLocks/>
          </p:cNvCxnSpPr>
          <p:nvPr/>
        </p:nvCxnSpPr>
        <p:spPr>
          <a:xfrm flipH="1">
            <a:off x="3661834" y="861988"/>
            <a:ext cx="2307479" cy="1243297"/>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93CA62D3-A566-7B40-E76F-6CBE2E76B7DF}"/>
              </a:ext>
            </a:extLst>
          </p:cNvPr>
          <p:cNvCxnSpPr>
            <a:cxnSpLocks/>
          </p:cNvCxnSpPr>
          <p:nvPr/>
        </p:nvCxnSpPr>
        <p:spPr>
          <a:xfrm flipH="1">
            <a:off x="3681537" y="1386749"/>
            <a:ext cx="2287776" cy="3262558"/>
          </a:xfrm>
          <a:prstGeom prst="line">
            <a:avLst/>
          </a:prstGeom>
          <a:ln>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30782CA-BEF1-F5DE-3D46-D96558E84452}"/>
                  </a:ext>
                </a:extLst>
              </p:cNvPr>
              <p:cNvSpPr txBox="1"/>
              <p:nvPr/>
            </p:nvSpPr>
            <p:spPr>
              <a:xfrm>
                <a:off x="4039129" y="1853016"/>
                <a:ext cx="1600616" cy="276999"/>
              </a:xfrm>
              <a:prstGeom prst="rect">
                <a:avLst/>
              </a:prstGeom>
              <a:noFill/>
            </p:spPr>
            <p:txBody>
              <a:bodyPr wrap="square">
                <a:spAutoFit/>
              </a:bodyPr>
              <a:lstStyle/>
              <a:p>
                <a:r>
                  <a:rPr lang="en-US" sz="1200">
                    <a:solidFill>
                      <a:srgbClr val="0070C0"/>
                    </a:solidFill>
                  </a:rPr>
                  <a:t>Fredkin-gate </a:t>
                </a:r>
                <a14:m>
                  <m:oMath xmlns:m="http://schemas.openxmlformats.org/officeDocument/2006/math">
                    <m:r>
                      <a:rPr lang="en-US" sz="1200" b="0" i="1" smtClean="0">
                        <a:solidFill>
                          <a:srgbClr val="0070C0"/>
                        </a:solidFill>
                        <a:latin typeface="Cambria Math" panose="02040503050406030204" pitchFamily="18" charset="0"/>
                      </a:rPr>
                      <m:t>≡</m:t>
                    </m:r>
                  </m:oMath>
                </a14:m>
                <a:r>
                  <a:rPr lang="en-US" sz="1200">
                    <a:solidFill>
                      <a:srgbClr val="0070C0"/>
                    </a:solidFill>
                  </a:rPr>
                  <a:t> SWAP</a:t>
                </a:r>
                <a:endParaRPr lang="vi-VN" sz="1200">
                  <a:solidFill>
                    <a:srgbClr val="0070C0"/>
                  </a:solidFill>
                </a:endParaRPr>
              </a:p>
            </p:txBody>
          </p:sp>
        </mc:Choice>
        <mc:Fallback xmlns="">
          <p:sp>
            <p:nvSpPr>
              <p:cNvPr id="143" name="TextBox 142">
                <a:extLst>
                  <a:ext uri="{FF2B5EF4-FFF2-40B4-BE49-F238E27FC236}">
                    <a16:creationId xmlns:a16="http://schemas.microsoft.com/office/drawing/2014/main" id="{330782CA-BEF1-F5DE-3D46-D96558E84452}"/>
                  </a:ext>
                </a:extLst>
              </p:cNvPr>
              <p:cNvSpPr txBox="1">
                <a:spLocks noRot="1" noChangeAspect="1" noMove="1" noResize="1" noEditPoints="1" noAdjustHandles="1" noChangeArrowheads="1" noChangeShapeType="1" noTextEdit="1"/>
              </p:cNvSpPr>
              <p:nvPr/>
            </p:nvSpPr>
            <p:spPr>
              <a:xfrm>
                <a:off x="4039129" y="1853016"/>
                <a:ext cx="1600616" cy="276999"/>
              </a:xfrm>
              <a:prstGeom prst="rect">
                <a:avLst/>
              </a:prstGeom>
              <a:blipFill>
                <a:blip r:embed="rId19"/>
                <a:stretch>
                  <a:fillRect l="-382" b="-2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04F0F24A-3AEE-FE42-D50D-429F1F84E5C9}"/>
                  </a:ext>
                </a:extLst>
              </p:cNvPr>
              <p:cNvSpPr txBox="1"/>
              <p:nvPr/>
            </p:nvSpPr>
            <p:spPr>
              <a:xfrm>
                <a:off x="3667763" y="2454849"/>
                <a:ext cx="6080728" cy="22594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vi-VN" sz="1800" i="1" smtClean="0">
                              <a:latin typeface="Cambria Math" panose="02040503050406030204" pitchFamily="18" charset="0"/>
                              <a:ea typeface="Cambria" panose="02040503050406030204" pitchFamily="18" charset="0"/>
                            </a:rPr>
                          </m:ctrlPr>
                        </m:dPr>
                        <m:e>
                          <m:d>
                            <m:dPr>
                              <m:begChr m:val="|"/>
                              <m:endChr m:val="⟩"/>
                              <m:ctrlPr>
                                <a:rPr lang="vi-VN" sz="1800" i="1">
                                  <a:latin typeface="Cambria Math" panose="02040503050406030204" pitchFamily="18" charset="0"/>
                                  <a:ea typeface="Cambria" panose="02040503050406030204" pitchFamily="18" charset="0"/>
                                </a:rPr>
                              </m:ctrlPr>
                            </m:dPr>
                            <m:e>
                              <m:r>
                                <a:rPr lang="vi-VN" sz="1800" i="1">
                                  <a:latin typeface="Cambria Math" panose="02040503050406030204" pitchFamily="18" charset="0"/>
                                  <a:ea typeface="Cambria" panose="02040503050406030204" pitchFamily="18" charset="0"/>
                                </a:rPr>
                                <m:t>0</m:t>
                              </m:r>
                            </m:e>
                          </m:d>
                          <m:d>
                            <m:dPr>
                              <m:begChr m:val="|"/>
                              <m:endChr m:val="⟩"/>
                              <m:ctrlPr>
                                <a:rPr lang="en-US" sz="1800" b="0" i="1" smtClean="0">
                                  <a:latin typeface="Cambria Math" panose="02040503050406030204" pitchFamily="18" charset="0"/>
                                  <a:ea typeface="Cambria" panose="02040503050406030204" pitchFamily="18" charset="0"/>
                                </a:rPr>
                              </m:ctrlPr>
                            </m:dPr>
                            <m:e>
                              <m:r>
                                <a:rPr lang="vi-VN" sz="1800" i="1">
                                  <a:latin typeface="Cambria Math" panose="02040503050406030204" pitchFamily="18" charset="0"/>
                                  <a:ea typeface="Cambria Math" panose="02040503050406030204" pitchFamily="18" charset="0"/>
                                </a:rPr>
                                <m:t>𝜓</m:t>
                              </m:r>
                            </m:e>
                          </m:d>
                          <m:r>
                            <a:rPr lang="en-US" sz="1800" b="0" i="1" smtClean="0">
                              <a:latin typeface="Cambria Math" panose="02040503050406030204" pitchFamily="18" charset="0"/>
                              <a:ea typeface="Cambria Math" panose="02040503050406030204" pitchFamily="18" charset="0"/>
                            </a:rPr>
                            <m:t>|</m:t>
                          </m:r>
                          <m:r>
                            <a:rPr lang="vi-VN" sz="1800" i="1">
                              <a:latin typeface="Cambria Math" panose="02040503050406030204" pitchFamily="18" charset="0"/>
                              <a:ea typeface="Cambria Math" panose="02040503050406030204" pitchFamily="18" charset="0"/>
                            </a:rPr>
                            <m:t>𝜙</m:t>
                          </m:r>
                        </m:e>
                      </m:d>
                      <m:groupChr>
                        <m:groupChrPr>
                          <m:chr m:val="→"/>
                          <m:vertJc m:val="bot"/>
                          <m:ctrlPr>
                            <a:rPr lang="vi-VN" sz="1800" i="1" smtClean="0">
                              <a:latin typeface="Cambria Math" panose="02040503050406030204" pitchFamily="18" charset="0"/>
                              <a:ea typeface="Cambria Math" panose="02040503050406030204" pitchFamily="18" charset="0"/>
                            </a:rPr>
                          </m:ctrlPr>
                        </m:groupChrPr>
                        <m:e>
                          <m:sSub>
                            <m:sSubPr>
                              <m:ctrlPr>
                                <a:rPr lang="en-US" sz="1800" b="0" i="1" smtClean="0">
                                  <a:latin typeface="Cambria Math" panose="02040503050406030204" pitchFamily="18" charset="0"/>
                                  <a:ea typeface="Cambria Math" panose="02040503050406030204" pitchFamily="18" charset="0"/>
                                </a:rPr>
                              </m:ctrlPr>
                            </m:sSubPr>
                            <m:e>
                              <m:r>
                                <m:rPr>
                                  <m:brk m:alnAt="2"/>
                                </m:rPr>
                                <a:rPr lang="en-US" sz="1800" b="0" i="1" smtClean="0">
                                  <a:latin typeface="Cambria Math" panose="02040503050406030204" pitchFamily="18" charset="0"/>
                                  <a:ea typeface="Cambria Math" panose="02040503050406030204" pitchFamily="18" charset="0"/>
                                </a:rPr>
                                <m:t>𝐻</m:t>
                              </m:r>
                            </m:e>
                            <m:sub>
                              <m:r>
                                <m:rPr>
                                  <m:brk m:alnAt="2"/>
                                </m:rPr>
                                <a:rPr lang="en-US" sz="1800" b="0" i="1" smtClean="0">
                                  <a:latin typeface="Cambria Math" panose="02040503050406030204" pitchFamily="18" charset="0"/>
                                  <a:ea typeface="Cambria Math" panose="02040503050406030204" pitchFamily="18" charset="0"/>
                                </a:rPr>
                                <m:t>0</m:t>
                              </m:r>
                            </m:sub>
                          </m:sSub>
                        </m:e>
                      </m:groupChr>
                      <m:f>
                        <m:fPr>
                          <m:ctrlPr>
                            <a:rPr lang="vi-VN" sz="1800" i="1">
                              <a:latin typeface="Cambria Math" panose="02040503050406030204" pitchFamily="18" charset="0"/>
                              <a:ea typeface="Cambria Math" panose="02040503050406030204" pitchFamily="18" charset="0"/>
                            </a:rPr>
                          </m:ctrlPr>
                        </m:fPr>
                        <m:num>
                          <m:r>
                            <a:rPr lang="vi-VN" sz="1800" i="1">
                              <a:latin typeface="Cambria Math" panose="02040503050406030204" pitchFamily="18" charset="0"/>
                              <a:ea typeface="Cambria Math" panose="02040503050406030204" pitchFamily="18" charset="0"/>
                            </a:rPr>
                            <m:t>1</m:t>
                          </m:r>
                        </m:num>
                        <m:den>
                          <m:rad>
                            <m:radPr>
                              <m:degHide m:val="on"/>
                              <m:ctrlPr>
                                <a:rPr lang="vi-VN" sz="1800" i="1">
                                  <a:latin typeface="Cambria Math" panose="02040503050406030204" pitchFamily="18" charset="0"/>
                                  <a:ea typeface="Cambria Math" panose="02040503050406030204" pitchFamily="18" charset="0"/>
                                </a:rPr>
                              </m:ctrlPr>
                            </m:radPr>
                            <m:deg/>
                            <m:e>
                              <m:r>
                                <a:rPr lang="vi-VN" sz="1800" i="1">
                                  <a:latin typeface="Cambria Math" panose="02040503050406030204" pitchFamily="18" charset="0"/>
                                  <a:ea typeface="Cambria Math" panose="02040503050406030204" pitchFamily="18" charset="0"/>
                                </a:rPr>
                                <m:t>2</m:t>
                              </m:r>
                            </m:e>
                          </m:rad>
                        </m:den>
                      </m:f>
                      <m:d>
                        <m:dPr>
                          <m:ctrlPr>
                            <a:rPr lang="vi-VN" sz="1800" i="1">
                              <a:latin typeface="Cambria Math" panose="02040503050406030204" pitchFamily="18" charset="0"/>
                              <a:ea typeface="Cambria Math"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panose="02040503050406030204" pitchFamily="18" charset="0"/>
                                    </a:rPr>
                                    <m:t>0</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𝜓</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𝜙</m:t>
                              </m:r>
                            </m:e>
                          </m:d>
                          <m:r>
                            <a:rPr lang="vi-VN" sz="1800"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en-US" b="0" i="1" smtClean="0">
                                      <a:latin typeface="Cambria Math" panose="02040503050406030204" pitchFamily="18" charset="0"/>
                                      <a:ea typeface="Cambria" panose="02040503050406030204" pitchFamily="18" charset="0"/>
                                    </a:rPr>
                                    <m:t>1</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𝜓</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𝜙</m:t>
                              </m:r>
                            </m:e>
                          </m:d>
                        </m:e>
                      </m:d>
                    </m:oMath>
                  </m:oMathPara>
                </a14:m>
                <a:endParaRPr lang="en-US" sz="1800" i="1">
                  <a:latin typeface="Cambria Math" panose="02040503050406030204" pitchFamily="18" charset="0"/>
                  <a:ea typeface="Cambria Math" panose="02040503050406030204" pitchFamily="18" charset="0"/>
                </a:endParaRPr>
              </a:p>
              <a:p>
                <a14:m>
                  <m:oMath xmlns:m="http://schemas.openxmlformats.org/officeDocument/2006/math">
                    <m:groupChr>
                      <m:groupChrPr>
                        <m:chr m:val="→"/>
                        <m:vertJc m:val="bot"/>
                        <m:ctrlPr>
                          <a:rPr lang="vi-VN" i="1">
                            <a:latin typeface="Cambria Math" panose="02040503050406030204" pitchFamily="18" charset="0"/>
                            <a:ea typeface="Cambria Math" panose="02040503050406030204" pitchFamily="18" charset="0"/>
                          </a:rPr>
                        </m:ctrlPr>
                      </m:groupChrPr>
                      <m:e>
                        <m:d>
                          <m:dPr>
                            <m:begChr m:val="{"/>
                            <m:endChr m:val="}"/>
                            <m:ctrlPr>
                              <a:rPr lang="en-US" b="0" i="1" smtClean="0">
                                <a:latin typeface="Cambria Math" panose="02040503050406030204" pitchFamily="18" charset="0"/>
                                <a:ea typeface="Cambria Math" panose="02040503050406030204" pitchFamily="18" charset="0"/>
                              </a:rPr>
                            </m:ctrlPr>
                          </m:dPr>
                          <m:e>
                            <m:r>
                              <m:rPr>
                                <m:brk m:alnAt="2"/>
                              </m:rP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𝑊𝐴</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groupChr>
                  </m:oMath>
                </a14:m>
                <a:r>
                  <a:rPr lang="en-US" sz="1800">
                    <a:latin typeface="Calibri (Thân)"/>
                    <a:ea typeface="Cambria Math" panose="02040503050406030204" pitchFamily="18" charset="0"/>
                  </a:rPr>
                  <a:t> </a:t>
                </a:r>
                <a14:m>
                  <m:oMath xmlns:m="http://schemas.openxmlformats.org/officeDocument/2006/math">
                    <m:f>
                      <m:fPr>
                        <m:ctrlPr>
                          <a:rPr lang="vi-VN" sz="1800" i="1">
                            <a:latin typeface="Cambria Math" panose="02040503050406030204" pitchFamily="18" charset="0"/>
                            <a:ea typeface="Cambria Math" panose="02040503050406030204" pitchFamily="18" charset="0"/>
                          </a:rPr>
                        </m:ctrlPr>
                      </m:fPr>
                      <m:num>
                        <m:r>
                          <a:rPr lang="vi-VN" sz="1800" i="1">
                            <a:latin typeface="Cambria Math" panose="02040503050406030204" pitchFamily="18" charset="0"/>
                            <a:ea typeface="Cambria Math" panose="02040503050406030204" pitchFamily="18" charset="0"/>
                          </a:rPr>
                          <m:t>1</m:t>
                        </m:r>
                      </m:num>
                      <m:den>
                        <m:rad>
                          <m:radPr>
                            <m:degHide m:val="on"/>
                            <m:ctrlPr>
                              <a:rPr lang="vi-VN" sz="1800" i="1">
                                <a:latin typeface="Cambria Math" panose="02040503050406030204" pitchFamily="18" charset="0"/>
                                <a:ea typeface="Cambria Math" panose="02040503050406030204" pitchFamily="18" charset="0"/>
                              </a:rPr>
                            </m:ctrlPr>
                          </m:radPr>
                          <m:deg/>
                          <m:e>
                            <m:r>
                              <a:rPr lang="vi-VN" sz="1800" i="1">
                                <a:latin typeface="Cambria Math" panose="02040503050406030204" pitchFamily="18" charset="0"/>
                                <a:ea typeface="Cambria Math" panose="02040503050406030204" pitchFamily="18" charset="0"/>
                              </a:rPr>
                              <m:t>2</m:t>
                            </m:r>
                          </m:e>
                        </m:rad>
                      </m:den>
                    </m:f>
                    <m:d>
                      <m:dPr>
                        <m:ctrlPr>
                          <a:rPr lang="vi-VN" sz="1800" i="1">
                            <a:latin typeface="Cambria Math" panose="02040503050406030204" pitchFamily="18" charset="0"/>
                            <a:ea typeface="Cambria Math"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panose="02040503050406030204" pitchFamily="18" charset="0"/>
                                  </a:rPr>
                                  <m:t>0</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𝜓</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𝜙</m:t>
                            </m:r>
                          </m:e>
                        </m:d>
                        <m:r>
                          <a:rPr lang="vi-VN" sz="1800"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panose="02040503050406030204" pitchFamily="18" charset="0"/>
                                  </a:rPr>
                                  <m:t>1</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𝜙</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𝜓</m:t>
                            </m:r>
                          </m:e>
                        </m:d>
                      </m:e>
                    </m:d>
                  </m:oMath>
                </a14:m>
                <a:endParaRPr lang="en-US" sz="1800" i="1">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groupChr>
                        <m:groupChrPr>
                          <m:chr m:val="→"/>
                          <m:vertJc m:val="bot"/>
                          <m:ctrlPr>
                            <a:rPr lang="vi-VN" i="1">
                              <a:latin typeface="Cambria Math" panose="02040503050406030204" pitchFamily="18" charset="0"/>
                              <a:ea typeface="Cambria Math" panose="02040503050406030204" pitchFamily="18" charset="0"/>
                            </a:rPr>
                          </m:ctrlPr>
                        </m:groupChrPr>
                        <m:e>
                          <m:sSub>
                            <m:sSubPr>
                              <m:ctrlPr>
                                <a:rPr lang="en-US" b="0" i="1" smtClean="0">
                                  <a:latin typeface="Cambria Math" panose="02040503050406030204" pitchFamily="18" charset="0"/>
                                  <a:ea typeface="Cambria Math" panose="02040503050406030204" pitchFamily="18" charset="0"/>
                                </a:rPr>
                              </m:ctrlPr>
                            </m:sSubPr>
                            <m:e>
                              <m:r>
                                <m:rPr>
                                  <m:brk m:alnAt="2"/>
                                </m:rPr>
                                <a:rPr lang="en-US" i="1">
                                  <a:latin typeface="Cambria Math" panose="02040503050406030204" pitchFamily="18" charset="0"/>
                                  <a:ea typeface="Cambria Math" panose="02040503050406030204" pitchFamily="18" charset="0"/>
                                </a:rPr>
                                <m:t>𝐻</m:t>
                              </m:r>
                            </m:e>
                            <m:sub>
                              <m:r>
                                <m:rPr>
                                  <m:brk m:alnAt="2"/>
                                </m:rPr>
                                <a:rPr lang="en-US" b="0" i="1" smtClean="0">
                                  <a:latin typeface="Cambria Math" panose="02040503050406030204" pitchFamily="18" charset="0"/>
                                  <a:ea typeface="Cambria Math" panose="02040503050406030204" pitchFamily="18" charset="0"/>
                                </a:rPr>
                                <m:t>0</m:t>
                              </m:r>
                            </m:sub>
                          </m:sSub>
                        </m:e>
                      </m:groupChr>
                      <m:f>
                        <m:fPr>
                          <m:ctrlPr>
                            <a:rPr lang="vi-VN" i="1">
                              <a:latin typeface="Cambria Math" panose="02040503050406030204" pitchFamily="18" charset="0"/>
                              <a:ea typeface="Cambria Math" panose="02040503050406030204" pitchFamily="18" charset="0"/>
                            </a:rPr>
                          </m:ctrlPr>
                        </m:fPr>
                        <m:num>
                          <m:r>
                            <a:rPr lang="vi-VN" i="1">
                              <a:latin typeface="Cambria Math" panose="02040503050406030204" pitchFamily="18" charset="0"/>
                              <a:ea typeface="Cambria Math" panose="02040503050406030204" pitchFamily="18" charset="0"/>
                            </a:rPr>
                            <m:t>1</m:t>
                          </m:r>
                        </m:num>
                        <m:den>
                          <m:r>
                            <a:rPr lang="vi-VN" i="1">
                              <a:latin typeface="Cambria Math" panose="02040503050406030204" pitchFamily="18" charset="0"/>
                              <a:ea typeface="Cambria Math" panose="02040503050406030204" pitchFamily="18" charset="0"/>
                            </a:rPr>
                            <m:t>2</m:t>
                          </m:r>
                        </m:den>
                      </m:f>
                      <m:r>
                        <a:rPr lang="vi-VN"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panose="02040503050406030204" pitchFamily="18" charset="0"/>
                                </a:rPr>
                                <m:t>0</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𝜓</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𝜙</m:t>
                          </m:r>
                        </m:e>
                      </m:d>
                      <m:r>
                        <a:rPr lang="vi-VN"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en-US" b="0" i="1" smtClean="0">
                                  <a:latin typeface="Cambria Math" panose="02040503050406030204" pitchFamily="18" charset="0"/>
                                  <a:ea typeface="Cambria" panose="02040503050406030204" pitchFamily="18" charset="0"/>
                                </a:rPr>
                                <m:t>1</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𝜙</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𝜓</m:t>
                          </m:r>
                        </m:e>
                      </m:d>
                      <m:r>
                        <a:rPr lang="vi-VN" i="1">
                          <a:latin typeface="Cambria Math" panose="02040503050406030204" pitchFamily="18" charset="0"/>
                          <a:ea typeface="Cambria Math" panose="02040503050406030204" pitchFamily="18" charset="0"/>
                        </a:rPr>
                        <m:t>)</m:t>
                      </m:r>
                      <m:r>
                        <m:rPr>
                          <m:nor/>
                        </m:rPr>
                        <a:rPr lang="vi-VN">
                          <a:latin typeface="Calibri (Thân)."/>
                          <a:ea typeface="Cambria Math" panose="02040503050406030204" pitchFamily="18" charset="0"/>
                        </a:rPr>
                        <m:t> + </m:t>
                      </m:r>
                      <m:f>
                        <m:fPr>
                          <m:ctrlPr>
                            <a:rPr lang="vi-VN" i="1">
                              <a:latin typeface="Cambria Math" panose="02040503050406030204" pitchFamily="18" charset="0"/>
                              <a:ea typeface="Cambria Math" panose="02040503050406030204" pitchFamily="18" charset="0"/>
                            </a:rPr>
                          </m:ctrlPr>
                        </m:fPr>
                        <m:num>
                          <m:r>
                            <a:rPr lang="vi-VN" i="1">
                              <a:latin typeface="Cambria Math" panose="02040503050406030204" pitchFamily="18" charset="0"/>
                              <a:ea typeface="Cambria Math" panose="02040503050406030204" pitchFamily="18" charset="0"/>
                            </a:rPr>
                            <m:t>1</m:t>
                          </m:r>
                        </m:num>
                        <m:den>
                          <m:r>
                            <a:rPr lang="vi-VN" i="1">
                              <a:latin typeface="Cambria Math" panose="02040503050406030204" pitchFamily="18" charset="0"/>
                              <a:ea typeface="Cambria Math" panose="02040503050406030204" pitchFamily="18" charset="0"/>
                            </a:rPr>
                            <m:t>2</m:t>
                          </m:r>
                        </m:den>
                      </m:f>
                      <m:r>
                        <a:rPr lang="vi-VN"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en-US" b="0" i="1" smtClean="0">
                                  <a:latin typeface="Cambria Math" panose="02040503050406030204" pitchFamily="18" charset="0"/>
                                  <a:ea typeface="Cambria" panose="02040503050406030204" pitchFamily="18" charset="0"/>
                                </a:rPr>
                                <m:t>0</m:t>
                              </m:r>
                            </m:e>
                          </m:d>
                          <m:d>
                            <m:dPr>
                              <m:begChr m:val="|"/>
                              <m:endChr m:val="⟩"/>
                              <m:ctrlPr>
                                <a:rPr lang="en-US" b="0" i="1" smtClean="0">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𝜙</m:t>
                              </m:r>
                            </m:e>
                          </m:d>
                          <m:r>
                            <a:rPr lang="en-US"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𝜓</m:t>
                          </m:r>
                        </m:e>
                      </m:d>
                      <m:r>
                        <a:rPr lang="vi-VN" i="1">
                          <a:latin typeface="Cambria Math" panose="02040503050406030204" pitchFamily="18" charset="0"/>
                          <a:ea typeface="Cambria Math" panose="02040503050406030204" pitchFamily="18" charset="0"/>
                        </a:rPr>
                        <m:t>−</m:t>
                      </m:r>
                      <m:d>
                        <m:dPr>
                          <m:begChr m:val=""/>
                          <m:endChr m:val="⟩"/>
                          <m:ctrlPr>
                            <a:rPr lang="vi-VN" i="1">
                              <a:latin typeface="Cambria Math" panose="02040503050406030204" pitchFamily="18" charset="0"/>
                              <a:ea typeface="Cambria" panose="02040503050406030204" pitchFamily="18" charset="0"/>
                            </a:rPr>
                          </m:ctrlPr>
                        </m:dPr>
                        <m:e>
                          <m:d>
                            <m:dPr>
                              <m:begChr m:val="|"/>
                              <m:endChr m:val="⟩"/>
                              <m:ctrlPr>
                                <a:rPr lang="vi-VN" i="1">
                                  <a:latin typeface="Cambria Math" panose="02040503050406030204" pitchFamily="18" charset="0"/>
                                  <a:ea typeface="Cambria" panose="02040503050406030204" pitchFamily="18" charset="0"/>
                                </a:rPr>
                              </m:ctrlPr>
                            </m:dPr>
                            <m:e>
                              <m:r>
                                <a:rPr lang="en-US" b="0" i="1" smtClean="0">
                                  <a:latin typeface="Cambria Math" panose="02040503050406030204" pitchFamily="18" charset="0"/>
                                  <a:ea typeface="Cambria" panose="02040503050406030204" pitchFamily="18" charset="0"/>
                                </a:rPr>
                                <m:t>1</m:t>
                              </m:r>
                            </m:e>
                          </m:d>
                          <m:d>
                            <m:dPr>
                              <m:begChr m:val="|"/>
                              <m:endChr m:val="⟩"/>
                              <m:ctrlPr>
                                <a:rPr lang="en-US" i="1">
                                  <a:latin typeface="Cambria Math" panose="02040503050406030204" pitchFamily="18" charset="0"/>
                                  <a:ea typeface="Cambria" panose="02040503050406030204" pitchFamily="18" charset="0"/>
                                </a:rPr>
                              </m:ctrlPr>
                            </m:dPr>
                            <m:e>
                              <m:r>
                                <a:rPr lang="vi-VN" i="1">
                                  <a:latin typeface="Cambria Math" panose="02040503050406030204" pitchFamily="18" charset="0"/>
                                  <a:ea typeface="Cambria Math" panose="02040503050406030204" pitchFamily="18" charset="0"/>
                                </a:rPr>
                                <m:t>𝜓</m:t>
                              </m:r>
                            </m:e>
                          </m:d>
                          <m:r>
                            <a:rPr lang="en-US"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𝜙</m:t>
                          </m:r>
                        </m:e>
                      </m:d>
                      <m:r>
                        <a:rPr lang="vi-VN" i="1">
                          <a:latin typeface="Cambria Math" panose="02040503050406030204" pitchFamily="18" charset="0"/>
                          <a:ea typeface="Cambria Math" panose="02040503050406030204" pitchFamily="18" charset="0"/>
                        </a:rPr>
                        <m:t>)</m:t>
                      </m:r>
                    </m:oMath>
                  </m:oMathPara>
                </a14:m>
                <a:endParaRPr lang="en-US">
                  <a:latin typeface="Cambria Math" panose="02040503050406030204" pitchFamily="18" charset="0"/>
                  <a:ea typeface="Cambria Math" panose="02040503050406030204" pitchFamily="18" charset="0"/>
                </a:endParaRPr>
              </a:p>
              <a:p>
                <a:r>
                  <a:rPr lang="en-US" b="0"/>
                  <a:t>So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r>
                          <a:rPr lang="en-US" b="0" i="1" smtClean="0">
                            <a:latin typeface="Cambria Math" panose="02040503050406030204" pitchFamily="18" charset="0"/>
                          </a:rPr>
                          <m:t>𝜓</m:t>
                        </m:r>
                        <m:r>
                          <a:rPr lang="en-US" i="1">
                            <a:latin typeface="Cambria Math" panose="02040503050406030204" pitchFamily="18" charset="0"/>
                          </a:rPr>
                          <m:t>|⟨</m:t>
                        </m:r>
                        <m:r>
                          <a:rPr lang="en-US" b="0" i="1" smtClean="0">
                            <a:latin typeface="Cambria Math" panose="02040503050406030204" pitchFamily="18" charset="0"/>
                          </a:rPr>
                          <m:t>𝜙</m:t>
                        </m:r>
                        <m:r>
                          <a:rPr lang="en-US" i="1">
                            <a:latin typeface="Cambria Math" panose="02040503050406030204" pitchFamily="18" charset="0"/>
                          </a:rPr>
                          <m:t>|</m:t>
                        </m:r>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e>
                    </m:d>
                  </m:oMath>
                </a14:m>
                <a:r>
                  <a:rPr lang="en-US" b="0" i="1">
                    <a:latin typeface="Cambria Math" panose="02040503050406030204" pitchFamily="18" charset="0"/>
                  </a:rPr>
                  <a:t> </a:t>
                </a:r>
              </a:p>
              <a:p>
                <a14:m>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e>
                    </m:d>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a:t> </a:t>
                </a:r>
                <a:endParaRPr lang="vi-VN">
                  <a:latin typeface="Cambria Math" panose="02040503050406030204" pitchFamily="18" charset="0"/>
                  <a:ea typeface="Cambria Math" panose="02040503050406030204" pitchFamily="18" charset="0"/>
                </a:endParaRPr>
              </a:p>
            </p:txBody>
          </p:sp>
        </mc:Choice>
        <mc:Fallback xmlns="">
          <p:sp>
            <p:nvSpPr>
              <p:cNvPr id="152" name="TextBox 151">
                <a:extLst>
                  <a:ext uri="{FF2B5EF4-FFF2-40B4-BE49-F238E27FC236}">
                    <a16:creationId xmlns:a16="http://schemas.microsoft.com/office/drawing/2014/main" id="{04F0F24A-3AEE-FE42-D50D-429F1F84E5C9}"/>
                  </a:ext>
                </a:extLst>
              </p:cNvPr>
              <p:cNvSpPr txBox="1">
                <a:spLocks noRot="1" noChangeAspect="1" noMove="1" noResize="1" noEditPoints="1" noAdjustHandles="1" noChangeArrowheads="1" noChangeShapeType="1" noTextEdit="1"/>
              </p:cNvSpPr>
              <p:nvPr/>
            </p:nvSpPr>
            <p:spPr>
              <a:xfrm>
                <a:off x="3667763" y="2454849"/>
                <a:ext cx="6080728" cy="2259401"/>
              </a:xfrm>
              <a:prstGeom prst="rect">
                <a:avLst/>
              </a:prstGeom>
              <a:blipFill>
                <a:blip r:embed="rId20"/>
                <a:stretch>
                  <a:fillRect l="-903" b="-4595"/>
                </a:stretch>
              </a:blipFill>
            </p:spPr>
            <p:txBody>
              <a:bodyPr/>
              <a:lstStyle/>
              <a:p>
                <a:r>
                  <a:rPr lang="vi-VN">
                    <a:noFill/>
                  </a:rPr>
                  <a:t> </a:t>
                </a:r>
              </a:p>
            </p:txBody>
          </p:sp>
        </mc:Fallback>
      </mc:AlternateContent>
      <p:cxnSp>
        <p:nvCxnSpPr>
          <p:cNvPr id="165" name="Connector: Elbow 164">
            <a:extLst>
              <a:ext uri="{FF2B5EF4-FFF2-40B4-BE49-F238E27FC236}">
                <a16:creationId xmlns:a16="http://schemas.microsoft.com/office/drawing/2014/main" id="{4AECC3BD-C034-53EB-7BAF-554E70CBA532}"/>
              </a:ext>
            </a:extLst>
          </p:cNvPr>
          <p:cNvCxnSpPr>
            <a:cxnSpLocks/>
            <a:stCxn id="108" idx="3"/>
            <a:endCxn id="107" idx="0"/>
          </p:cNvCxnSpPr>
          <p:nvPr/>
        </p:nvCxnSpPr>
        <p:spPr>
          <a:xfrm>
            <a:off x="3367721" y="2258752"/>
            <a:ext cx="122640" cy="864573"/>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Hình chữ nhật 66">
                <a:extLst>
                  <a:ext uri="{FF2B5EF4-FFF2-40B4-BE49-F238E27FC236}">
                    <a16:creationId xmlns:a16="http://schemas.microsoft.com/office/drawing/2014/main" id="{6931981A-B340-EB3D-AE84-E65026AE5A81}"/>
                  </a:ext>
                </a:extLst>
              </p:cNvPr>
              <p:cNvSpPr/>
              <p:nvPr/>
            </p:nvSpPr>
            <p:spPr>
              <a:xfrm>
                <a:off x="3728393" y="1582987"/>
                <a:ext cx="831578"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smtClean="0">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d>
                        <m:dPr>
                          <m:ctrlPr>
                            <a:rPr lang="en-US" sz="1200" b="0" i="1" smtClean="0">
                              <a:solidFill>
                                <a:schemeClr val="tx1"/>
                              </a:solidFill>
                              <a:latin typeface="Cambria Math" panose="02040503050406030204" pitchFamily="18" charset="0"/>
                              <a:cs typeface="Times New Roman" panose="02020603050405020304" pitchFamily="18" charset="0"/>
                            </a:rPr>
                          </m:ctrlPr>
                        </m:dPr>
                        <m:e>
                          <m:r>
                            <a:rPr lang="en-US" sz="1200" b="0" i="1" smtClean="0">
                              <a:solidFill>
                                <a:schemeClr val="tx1"/>
                              </a:solidFill>
                              <a:latin typeface="Cambria Math" panose="02040503050406030204" pitchFamily="18" charset="0"/>
                              <a:cs typeface="Times New Roman" panose="02020603050405020304" pitchFamily="18" charset="0"/>
                            </a:rPr>
                            <m:t>1.48</m:t>
                          </m:r>
                        </m:e>
                      </m:d>
                    </m:oMath>
                  </m:oMathPara>
                </a14:m>
                <a:endParaRPr lang="vi-VN" sz="1200" i="1">
                  <a:solidFill>
                    <a:schemeClr val="tx1"/>
                  </a:solidFill>
                  <a:latin typeface="+mj-lt"/>
                  <a:cs typeface="Times New Roman" panose="02020603050405020304" pitchFamily="18" charset="0"/>
                </a:endParaRPr>
              </a:p>
            </p:txBody>
          </p:sp>
        </mc:Choice>
        <mc:Fallback xmlns="">
          <p:sp>
            <p:nvSpPr>
              <p:cNvPr id="66" name="Hình chữ nhật 66">
                <a:extLst>
                  <a:ext uri="{FF2B5EF4-FFF2-40B4-BE49-F238E27FC236}">
                    <a16:creationId xmlns:a16="http://schemas.microsoft.com/office/drawing/2014/main" id="{6931981A-B340-EB3D-AE84-E65026AE5A81}"/>
                  </a:ext>
                </a:extLst>
              </p:cNvPr>
              <p:cNvSpPr>
                <a:spLocks noRot="1" noChangeAspect="1" noMove="1" noResize="1" noEditPoints="1" noAdjustHandles="1" noChangeArrowheads="1" noChangeShapeType="1" noTextEdit="1"/>
              </p:cNvSpPr>
              <p:nvPr/>
            </p:nvSpPr>
            <p:spPr>
              <a:xfrm>
                <a:off x="3728393" y="1582987"/>
                <a:ext cx="831578" cy="255836"/>
              </a:xfrm>
              <a:prstGeom prst="rect">
                <a:avLst/>
              </a:prstGeom>
              <a:blipFill>
                <a:blip r:embed="rId21"/>
                <a:stretch>
                  <a:fillRect/>
                </a:stretch>
              </a:blipFill>
              <a:ln>
                <a:solidFill>
                  <a:schemeClr val="tx1"/>
                </a:solidFill>
              </a:ln>
            </p:spPr>
            <p:txBody>
              <a:bodyPr/>
              <a:lstStyle/>
              <a:p>
                <a:r>
                  <a:rPr lang="vi-VN">
                    <a:noFill/>
                  </a:rPr>
                  <a:t> </a:t>
                </a:r>
              </a:p>
            </p:txBody>
          </p:sp>
        </mc:Fallback>
      </mc:AlternateContent>
      <p:sp>
        <p:nvSpPr>
          <p:cNvPr id="95" name="Hình Bầu dục 65">
            <a:extLst>
              <a:ext uri="{FF2B5EF4-FFF2-40B4-BE49-F238E27FC236}">
                <a16:creationId xmlns:a16="http://schemas.microsoft.com/office/drawing/2014/main" id="{9EA54EE5-BD4E-5394-8F72-04DAD77FDCE7}"/>
              </a:ext>
            </a:extLst>
          </p:cNvPr>
          <p:cNvSpPr/>
          <p:nvPr/>
        </p:nvSpPr>
        <p:spPr>
          <a:xfrm>
            <a:off x="2165599" y="2220487"/>
            <a:ext cx="94115" cy="82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4" name="Rectangle 3">
            <a:extLst>
              <a:ext uri="{FF2B5EF4-FFF2-40B4-BE49-F238E27FC236}">
                <a16:creationId xmlns:a16="http://schemas.microsoft.com/office/drawing/2014/main" id="{0AD31E73-EDAB-C220-4680-3A762C2654A5}"/>
              </a:ext>
            </a:extLst>
          </p:cNvPr>
          <p:cNvSpPr/>
          <p:nvPr/>
        </p:nvSpPr>
        <p:spPr>
          <a:xfrm>
            <a:off x="3999595" y="4410407"/>
            <a:ext cx="1795838" cy="2951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0" name="Đường nối Thẳng 67">
            <a:extLst>
              <a:ext uri="{FF2B5EF4-FFF2-40B4-BE49-F238E27FC236}">
                <a16:creationId xmlns:a16="http://schemas.microsoft.com/office/drawing/2014/main" id="{BE2E9916-BDD7-77B0-C41D-3B402011AAFB}"/>
              </a:ext>
            </a:extLst>
          </p:cNvPr>
          <p:cNvCxnSpPr>
            <a:cxnSpLocks/>
            <a:stCxn id="11" idx="4"/>
            <a:endCxn id="13" idx="4"/>
          </p:cNvCxnSpPr>
          <p:nvPr/>
        </p:nvCxnSpPr>
        <p:spPr>
          <a:xfrm flipV="1">
            <a:off x="1909372" y="2300563"/>
            <a:ext cx="1" cy="1265943"/>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80B7164B-6933-A248-4028-FEA520DE39FE}"/>
              </a:ext>
            </a:extLst>
          </p:cNvPr>
          <p:cNvSpPr/>
          <p:nvPr/>
        </p:nvSpPr>
        <p:spPr>
          <a:xfrm>
            <a:off x="1795601" y="3338964"/>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Oval 11">
            <a:extLst>
              <a:ext uri="{FF2B5EF4-FFF2-40B4-BE49-F238E27FC236}">
                <a16:creationId xmlns:a16="http://schemas.microsoft.com/office/drawing/2014/main" id="{066FCD29-A929-52FC-A95C-B4EA78889571}"/>
              </a:ext>
            </a:extLst>
          </p:cNvPr>
          <p:cNvSpPr/>
          <p:nvPr/>
        </p:nvSpPr>
        <p:spPr>
          <a:xfrm>
            <a:off x="1795601" y="2445614"/>
            <a:ext cx="227542" cy="22754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65">
            <a:extLst>
              <a:ext uri="{FF2B5EF4-FFF2-40B4-BE49-F238E27FC236}">
                <a16:creationId xmlns:a16="http://schemas.microsoft.com/office/drawing/2014/main" id="{45DF4ADD-1350-3323-6E64-FFE0EAD38D5E}"/>
              </a:ext>
            </a:extLst>
          </p:cNvPr>
          <p:cNvSpPr/>
          <p:nvPr/>
        </p:nvSpPr>
        <p:spPr>
          <a:xfrm>
            <a:off x="1862315" y="2217684"/>
            <a:ext cx="94115" cy="82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Tree>
    <p:extLst>
      <p:ext uri="{BB962C8B-B14F-4D97-AF65-F5344CB8AC3E}">
        <p14:creationId xmlns:p14="http://schemas.microsoft.com/office/powerpoint/2010/main" val="2700673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2BBC07-12FD-088A-6FCE-FCBA5878A29F}"/>
                  </a:ext>
                </a:extLst>
              </p:cNvPr>
              <p:cNvSpPr>
                <a:spLocks noGrp="1"/>
              </p:cNvSpPr>
              <p:nvPr>
                <p:ph type="title"/>
              </p:nvPr>
            </p:nvSpPr>
            <p:spPr/>
            <p:txBody>
              <a:bodyPr>
                <a:normAutofit/>
              </a:bodyPr>
              <a:lstStyle/>
              <a:p>
                <a:r>
                  <a:rPr lang="en-VN"/>
                  <a:t>2.</a:t>
                </a:r>
                <a:r>
                  <a:rPr lang="en-US"/>
                  <a:t>2.</a:t>
                </a:r>
                <a:r>
                  <a:rPr lang="en-VN"/>
                  <a:t> </a:t>
                </a:r>
                <a:r>
                  <a:rPr lang="en-US" sz="3600">
                    <a:solidFill>
                      <a:schemeClr val="tx1"/>
                    </a:solidFill>
                  </a:rPr>
                  <a:t>QML algorithms</a:t>
                </a:r>
                <a:br>
                  <a:rPr lang="en-US" sz="3600">
                    <a:solidFill>
                      <a:schemeClr val="tx1"/>
                    </a:solidFill>
                  </a:rPr>
                </a:br>
                <a14:m>
                  <m:oMath xmlns:m="http://schemas.openxmlformats.org/officeDocument/2006/math">
                    <m:r>
                      <a:rPr lang="en-US" sz="2000" i="1" smtClean="0">
                        <a:solidFill>
                          <a:schemeClr val="tx1"/>
                        </a:solidFill>
                        <a:latin typeface="Cambria Math" panose="02040503050406030204" pitchFamily="18" charset="0"/>
                      </a:rPr>
                      <m:t>𝑘</m:t>
                    </m:r>
                  </m:oMath>
                </a14:m>
                <a:r>
                  <a:rPr lang="en-US" sz="2000">
                    <a:solidFill>
                      <a:schemeClr val="tx1"/>
                    </a:solidFill>
                  </a:rPr>
                  <a:t>-means</a:t>
                </a:r>
                <a:endParaRPr lang="en-VN" sz="2000"/>
              </a:p>
            </p:txBody>
          </p:sp>
        </mc:Choice>
        <mc:Fallback xmlns="">
          <p:sp>
            <p:nvSpPr>
              <p:cNvPr id="2" name="Title 1">
                <a:extLst>
                  <a:ext uri="{FF2B5EF4-FFF2-40B4-BE49-F238E27FC236}">
                    <a16:creationId xmlns:a16="http://schemas.microsoft.com/office/drawing/2014/main" id="{5B2BBC07-12FD-088A-6FCE-FCBA5878A29F}"/>
                  </a:ext>
                </a:extLst>
              </p:cNvPr>
              <p:cNvSpPr>
                <a:spLocks noGrp="1" noRot="1" noChangeAspect="1" noMove="1" noResize="1" noEditPoints="1" noAdjustHandles="1" noChangeArrowheads="1" noChangeShapeType="1" noTextEdit="1"/>
              </p:cNvSpPr>
              <p:nvPr>
                <p:ph type="title"/>
              </p:nvPr>
            </p:nvSpPr>
            <p:spPr>
              <a:blipFill>
                <a:blip r:embed="rId3"/>
                <a:stretch>
                  <a:fillRect l="-2545" t="-8589" b="-429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6" name="Hộp Văn bản 50">
                <a:extLst>
                  <a:ext uri="{FF2B5EF4-FFF2-40B4-BE49-F238E27FC236}">
                    <a16:creationId xmlns:a16="http://schemas.microsoft.com/office/drawing/2014/main" id="{CB891367-FFE7-A093-BAE2-C9798B9106DE}"/>
                  </a:ext>
                </a:extLst>
              </p:cNvPr>
              <p:cNvSpPr txBox="1"/>
              <p:nvPr/>
            </p:nvSpPr>
            <p:spPr>
              <a:xfrm>
                <a:off x="5357284" y="1142624"/>
                <a:ext cx="3439584" cy="2062103"/>
              </a:xfrm>
              <a:prstGeom prst="rect">
                <a:avLst/>
              </a:prstGeom>
              <a:noFill/>
            </p:spPr>
            <p:txBody>
              <a:bodyPr wrap="square" rtlCol="0">
                <a:spAutoFit/>
              </a:bodyPr>
              <a:lstStyle/>
              <a:p>
                <a:r>
                  <a:rPr lang="en-US" sz="1600" b="1"/>
                  <a:t>Step 1</a:t>
                </a:r>
                <a:r>
                  <a:rPr lang="en-US" sz="1600"/>
                  <a:t>. Select </a:t>
                </a:r>
                <a14:m>
                  <m:oMath xmlns:m="http://schemas.openxmlformats.org/officeDocument/2006/math">
                    <m:r>
                      <a:rPr lang="en-US" sz="1600" i="1" smtClean="0">
                        <a:latin typeface="Cambria Math" panose="02040503050406030204" pitchFamily="18" charset="0"/>
                      </a:rPr>
                      <m:t>𝑘</m:t>
                    </m:r>
                  </m:oMath>
                </a14:m>
                <a:r>
                  <a:rPr lang="en-US" sz="1600"/>
                  <a:t> random centers.</a:t>
                </a:r>
              </a:p>
              <a:p>
                <a:r>
                  <a:rPr lang="en-US" sz="1600" b="1"/>
                  <a:t>Step 2</a:t>
                </a:r>
                <a:r>
                  <a:rPr lang="en-US" sz="1600"/>
                  <a:t>. Assign each data point to the closest center.</a:t>
                </a:r>
              </a:p>
              <a:p>
                <a:r>
                  <a:rPr lang="en-US" sz="1600"/>
                  <a:t>If the assigned labels do not change, then stop.</a:t>
                </a:r>
              </a:p>
              <a:p>
                <a:r>
                  <a:rPr lang="en-US" sz="1600" b="1"/>
                  <a:t>Step 3</a:t>
                </a:r>
                <a:r>
                  <a:rPr lang="en-US" sz="1600"/>
                  <a:t>. New center = average of all assigned points</a:t>
                </a:r>
              </a:p>
              <a:p>
                <a:r>
                  <a:rPr lang="en-US" sz="1600" b="1"/>
                  <a:t>Step 4</a:t>
                </a:r>
                <a:r>
                  <a:rPr lang="en-US" sz="1600"/>
                  <a:t>. Return to step 2.</a:t>
                </a:r>
                <a:endParaRPr lang="vi-VN" sz="1600"/>
              </a:p>
            </p:txBody>
          </p:sp>
        </mc:Choice>
        <mc:Fallback xmlns="">
          <p:sp>
            <p:nvSpPr>
              <p:cNvPr id="26" name="Hộp Văn bản 50">
                <a:extLst>
                  <a:ext uri="{FF2B5EF4-FFF2-40B4-BE49-F238E27FC236}">
                    <a16:creationId xmlns:a16="http://schemas.microsoft.com/office/drawing/2014/main" id="{CB891367-FFE7-A093-BAE2-C9798B9106DE}"/>
                  </a:ext>
                </a:extLst>
              </p:cNvPr>
              <p:cNvSpPr txBox="1">
                <a:spLocks noRot="1" noChangeAspect="1" noMove="1" noResize="1" noEditPoints="1" noAdjustHandles="1" noChangeArrowheads="1" noChangeShapeType="1" noTextEdit="1"/>
              </p:cNvSpPr>
              <p:nvPr/>
            </p:nvSpPr>
            <p:spPr>
              <a:xfrm>
                <a:off x="5357284" y="1142624"/>
                <a:ext cx="3439584" cy="2062103"/>
              </a:xfrm>
              <a:prstGeom prst="rect">
                <a:avLst/>
              </a:prstGeom>
              <a:blipFill>
                <a:blip r:embed="rId4"/>
                <a:stretch>
                  <a:fillRect l="-1064" t="-885" b="-2655"/>
                </a:stretch>
              </a:blipFill>
            </p:spPr>
            <p:txBody>
              <a:bodyPr/>
              <a:lstStyle/>
              <a:p>
                <a:r>
                  <a:rPr lang="vi-VN">
                    <a:noFill/>
                  </a:rPr>
                  <a:t> </a:t>
                </a:r>
              </a:p>
            </p:txBody>
          </p:sp>
        </mc:Fallback>
      </mc:AlternateContent>
      <p:sp>
        <p:nvSpPr>
          <p:cNvPr id="37" name="Slide Number Placeholder 36">
            <a:extLst>
              <a:ext uri="{FF2B5EF4-FFF2-40B4-BE49-F238E27FC236}">
                <a16:creationId xmlns:a16="http://schemas.microsoft.com/office/drawing/2014/main" id="{C19B0DF1-61F2-F73D-A6E8-4473065C2877}"/>
              </a:ext>
            </a:extLst>
          </p:cNvPr>
          <p:cNvSpPr>
            <a:spLocks noGrp="1"/>
          </p:cNvSpPr>
          <p:nvPr>
            <p:ph type="sldNum" sz="quarter" idx="12"/>
          </p:nvPr>
        </p:nvSpPr>
        <p:spPr/>
        <p:txBody>
          <a:bodyPr/>
          <a:lstStyle/>
          <a:p>
            <a:fld id="{6A45828D-F580-42DE-B77E-860980F07F32}" type="slidenum">
              <a:rPr lang="vi-VN" smtClean="0"/>
              <a:t>46</a:t>
            </a:fld>
            <a:endParaRPr lang="vi-VN"/>
          </a:p>
        </p:txBody>
      </p:sp>
      <p:pic>
        <p:nvPicPr>
          <p:cNvPr id="17410" name="Picture 2">
            <a:extLst>
              <a:ext uri="{FF2B5EF4-FFF2-40B4-BE49-F238E27FC236}">
                <a16:creationId xmlns:a16="http://schemas.microsoft.com/office/drawing/2014/main" id="{D07A8B97-6669-1EAB-A3ED-78D10546613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75" t="8148" r="9506"/>
          <a:stretch/>
        </p:blipFill>
        <p:spPr bwMode="auto">
          <a:xfrm>
            <a:off x="533400" y="1142624"/>
            <a:ext cx="4728633" cy="4000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E106286-13E8-71D4-E0B5-060EB92FED77}"/>
              </a:ext>
            </a:extLst>
          </p:cNvPr>
          <p:cNvSpPr/>
          <p:nvPr/>
        </p:nvSpPr>
        <p:spPr>
          <a:xfrm>
            <a:off x="5393267" y="1680634"/>
            <a:ext cx="1325033" cy="260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Hộp Văn bản 50">
            <a:extLst>
              <a:ext uri="{FF2B5EF4-FFF2-40B4-BE49-F238E27FC236}">
                <a16:creationId xmlns:a16="http://schemas.microsoft.com/office/drawing/2014/main" id="{912C23BE-65D7-D4F3-89EA-2C34CE5F0017}"/>
              </a:ext>
            </a:extLst>
          </p:cNvPr>
          <p:cNvSpPr txBox="1"/>
          <p:nvPr/>
        </p:nvSpPr>
        <p:spPr>
          <a:xfrm>
            <a:off x="5550958" y="3324957"/>
            <a:ext cx="2334684" cy="584775"/>
          </a:xfrm>
          <a:prstGeom prst="rect">
            <a:avLst/>
          </a:prstGeom>
          <a:noFill/>
        </p:spPr>
        <p:txBody>
          <a:bodyPr wrap="square" rtlCol="0">
            <a:spAutoFit/>
          </a:bodyPr>
          <a:lstStyle/>
          <a:p>
            <a:r>
              <a:rPr lang="en-US" sz="1600">
                <a:solidFill>
                  <a:srgbClr val="FF0000"/>
                </a:solidFill>
              </a:rPr>
              <a:t>Swap-test procedure can be applied again!</a:t>
            </a:r>
            <a:endParaRPr lang="vi-VN" sz="1600">
              <a:solidFill>
                <a:srgbClr val="FF0000"/>
              </a:solidFill>
            </a:endParaRPr>
          </a:p>
        </p:txBody>
      </p:sp>
      <p:cxnSp>
        <p:nvCxnSpPr>
          <p:cNvPr id="40" name="Curved Connector 57">
            <a:extLst>
              <a:ext uri="{FF2B5EF4-FFF2-40B4-BE49-F238E27FC236}">
                <a16:creationId xmlns:a16="http://schemas.microsoft.com/office/drawing/2014/main" id="{68B1361E-6A82-EF33-E15C-F4348ED80BF3}"/>
              </a:ext>
            </a:extLst>
          </p:cNvPr>
          <p:cNvCxnSpPr>
            <a:cxnSpLocks/>
            <a:stCxn id="3" idx="1"/>
            <a:endCxn id="39" idx="1"/>
          </p:cNvCxnSpPr>
          <p:nvPr/>
        </p:nvCxnSpPr>
        <p:spPr>
          <a:xfrm rot="10800000" flipH="1" flipV="1">
            <a:off x="5393266" y="1810975"/>
            <a:ext cx="157691" cy="1806370"/>
          </a:xfrm>
          <a:prstGeom prst="curvedConnector3">
            <a:avLst>
              <a:gd name="adj1" fmla="val -36510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58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6371-29CD-D9A6-39D5-56BD0A07ED13}"/>
              </a:ext>
            </a:extLst>
          </p:cNvPr>
          <p:cNvSpPr>
            <a:spLocks noGrp="1"/>
          </p:cNvSpPr>
          <p:nvPr>
            <p:ph type="title"/>
          </p:nvPr>
        </p:nvSpPr>
        <p:spPr/>
        <p:txBody>
          <a:bodyPr>
            <a:normAutofit/>
          </a:bodyPr>
          <a:lstStyle/>
          <a:p>
            <a:r>
              <a:rPr lang="en-VN"/>
              <a:t>2.</a:t>
            </a:r>
            <a:r>
              <a:rPr lang="en-US"/>
              <a:t>2.</a:t>
            </a:r>
            <a:r>
              <a:rPr lang="en-VN"/>
              <a:t> </a:t>
            </a:r>
            <a:r>
              <a:rPr lang="en-US" sz="3200">
                <a:solidFill>
                  <a:schemeClr val="tx1"/>
                </a:solidFill>
              </a:rPr>
              <a:t>QML algorithms</a:t>
            </a:r>
            <a:br>
              <a:rPr lang="en-US" sz="3200">
                <a:solidFill>
                  <a:schemeClr val="tx1"/>
                </a:solidFill>
              </a:rPr>
            </a:br>
            <a:r>
              <a:rPr lang="en-US" sz="2000">
                <a:solidFill>
                  <a:schemeClr val="tx1"/>
                </a:solidFill>
              </a:rPr>
              <a:t>Quantum SVM</a:t>
            </a:r>
            <a:endParaRPr lang="vi-VN" sz="2000"/>
          </a:p>
        </p:txBody>
      </p:sp>
      <p:sp>
        <p:nvSpPr>
          <p:cNvPr id="4" name="Slide Number Placeholder 3">
            <a:extLst>
              <a:ext uri="{FF2B5EF4-FFF2-40B4-BE49-F238E27FC236}">
                <a16:creationId xmlns:a16="http://schemas.microsoft.com/office/drawing/2014/main" id="{29C0AC4E-D03D-3525-D7C1-9D49B27D10BE}"/>
              </a:ext>
            </a:extLst>
          </p:cNvPr>
          <p:cNvSpPr>
            <a:spLocks noGrp="1"/>
          </p:cNvSpPr>
          <p:nvPr>
            <p:ph type="sldNum" sz="quarter" idx="12"/>
          </p:nvPr>
        </p:nvSpPr>
        <p:spPr/>
        <p:txBody>
          <a:bodyPr/>
          <a:lstStyle/>
          <a:p>
            <a:fld id="{6A45828D-F580-42DE-B77E-860980F07F32}" type="slidenum">
              <a:rPr lang="vi-VN" smtClean="0"/>
              <a:t>47</a:t>
            </a:fld>
            <a:endParaRPr lang="vi-VN"/>
          </a:p>
        </p:txBody>
      </p:sp>
      <p:pic>
        <p:nvPicPr>
          <p:cNvPr id="5" name="Google Shape;65;p14">
            <a:extLst>
              <a:ext uri="{FF2B5EF4-FFF2-40B4-BE49-F238E27FC236}">
                <a16:creationId xmlns:a16="http://schemas.microsoft.com/office/drawing/2014/main" id="{6B274483-0E33-EC6A-7D36-2014F58B71FF}"/>
              </a:ext>
            </a:extLst>
          </p:cNvPr>
          <p:cNvPicPr preferRelativeResize="0">
            <a:picLocks noGrp="1"/>
          </p:cNvPicPr>
          <p:nvPr>
            <p:ph idx="1"/>
          </p:nvPr>
        </p:nvPicPr>
        <p:blipFill>
          <a:blip r:embed="rId2">
            <a:alphaModFix/>
          </a:blip>
          <a:stretch>
            <a:fillRect/>
          </a:stretch>
        </p:blipFill>
        <p:spPr>
          <a:xfrm>
            <a:off x="322354" y="1232830"/>
            <a:ext cx="2369924" cy="2177917"/>
          </a:xfrm>
          <a:prstGeom prst="rect">
            <a:avLst/>
          </a:prstGeom>
          <a:noFill/>
          <a:ln>
            <a:noFill/>
          </a:ln>
        </p:spPr>
      </p:pic>
      <p:pic>
        <p:nvPicPr>
          <p:cNvPr id="8" name="Google Shape;75;p15" title="download.png">
            <a:extLst>
              <a:ext uri="{FF2B5EF4-FFF2-40B4-BE49-F238E27FC236}">
                <a16:creationId xmlns:a16="http://schemas.microsoft.com/office/drawing/2014/main" id="{08EF51B7-6ED4-A2F1-7459-3F8C005B86C4}"/>
              </a:ext>
            </a:extLst>
          </p:cNvPr>
          <p:cNvPicPr preferRelativeResize="0"/>
          <p:nvPr/>
        </p:nvPicPr>
        <p:blipFill rotWithShape="1">
          <a:blip r:embed="rId3">
            <a:alphaModFix/>
          </a:blip>
          <a:srcRect l="7899" t="8587" r="55867" b="12756"/>
          <a:stretch/>
        </p:blipFill>
        <p:spPr>
          <a:xfrm>
            <a:off x="3431532" y="893514"/>
            <a:ext cx="1804824" cy="1801664"/>
          </a:xfrm>
          <a:prstGeom prst="rect">
            <a:avLst/>
          </a:prstGeom>
          <a:noFill/>
          <a:ln>
            <a:noFill/>
          </a:ln>
        </p:spPr>
      </p:pic>
      <p:pic>
        <p:nvPicPr>
          <p:cNvPr id="9" name="Google Shape;76;p15" title="download.png">
            <a:extLst>
              <a:ext uri="{FF2B5EF4-FFF2-40B4-BE49-F238E27FC236}">
                <a16:creationId xmlns:a16="http://schemas.microsoft.com/office/drawing/2014/main" id="{0E1F1BB5-3E31-8466-14A6-63965D7E5D34}"/>
              </a:ext>
            </a:extLst>
          </p:cNvPr>
          <p:cNvPicPr preferRelativeResize="0"/>
          <p:nvPr/>
        </p:nvPicPr>
        <p:blipFill rotWithShape="1">
          <a:blip r:embed="rId3">
            <a:alphaModFix/>
          </a:blip>
          <a:srcRect l="60004" t="13663" b="7518"/>
          <a:stretch/>
        </p:blipFill>
        <p:spPr>
          <a:xfrm>
            <a:off x="6336413" y="560115"/>
            <a:ext cx="2356062" cy="2135064"/>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D05932-20A3-79C6-35E0-BDF20ADEAA26}"/>
                  </a:ext>
                </a:extLst>
              </p:cNvPr>
              <p:cNvSpPr txBox="1"/>
              <p:nvPr/>
            </p:nvSpPr>
            <p:spPr>
              <a:xfrm>
                <a:off x="589809" y="3431435"/>
                <a:ext cx="3241117" cy="1314462"/>
              </a:xfrm>
              <a:prstGeom prst="rect">
                <a:avLst/>
              </a:prstGeom>
              <a:noFill/>
            </p:spPr>
            <p:txBody>
              <a:bodyPr wrap="square">
                <a:spAutoFit/>
              </a:bodyPr>
              <a:lstStyle/>
              <a:p>
                <a:r>
                  <a:rPr lang="en-US"/>
                  <a:t>We have:</a:t>
                </a:r>
              </a:p>
              <a:p>
                <a:r>
                  <a:rPr lang="en-US"/>
                  <a:t>      </a:t>
                </a:r>
                <a14:m>
                  <m:oMath xmlns:m="http://schemas.openxmlformats.org/officeDocument/2006/math">
                    <m:sSup>
                      <m:sSupPr>
                        <m:ctrlPr>
                          <a:rPr lang="en-US" b="0" i="1" smtClean="0">
                            <a:latin typeface="Cambria Math" panose="02040503050406030204" pitchFamily="18" charset="0"/>
                          </a:rPr>
                        </m:ctrlPr>
                      </m:sSupPr>
                      <m:e>
                        <m:r>
                          <a:rPr lang="vi-VN" i="1">
                            <a:latin typeface="Cambria Math" panose="02040503050406030204" pitchFamily="18" charset="0"/>
                          </a:rPr>
                          <m:t>𝑓</m:t>
                        </m:r>
                      </m:e>
                      <m:sup>
                        <m:r>
                          <a:rPr lang="en-US" b="0" i="1" smtClean="0">
                            <a:latin typeface="Cambria Math" panose="02040503050406030204" pitchFamily="18" charset="0"/>
                          </a:rPr>
                          <m:t>∗</m:t>
                        </m:r>
                      </m:sup>
                    </m:sSup>
                    <m:d>
                      <m:dPr>
                        <m:ctrlPr>
                          <a:rPr lang="vi-VN" b="0" i="1">
                            <a:latin typeface="Cambria Math" panose="02040503050406030204" pitchFamily="18" charset="0"/>
                          </a:rPr>
                        </m:ctrlPr>
                      </m:dPr>
                      <m:e>
                        <m:r>
                          <a:rPr lang="vi-VN" i="1">
                            <a:latin typeface="Cambria Math" panose="02040503050406030204" pitchFamily="18" charset="0"/>
                          </a:rPr>
                          <m:t>𝑥</m:t>
                        </m:r>
                      </m:e>
                    </m:d>
                    <m:r>
                      <a:rPr lang="en-US" b="0" i="1" smtClean="0">
                        <a:latin typeface="Cambria Math" panose="02040503050406030204" pitchFamily="18" charset="0"/>
                      </a:rPr>
                      <m:t>=</m:t>
                    </m:r>
                    <m:r>
                      <a:rPr lang="en-US" b="1" i="0" smtClean="0">
                        <a:latin typeface="Cambria Math" panose="02040503050406030204" pitchFamily="18" charset="0"/>
                      </a:rPr>
                      <m:t>𝐬𝐠𝐧</m:t>
                    </m:r>
                    <m:r>
                      <a:rPr lang="vi-VN" i="1">
                        <a:latin typeface="Cambria Math" panose="02040503050406030204" pitchFamily="18" charset="0"/>
                      </a:rPr>
                      <m:t>(</m:t>
                    </m:r>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𝑥</m:t>
                    </m:r>
                    <m:r>
                      <a:rPr lang="en-US" b="0" i="1" smtClean="0">
                        <a:latin typeface="Cambria Math" panose="02040503050406030204" pitchFamily="18" charset="0"/>
                      </a:rPr>
                      <m:t>±</m:t>
                    </m:r>
                    <m:r>
                      <a:rPr lang="vi-VN" i="1">
                        <a:latin typeface="Cambria Math" panose="02040503050406030204" pitchFamily="18" charset="0"/>
                      </a:rPr>
                      <m:t>𝑏</m:t>
                    </m:r>
                    <m:r>
                      <a:rPr lang="vi-VN" i="1">
                        <a:latin typeface="Cambria Math" panose="02040503050406030204" pitchFamily="18" charset="0"/>
                      </a:rPr>
                      <m:t>)</m:t>
                    </m:r>
                  </m:oMath>
                </a14:m>
                <a:r>
                  <a:rPr lang="vi-VN"/>
                  <a:t>, </a:t>
                </a:r>
                <a:endParaRPr lang="en-US"/>
              </a:p>
              <a:p>
                <a:r>
                  <a:rPr lang="en-US"/>
                  <a:t>with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a:t>,</a:t>
                </a:r>
                <a14:m>
                  <m:oMath xmlns:m="http://schemas.openxmlformats.org/officeDocument/2006/math">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oMath>
                </a14:m>
                <a:r>
                  <a:rPr lang="en-US"/>
                  <a:t>):</a:t>
                </a:r>
              </a:p>
              <a:p>
                <a:r>
                  <a:rPr lang="en-US"/>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lim>
                        </m:limLow>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𝐶</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e>
                        </m:nary>
                      </m:e>
                    </m:func>
                  </m:oMath>
                </a14:m>
                <a:endParaRPr lang="en-US"/>
              </a:p>
            </p:txBody>
          </p:sp>
        </mc:Choice>
        <mc:Fallback xmlns="">
          <p:sp>
            <p:nvSpPr>
              <p:cNvPr id="6" name="TextBox 5">
                <a:extLst>
                  <a:ext uri="{FF2B5EF4-FFF2-40B4-BE49-F238E27FC236}">
                    <a16:creationId xmlns:a16="http://schemas.microsoft.com/office/drawing/2014/main" id="{D1D05932-20A3-79C6-35E0-BDF20ADEAA26}"/>
                  </a:ext>
                </a:extLst>
              </p:cNvPr>
              <p:cNvSpPr txBox="1">
                <a:spLocks noRot="1" noChangeAspect="1" noMove="1" noResize="1" noEditPoints="1" noAdjustHandles="1" noChangeArrowheads="1" noChangeShapeType="1" noTextEdit="1"/>
              </p:cNvSpPr>
              <p:nvPr/>
            </p:nvSpPr>
            <p:spPr>
              <a:xfrm>
                <a:off x="589809" y="3431435"/>
                <a:ext cx="3241117" cy="1314462"/>
              </a:xfrm>
              <a:prstGeom prst="rect">
                <a:avLst/>
              </a:prstGeom>
              <a:blipFill>
                <a:blip r:embed="rId4"/>
                <a:stretch>
                  <a:fillRect l="-1695" t="-2778" r="-4708" b="-47222"/>
                </a:stretch>
              </a:blipFill>
            </p:spPr>
            <p:txBody>
              <a:bodyPr/>
              <a:lstStyle/>
              <a:p>
                <a:r>
                  <a:rPr lang="vi-VN">
                    <a:noFill/>
                  </a:rPr>
                  <a:t> </a:t>
                </a:r>
              </a:p>
            </p:txBody>
          </p:sp>
        </mc:Fallback>
      </mc:AlternateContent>
      <p:sp>
        <p:nvSpPr>
          <p:cNvPr id="7" name="Rectangle 6">
            <a:extLst>
              <a:ext uri="{FF2B5EF4-FFF2-40B4-BE49-F238E27FC236}">
                <a16:creationId xmlns:a16="http://schemas.microsoft.com/office/drawing/2014/main" id="{DCE09A84-23AD-CF39-9655-7DE89E4C4BFC}"/>
              </a:ext>
            </a:extLst>
          </p:cNvPr>
          <p:cNvSpPr/>
          <p:nvPr/>
        </p:nvSpPr>
        <p:spPr>
          <a:xfrm>
            <a:off x="2302198" y="3695724"/>
            <a:ext cx="174627" cy="3659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FAC048A2-249F-44CB-A85E-B6588EAF3B25}"/>
              </a:ext>
            </a:extLst>
          </p:cNvPr>
          <p:cNvSpPr/>
          <p:nvPr/>
        </p:nvSpPr>
        <p:spPr>
          <a:xfrm>
            <a:off x="3020801" y="3695722"/>
            <a:ext cx="174626" cy="3659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a:extLst>
              <a:ext uri="{FF2B5EF4-FFF2-40B4-BE49-F238E27FC236}">
                <a16:creationId xmlns:a16="http://schemas.microsoft.com/office/drawing/2014/main" id="{35787B0A-9AFC-4650-42FA-8F618674F48B}"/>
              </a:ext>
            </a:extLst>
          </p:cNvPr>
          <p:cNvSpPr txBox="1"/>
          <p:nvPr/>
        </p:nvSpPr>
        <p:spPr>
          <a:xfrm>
            <a:off x="1938277" y="3431435"/>
            <a:ext cx="987204" cy="276999"/>
          </a:xfrm>
          <a:prstGeom prst="rect">
            <a:avLst/>
          </a:prstGeom>
          <a:noFill/>
        </p:spPr>
        <p:txBody>
          <a:bodyPr wrap="square" rtlCol="0">
            <a:spAutoFit/>
          </a:bodyPr>
          <a:lstStyle/>
          <a:p>
            <a:r>
              <a:rPr lang="en-US" sz="1200">
                <a:solidFill>
                  <a:srgbClr val="FF0000"/>
                </a:solidFill>
              </a:rPr>
              <a:t>parameters</a:t>
            </a:r>
            <a:endParaRPr lang="vi-VN" sz="120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68E7FF9-E183-B9CB-7217-ED9CCE6CF676}"/>
                  </a:ext>
                </a:extLst>
              </p:cNvPr>
              <p:cNvSpPr txBox="1"/>
              <p:nvPr/>
            </p:nvSpPr>
            <p:spPr>
              <a:xfrm>
                <a:off x="2820649" y="1813123"/>
                <a:ext cx="5947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vi-VN" sz="3600"/>
              </a:p>
            </p:txBody>
          </p:sp>
        </mc:Choice>
        <mc:Fallback xmlns="">
          <p:sp>
            <p:nvSpPr>
              <p:cNvPr id="14" name="TextBox 13">
                <a:extLst>
                  <a:ext uri="{FF2B5EF4-FFF2-40B4-BE49-F238E27FC236}">
                    <a16:creationId xmlns:a16="http://schemas.microsoft.com/office/drawing/2014/main" id="{968E7FF9-E183-B9CB-7217-ED9CCE6CF676}"/>
                  </a:ext>
                </a:extLst>
              </p:cNvPr>
              <p:cNvSpPr txBox="1">
                <a:spLocks noRot="1" noChangeAspect="1" noMove="1" noResize="1" noEditPoints="1" noAdjustHandles="1" noChangeArrowheads="1" noChangeShapeType="1" noTextEdit="1"/>
              </p:cNvSpPr>
              <p:nvPr/>
            </p:nvSpPr>
            <p:spPr>
              <a:xfrm>
                <a:off x="2820649" y="1813123"/>
                <a:ext cx="594783" cy="553998"/>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794C63-76C5-D6B1-A1EE-764ADF4F280F}"/>
                  </a:ext>
                </a:extLst>
              </p:cNvPr>
              <p:cNvSpPr txBox="1"/>
              <p:nvPr/>
            </p:nvSpPr>
            <p:spPr>
              <a:xfrm>
                <a:off x="5488363" y="1759517"/>
                <a:ext cx="5947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vi-VN" sz="3600"/>
              </a:p>
            </p:txBody>
          </p:sp>
        </mc:Choice>
        <mc:Fallback xmlns="">
          <p:sp>
            <p:nvSpPr>
              <p:cNvPr id="15" name="TextBox 14">
                <a:extLst>
                  <a:ext uri="{FF2B5EF4-FFF2-40B4-BE49-F238E27FC236}">
                    <a16:creationId xmlns:a16="http://schemas.microsoft.com/office/drawing/2014/main" id="{19794C63-76C5-D6B1-A1EE-764ADF4F280F}"/>
                  </a:ext>
                </a:extLst>
              </p:cNvPr>
              <p:cNvSpPr txBox="1">
                <a:spLocks noRot="1" noChangeAspect="1" noMove="1" noResize="1" noEditPoints="1" noAdjustHandles="1" noChangeArrowheads="1" noChangeShapeType="1" noTextEdit="1"/>
              </p:cNvSpPr>
              <p:nvPr/>
            </p:nvSpPr>
            <p:spPr>
              <a:xfrm>
                <a:off x="5488363" y="1759517"/>
                <a:ext cx="594783" cy="553998"/>
              </a:xfrm>
              <a:prstGeom prst="rect">
                <a:avLst/>
              </a:prstGeom>
              <a:blipFill>
                <a:blip r:embed="rId6"/>
                <a:stretch>
                  <a:fillRect/>
                </a:stretch>
              </a:blipFill>
            </p:spPr>
            <p:txBody>
              <a:bodyPr/>
              <a:lstStyle/>
              <a:p>
                <a:r>
                  <a:rPr lang="vi-VN">
                    <a:noFill/>
                  </a:rPr>
                  <a:t> </a:t>
                </a:r>
              </a:p>
            </p:txBody>
          </p:sp>
        </mc:Fallback>
      </mc:AlternateContent>
      <p:sp>
        <p:nvSpPr>
          <p:cNvPr id="16" name="TextBox 15">
            <a:extLst>
              <a:ext uri="{FF2B5EF4-FFF2-40B4-BE49-F238E27FC236}">
                <a16:creationId xmlns:a16="http://schemas.microsoft.com/office/drawing/2014/main" id="{E207D0E5-03C1-B659-84F3-79658B23177D}"/>
              </a:ext>
            </a:extLst>
          </p:cNvPr>
          <p:cNvSpPr txBox="1"/>
          <p:nvPr/>
        </p:nvSpPr>
        <p:spPr>
          <a:xfrm>
            <a:off x="5504463" y="1497098"/>
            <a:ext cx="1025361" cy="461665"/>
          </a:xfrm>
          <a:prstGeom prst="rect">
            <a:avLst/>
          </a:prstGeom>
          <a:noFill/>
        </p:spPr>
        <p:txBody>
          <a:bodyPr wrap="square">
            <a:spAutoFit/>
          </a:bodyPr>
          <a:lstStyle/>
          <a:p>
            <a:r>
              <a:rPr lang="en-US" sz="1200"/>
              <a:t>Kernel method</a:t>
            </a:r>
            <a:endParaRPr lang="vi-VN" sz="12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D9B754-1140-37E0-22F8-052153F910AE}"/>
                  </a:ext>
                </a:extLst>
              </p:cNvPr>
              <p:cNvSpPr txBox="1"/>
              <p:nvPr/>
            </p:nvSpPr>
            <p:spPr>
              <a:xfrm>
                <a:off x="3467516" y="2632977"/>
                <a:ext cx="1804824" cy="923330"/>
              </a:xfrm>
              <a:prstGeom prst="rect">
                <a:avLst/>
              </a:prstGeom>
              <a:noFill/>
            </p:spPr>
            <p:txBody>
              <a:bodyPr wrap="square">
                <a:spAutoFit/>
              </a:bodyPr>
              <a:lstStyle/>
              <a:p>
                <a:pPr algn="ctr"/>
                <a:r>
                  <a:rPr lang="en-US"/>
                  <a:t>I</a:t>
                </a:r>
                <a:r>
                  <a:rPr lang="en-US" sz="1800"/>
                  <a:t>nseparable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mr>
                            </m:m>
                          </m:e>
                        </m:d>
                      </m:e>
                      <m:sup>
                        <m:r>
                          <a:rPr lang="en-US" b="0" i="1" smtClean="0">
                            <a:latin typeface="Cambria Math" panose="02040503050406030204" pitchFamily="18" charset="0"/>
                            <a:ea typeface="Cambria Math" panose="02040503050406030204" pitchFamily="18" charset="0"/>
                          </a:rPr>
                          <m:t>⊺</m:t>
                        </m:r>
                      </m:sup>
                    </m:sSup>
                  </m:oMath>
                </a14:m>
                <a:endParaRPr lang="vi-VN"/>
              </a:p>
              <a:p>
                <a:pPr algn="ctr"/>
                <a:endParaRPr lang="vi-VN"/>
              </a:p>
            </p:txBody>
          </p:sp>
        </mc:Choice>
        <mc:Fallback xmlns="">
          <p:sp>
            <p:nvSpPr>
              <p:cNvPr id="18" name="TextBox 17">
                <a:extLst>
                  <a:ext uri="{FF2B5EF4-FFF2-40B4-BE49-F238E27FC236}">
                    <a16:creationId xmlns:a16="http://schemas.microsoft.com/office/drawing/2014/main" id="{09D9B754-1140-37E0-22F8-052153F910AE}"/>
                  </a:ext>
                </a:extLst>
              </p:cNvPr>
              <p:cNvSpPr txBox="1">
                <a:spLocks noRot="1" noChangeAspect="1" noMove="1" noResize="1" noEditPoints="1" noAdjustHandles="1" noChangeArrowheads="1" noChangeShapeType="1" noTextEdit="1"/>
              </p:cNvSpPr>
              <p:nvPr/>
            </p:nvSpPr>
            <p:spPr>
              <a:xfrm>
                <a:off x="3467516" y="2632977"/>
                <a:ext cx="1804824" cy="923330"/>
              </a:xfrm>
              <a:prstGeom prst="rect">
                <a:avLst/>
              </a:prstGeom>
              <a:blipFill>
                <a:blip r:embed="rId7"/>
                <a:stretch>
                  <a:fillRect l="-1351" t="-3974" r="-67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7F509F-9FE9-49B4-1F3F-A49C3935D166}"/>
                  </a:ext>
                </a:extLst>
              </p:cNvPr>
              <p:cNvSpPr txBox="1"/>
              <p:nvPr/>
            </p:nvSpPr>
            <p:spPr>
              <a:xfrm>
                <a:off x="6215939" y="2636274"/>
                <a:ext cx="2720628" cy="923330"/>
              </a:xfrm>
              <a:prstGeom prst="rect">
                <a:avLst/>
              </a:prstGeom>
              <a:noFill/>
            </p:spPr>
            <p:txBody>
              <a:bodyPr wrap="square">
                <a:spAutoFit/>
              </a:bodyPr>
              <a:lstStyle/>
              <a:p>
                <a:pPr algn="ctr"/>
                <a:r>
                  <a:rPr lang="en-US" sz="1800"/>
                  <a:t>Separable data</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mr>
                            </m:m>
                          </m:e>
                        </m:d>
                      </m:e>
                      <m:sup>
                        <m:r>
                          <a:rPr lang="en-US" i="1">
                            <a:latin typeface="Cambria Math" panose="02040503050406030204" pitchFamily="18" charset="0"/>
                            <a:ea typeface="Cambria Math" panose="02040503050406030204" pitchFamily="18" charset="0"/>
                          </a:rPr>
                          <m:t>⊺</m:t>
                        </m:r>
                      </m:sup>
                    </m:sSup>
                  </m:oMath>
                </a14:m>
                <a:r>
                  <a:rPr lang="en-US"/>
                  <a:t> </a:t>
                </a:r>
                <a:endParaRPr lang="vi-VN"/>
              </a:p>
              <a:p>
                <a:pPr algn="ctr"/>
                <a:endParaRPr lang="vi-VN"/>
              </a:p>
            </p:txBody>
          </p:sp>
        </mc:Choice>
        <mc:Fallback xmlns="">
          <p:sp>
            <p:nvSpPr>
              <p:cNvPr id="19" name="TextBox 18">
                <a:extLst>
                  <a:ext uri="{FF2B5EF4-FFF2-40B4-BE49-F238E27FC236}">
                    <a16:creationId xmlns:a16="http://schemas.microsoft.com/office/drawing/2014/main" id="{F27F509F-9FE9-49B4-1F3F-A49C3935D166}"/>
                  </a:ext>
                </a:extLst>
              </p:cNvPr>
              <p:cNvSpPr txBox="1">
                <a:spLocks noRot="1" noChangeAspect="1" noMove="1" noResize="1" noEditPoints="1" noAdjustHandles="1" noChangeArrowheads="1" noChangeShapeType="1" noTextEdit="1"/>
              </p:cNvSpPr>
              <p:nvPr/>
            </p:nvSpPr>
            <p:spPr>
              <a:xfrm>
                <a:off x="6215939" y="2636274"/>
                <a:ext cx="2720628" cy="923330"/>
              </a:xfrm>
              <a:prstGeom prst="rect">
                <a:avLst/>
              </a:prstGeom>
              <a:blipFill>
                <a:blip r:embed="rId8"/>
                <a:stretch>
                  <a:fillRect t="-328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55BA9F-E902-2B2F-3C7C-183F9BF04AF3}"/>
                  </a:ext>
                </a:extLst>
              </p:cNvPr>
              <p:cNvSpPr txBox="1"/>
              <p:nvPr/>
            </p:nvSpPr>
            <p:spPr>
              <a:xfrm>
                <a:off x="3654669" y="3350219"/>
                <a:ext cx="535386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r>
                            <a:rPr lang="en-US" b="0" i="1" smtClean="0">
                              <a:latin typeface="Cambria Math" panose="02040503050406030204" pitchFamily="18" charset="0"/>
                            </a:rPr>
                            <m:t> </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  </m:t>
                                  </m:r>
                                  <m:r>
                                    <a:rPr lang="en-US" b="0" i="1" smtClean="0">
                                      <a:latin typeface="Cambria Math" panose="02040503050406030204" pitchFamily="18" charset="0"/>
                                    </a:rPr>
                                    <m:t>𝜙</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nary>
                            </m:e>
                          </m:nary>
                        </m:fName>
                        <m:e>
                          <m:r>
                            <a:rPr lang="en-US" b="0" i="1" smtClean="0">
                              <a:latin typeface="Cambria Math" panose="02040503050406030204" pitchFamily="18" charset="0"/>
                            </a:rPr>
                            <m:t> </m:t>
                          </m:r>
                        </m:e>
                      </m:func>
                    </m:oMath>
                  </m:oMathPara>
                </a14:m>
                <a:endParaRPr lang="vi-VN"/>
              </a:p>
            </p:txBody>
          </p:sp>
        </mc:Choice>
        <mc:Fallback xmlns="">
          <p:sp>
            <p:nvSpPr>
              <p:cNvPr id="24" name="TextBox 23">
                <a:extLst>
                  <a:ext uri="{FF2B5EF4-FFF2-40B4-BE49-F238E27FC236}">
                    <a16:creationId xmlns:a16="http://schemas.microsoft.com/office/drawing/2014/main" id="{9255BA9F-E902-2B2F-3C7C-183F9BF04AF3}"/>
                  </a:ext>
                </a:extLst>
              </p:cNvPr>
              <p:cNvSpPr txBox="1">
                <a:spLocks noRot="1" noChangeAspect="1" noMove="1" noResize="1" noEditPoints="1" noAdjustHandles="1" noChangeArrowheads="1" noChangeShapeType="1" noTextEdit="1"/>
              </p:cNvSpPr>
              <p:nvPr/>
            </p:nvSpPr>
            <p:spPr>
              <a:xfrm>
                <a:off x="3654669" y="3350219"/>
                <a:ext cx="5353864" cy="879856"/>
              </a:xfrm>
              <a:prstGeom prst="rect">
                <a:avLst/>
              </a:prstGeom>
              <a:blipFill>
                <a:blip r:embed="rId9"/>
                <a:stretch>
                  <a:fillRect/>
                </a:stretch>
              </a:blipFill>
            </p:spPr>
            <p:txBody>
              <a:bodyPr/>
              <a:lstStyle/>
              <a:p>
                <a:r>
                  <a:rPr lang="vi-VN">
                    <a:noFill/>
                  </a:rPr>
                  <a:t> </a:t>
                </a:r>
              </a:p>
            </p:txBody>
          </p:sp>
        </mc:Fallback>
      </mc:AlternateContent>
      <p:sp>
        <p:nvSpPr>
          <p:cNvPr id="28" name="TextBox 27">
            <a:extLst>
              <a:ext uri="{FF2B5EF4-FFF2-40B4-BE49-F238E27FC236}">
                <a16:creationId xmlns:a16="http://schemas.microsoft.com/office/drawing/2014/main" id="{770705D5-72A2-EFD5-6986-69C9A0EA6AE1}"/>
              </a:ext>
            </a:extLst>
          </p:cNvPr>
          <p:cNvSpPr txBox="1"/>
          <p:nvPr/>
        </p:nvSpPr>
        <p:spPr>
          <a:xfrm rot="18919474">
            <a:off x="979369" y="1842107"/>
            <a:ext cx="2369924" cy="276999"/>
          </a:xfrm>
          <a:prstGeom prst="rect">
            <a:avLst/>
          </a:prstGeom>
          <a:noFill/>
        </p:spPr>
        <p:txBody>
          <a:bodyPr wrap="square">
            <a:spAutoFit/>
          </a:bodyPr>
          <a:lstStyle/>
          <a:p>
            <a:r>
              <a:rPr lang="vi-VN" sz="1200">
                <a:latin typeface="Calibri" panose="020F0502020204030204" pitchFamily="34" charset="0"/>
                <a:ea typeface="Calibri" panose="020F0502020204030204" pitchFamily="34" charset="0"/>
                <a:cs typeface="Calibri" panose="020F0502020204030204" pitchFamily="34" charset="0"/>
              </a:rPr>
              <a:t>separate hyperplan</a:t>
            </a:r>
            <a:r>
              <a:rPr lang="en-US" sz="1200">
                <a:latin typeface="Calibri" panose="020F0502020204030204" pitchFamily="34" charset="0"/>
                <a:ea typeface="Calibri" panose="020F0502020204030204" pitchFamily="34" charset="0"/>
                <a:cs typeface="Calibri" panose="020F0502020204030204" pitchFamily="34" charset="0"/>
              </a:rPr>
              <a:t>e</a:t>
            </a:r>
            <a:r>
              <a:rPr lang="en-US" sz="1200"/>
              <a:t>.</a:t>
            </a:r>
          </a:p>
        </p:txBody>
      </p:sp>
      <p:sp>
        <p:nvSpPr>
          <p:cNvPr id="29" name="Rectangle 28">
            <a:extLst>
              <a:ext uri="{FF2B5EF4-FFF2-40B4-BE49-F238E27FC236}">
                <a16:creationId xmlns:a16="http://schemas.microsoft.com/office/drawing/2014/main" id="{367BFE37-0C95-4B50-A19B-89B62A9811A2}"/>
              </a:ext>
            </a:extLst>
          </p:cNvPr>
          <p:cNvSpPr/>
          <p:nvPr/>
        </p:nvSpPr>
        <p:spPr>
          <a:xfrm>
            <a:off x="3749099" y="3322206"/>
            <a:ext cx="5187467" cy="917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FCF26F37-9BD4-658D-832E-F7B066AF9791}"/>
              </a:ext>
            </a:extLst>
          </p:cNvPr>
          <p:cNvSpPr/>
          <p:nvPr/>
        </p:nvSpPr>
        <p:spPr>
          <a:xfrm>
            <a:off x="961246" y="4311937"/>
            <a:ext cx="2700587" cy="448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2" name="Connector: Curved 31">
            <a:extLst>
              <a:ext uri="{FF2B5EF4-FFF2-40B4-BE49-F238E27FC236}">
                <a16:creationId xmlns:a16="http://schemas.microsoft.com/office/drawing/2014/main" id="{0F44A19B-9CBB-43F6-FBD3-65747B1338B7}"/>
              </a:ext>
            </a:extLst>
          </p:cNvPr>
          <p:cNvCxnSpPr>
            <a:cxnSpLocks/>
            <a:stCxn id="30" idx="3"/>
            <a:endCxn id="34" idx="2"/>
          </p:cNvCxnSpPr>
          <p:nvPr/>
        </p:nvCxnSpPr>
        <p:spPr>
          <a:xfrm flipV="1">
            <a:off x="3661833" y="4240007"/>
            <a:ext cx="810684" cy="296139"/>
          </a:xfrm>
          <a:prstGeom prst="curvedConnector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DAD63001-731A-7A12-9EEE-4FEF8F6688E8}"/>
              </a:ext>
            </a:extLst>
          </p:cNvPr>
          <p:cNvSpPr/>
          <p:nvPr/>
        </p:nvSpPr>
        <p:spPr>
          <a:xfrm>
            <a:off x="4284133" y="4174067"/>
            <a:ext cx="376767" cy="659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35">
            <a:extLst>
              <a:ext uri="{FF2B5EF4-FFF2-40B4-BE49-F238E27FC236}">
                <a16:creationId xmlns:a16="http://schemas.microsoft.com/office/drawing/2014/main" id="{34144FCF-DFEE-6328-F36C-11C199F81738}"/>
              </a:ext>
            </a:extLst>
          </p:cNvPr>
          <p:cNvSpPr/>
          <p:nvPr/>
        </p:nvSpPr>
        <p:spPr>
          <a:xfrm>
            <a:off x="7521948" y="3554041"/>
            <a:ext cx="1329952" cy="4755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3279791-C404-DA47-E907-77A65C248030}"/>
                  </a:ext>
                </a:extLst>
              </p:cNvPr>
              <p:cNvSpPr txBox="1"/>
              <p:nvPr/>
            </p:nvSpPr>
            <p:spPr>
              <a:xfrm>
                <a:off x="7449053" y="4231390"/>
                <a:ext cx="2113950" cy="646331"/>
              </a:xfrm>
              <a:prstGeom prst="rect">
                <a:avLst/>
              </a:prstGeom>
              <a:noFill/>
            </p:spPr>
            <p:txBody>
              <a:bodyPr wrap="square">
                <a:spAutoFit/>
              </a:bodyPr>
              <a:lstStyle/>
              <a:p>
                <a:r>
                  <a:rPr lang="en-US" sz="1800"/>
                  <a:t>Inner product</a:t>
                </a:r>
              </a:p>
              <a:p>
                <a14:m>
                  <m:oMath xmlns:m="http://schemas.openxmlformats.org/officeDocument/2006/math">
                    <m:r>
                      <a:rPr lang="vi-VN"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e>
                    </m:d>
                  </m:oMath>
                </a14:m>
                <a:r>
                  <a:rPr lang="en-US"/>
                  <a:t> complexity</a:t>
                </a:r>
                <a:endParaRPr lang="vi-VN"/>
              </a:p>
            </p:txBody>
          </p:sp>
        </mc:Choice>
        <mc:Fallback xmlns="">
          <p:sp>
            <p:nvSpPr>
              <p:cNvPr id="37" name="TextBox 36">
                <a:extLst>
                  <a:ext uri="{FF2B5EF4-FFF2-40B4-BE49-F238E27FC236}">
                    <a16:creationId xmlns:a16="http://schemas.microsoft.com/office/drawing/2014/main" id="{73279791-C404-DA47-E907-77A65C248030}"/>
                  </a:ext>
                </a:extLst>
              </p:cNvPr>
              <p:cNvSpPr txBox="1">
                <a:spLocks noRot="1" noChangeAspect="1" noMove="1" noResize="1" noEditPoints="1" noAdjustHandles="1" noChangeArrowheads="1" noChangeShapeType="1" noTextEdit="1"/>
              </p:cNvSpPr>
              <p:nvPr/>
            </p:nvSpPr>
            <p:spPr>
              <a:xfrm>
                <a:off x="7449053" y="4231390"/>
                <a:ext cx="2113950" cy="646331"/>
              </a:xfrm>
              <a:prstGeom prst="rect">
                <a:avLst/>
              </a:prstGeom>
              <a:blipFill>
                <a:blip r:embed="rId10"/>
                <a:stretch>
                  <a:fillRect l="-2594" t="-4717" r="-2017" b="-14151"/>
                </a:stretch>
              </a:blipFill>
            </p:spPr>
            <p:txBody>
              <a:bodyPr/>
              <a:lstStyle/>
              <a:p>
                <a:r>
                  <a:rPr lang="vi-VN">
                    <a:noFill/>
                  </a:rPr>
                  <a:t> </a:t>
                </a:r>
              </a:p>
            </p:txBody>
          </p:sp>
        </mc:Fallback>
      </mc:AlternateContent>
      <p:cxnSp>
        <p:nvCxnSpPr>
          <p:cNvPr id="39" name="Straight Arrow Connector 38">
            <a:extLst>
              <a:ext uri="{FF2B5EF4-FFF2-40B4-BE49-F238E27FC236}">
                <a16:creationId xmlns:a16="http://schemas.microsoft.com/office/drawing/2014/main" id="{79C30425-DF0B-18FA-FA1F-465C30DCCF46}"/>
              </a:ext>
            </a:extLst>
          </p:cNvPr>
          <p:cNvCxnSpPr>
            <a:stCxn id="36" idx="2"/>
          </p:cNvCxnSpPr>
          <p:nvPr/>
        </p:nvCxnSpPr>
        <p:spPr>
          <a:xfrm>
            <a:off x="8186924" y="4029603"/>
            <a:ext cx="0" cy="3222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D0A6849-FEC4-789D-3925-595B4D9B291B}"/>
                  </a:ext>
                </a:extLst>
              </p:cNvPr>
              <p:cNvSpPr txBox="1"/>
              <p:nvPr/>
            </p:nvSpPr>
            <p:spPr>
              <a:xfrm>
                <a:off x="4457363" y="4412122"/>
                <a:ext cx="2656782"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i="1">
                          <a:latin typeface="Cambria Math" panose="02040503050406030204" pitchFamily="18" charset="0"/>
                        </a:rPr>
                        <m:t>𝜙</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oMath>
                  </m:oMathPara>
                </a14:m>
                <a:endParaRPr lang="vi-VN"/>
              </a:p>
            </p:txBody>
          </p:sp>
        </mc:Choice>
        <mc:Fallback xmlns="">
          <p:sp>
            <p:nvSpPr>
              <p:cNvPr id="40" name="TextBox 39">
                <a:extLst>
                  <a:ext uri="{FF2B5EF4-FFF2-40B4-BE49-F238E27FC236}">
                    <a16:creationId xmlns:a16="http://schemas.microsoft.com/office/drawing/2014/main" id="{3D0A6849-FEC4-789D-3925-595B4D9B291B}"/>
                  </a:ext>
                </a:extLst>
              </p:cNvPr>
              <p:cNvSpPr txBox="1">
                <a:spLocks noRot="1" noChangeAspect="1" noMove="1" noResize="1" noEditPoints="1" noAdjustHandles="1" noChangeArrowheads="1" noChangeShapeType="1" noTextEdit="1"/>
              </p:cNvSpPr>
              <p:nvPr/>
            </p:nvSpPr>
            <p:spPr>
              <a:xfrm>
                <a:off x="4457363" y="4412122"/>
                <a:ext cx="2656782" cy="411395"/>
              </a:xfrm>
              <a:prstGeom prst="rect">
                <a:avLst/>
              </a:prstGeom>
              <a:blipFill>
                <a:blip r:embed="rId11"/>
                <a:stretch>
                  <a:fillRect b="-7463"/>
                </a:stretch>
              </a:blipFill>
            </p:spPr>
            <p:txBody>
              <a:bodyPr/>
              <a:lstStyle/>
              <a:p>
                <a:r>
                  <a:rPr lang="vi-VN">
                    <a:noFill/>
                  </a:rPr>
                  <a:t> </a:t>
                </a:r>
              </a:p>
            </p:txBody>
          </p:sp>
        </mc:Fallback>
      </mc:AlternateContent>
      <p:cxnSp>
        <p:nvCxnSpPr>
          <p:cNvPr id="41" name="Straight Arrow Connector 40">
            <a:extLst>
              <a:ext uri="{FF2B5EF4-FFF2-40B4-BE49-F238E27FC236}">
                <a16:creationId xmlns:a16="http://schemas.microsoft.com/office/drawing/2014/main" id="{BA780AF0-79C1-3BEC-6D55-98141397BEAE}"/>
              </a:ext>
            </a:extLst>
          </p:cNvPr>
          <p:cNvCxnSpPr>
            <a:cxnSpLocks/>
          </p:cNvCxnSpPr>
          <p:nvPr/>
        </p:nvCxnSpPr>
        <p:spPr>
          <a:xfrm flipH="1">
            <a:off x="7002470" y="4617820"/>
            <a:ext cx="452624" cy="87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15DD048-64BE-EE15-60E3-3E2F5D49F6D4}"/>
              </a:ext>
            </a:extLst>
          </p:cNvPr>
          <p:cNvSpPr txBox="1"/>
          <p:nvPr/>
        </p:nvSpPr>
        <p:spPr>
          <a:xfrm>
            <a:off x="4504267" y="4767263"/>
            <a:ext cx="3255724" cy="369332"/>
          </a:xfrm>
          <a:prstGeom prst="rect">
            <a:avLst/>
          </a:prstGeom>
          <a:noFill/>
        </p:spPr>
        <p:txBody>
          <a:bodyPr wrap="square">
            <a:spAutoFit/>
          </a:bodyPr>
          <a:lstStyle/>
          <a:p>
            <a:r>
              <a:rPr lang="en-US"/>
              <a:t>Kernel function is faster!</a:t>
            </a:r>
            <a:endParaRPr lang="vi-VN"/>
          </a:p>
        </p:txBody>
      </p:sp>
    </p:spTree>
    <p:extLst>
      <p:ext uri="{BB962C8B-B14F-4D97-AF65-F5344CB8AC3E}">
        <p14:creationId xmlns:p14="http://schemas.microsoft.com/office/powerpoint/2010/main" val="4209657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223C3-FB6D-FD2C-E8BD-F0AE340D10CE}"/>
                  </a:ext>
                </a:extLst>
              </p:cNvPr>
              <p:cNvSpPr>
                <a:spLocks noGrp="1"/>
              </p:cNvSpPr>
              <p:nvPr>
                <p:ph idx="1"/>
              </p:nvPr>
            </p:nvSpPr>
            <p:spPr>
              <a:xfrm>
                <a:off x="628650" y="1161788"/>
                <a:ext cx="5323417" cy="1433248"/>
              </a:xfrm>
            </p:spPr>
            <p:txBody>
              <a:bodyPr/>
              <a:lstStyle/>
              <a:p>
                <a:pPr marL="0" indent="0">
                  <a:buNone/>
                </a:pPr>
                <a:r>
                  <a:rPr lang="en-US"/>
                  <a:t>Classical kernel:</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𝐾</m:t>
                        </m:r>
                      </m:e>
                      <m:sub>
                        <m:r>
                          <m:rPr>
                            <m:sty m:val="p"/>
                          </m:rPr>
                          <a:rPr lang="en-US" b="0" i="0" smtClean="0">
                            <a:latin typeface="Cambria Math" panose="02040503050406030204" pitchFamily="18" charset="0"/>
                          </a:rPr>
                          <m:t>RBF</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&gt;0</m:t>
                            </m:r>
                          </m:e>
                        </m:d>
                      </m:e>
                    </m:func>
                  </m:oMath>
                </a14:m>
                <a:r>
                  <a:rPr lang="en-US"/>
                  <a:t> </a:t>
                </a:r>
                <a:endParaRPr lang="vi-VN"/>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𝐾</m:t>
                        </m:r>
                      </m:e>
                      <m:sub>
                        <m:r>
                          <m:rPr>
                            <m:sty m:val="p"/>
                          </m:rPr>
                          <a:rPr lang="en-US" b="0" i="0" smtClean="0">
                            <a:latin typeface="Cambria Math" panose="02040503050406030204" pitchFamily="18" charset="0"/>
                          </a:rPr>
                          <m:t>Linear</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smtClean="0">
                            <a:latin typeface="Cambria Math" panose="02040503050406030204" pitchFamily="18" charset="0"/>
                            <a:ea typeface="Cambria Math" panose="02040503050406030204" pitchFamily="18" charset="0"/>
                          </a:rPr>
                          <m:t>⊺</m:t>
                        </m:r>
                      </m:sup>
                    </m:sSubSup>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𝑗</m:t>
                        </m:r>
                      </m:sub>
                    </m:sSub>
                  </m:oMath>
                </a14:m>
                <a:r>
                  <a:rPr lang="en-US"/>
                  <a:t> </a:t>
                </a:r>
              </a:p>
              <a:p>
                <a:pPr marL="0" indent="0">
                  <a:buNone/>
                </a:pPr>
                <a:endParaRPr lang="vi-VN"/>
              </a:p>
              <a:p>
                <a:pPr marL="0" indent="0">
                  <a:buNone/>
                </a:pPr>
                <a:endParaRPr lang="vi-VN"/>
              </a:p>
            </p:txBody>
          </p:sp>
        </mc:Choice>
        <mc:Fallback xmlns="">
          <p:sp>
            <p:nvSpPr>
              <p:cNvPr id="3" name="Content Placeholder 2">
                <a:extLst>
                  <a:ext uri="{FF2B5EF4-FFF2-40B4-BE49-F238E27FC236}">
                    <a16:creationId xmlns:a16="http://schemas.microsoft.com/office/drawing/2014/main" id="{163223C3-FB6D-FD2C-E8BD-F0AE340D10CE}"/>
                  </a:ext>
                </a:extLst>
              </p:cNvPr>
              <p:cNvSpPr>
                <a:spLocks noGrp="1" noRot="1" noChangeAspect="1" noMove="1" noResize="1" noEditPoints="1" noAdjustHandles="1" noChangeArrowheads="1" noChangeShapeType="1" noTextEdit="1"/>
              </p:cNvSpPr>
              <p:nvPr>
                <p:ph idx="1"/>
              </p:nvPr>
            </p:nvSpPr>
            <p:spPr>
              <a:xfrm>
                <a:off x="628650" y="1161788"/>
                <a:ext cx="5323417" cy="1433248"/>
              </a:xfrm>
              <a:blipFill>
                <a:blip r:embed="rId2"/>
                <a:stretch>
                  <a:fillRect l="-1375" t="-5106"/>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9D59437B-AA10-60F9-CF7E-B97D6B0495B8}"/>
              </a:ext>
            </a:extLst>
          </p:cNvPr>
          <p:cNvSpPr>
            <a:spLocks noGrp="1"/>
          </p:cNvSpPr>
          <p:nvPr>
            <p:ph type="sldNum" sz="quarter" idx="12"/>
          </p:nvPr>
        </p:nvSpPr>
        <p:spPr/>
        <p:txBody>
          <a:bodyPr/>
          <a:lstStyle/>
          <a:p>
            <a:fld id="{6A45828D-F580-42DE-B77E-860980F07F32}" type="slidenum">
              <a:rPr lang="vi-VN" smtClean="0"/>
              <a:t>48</a:t>
            </a:fld>
            <a:endParaRPr lang="vi-VN"/>
          </a:p>
        </p:txBody>
      </p:sp>
      <p:sp>
        <p:nvSpPr>
          <p:cNvPr id="5" name="Title 1">
            <a:extLst>
              <a:ext uri="{FF2B5EF4-FFF2-40B4-BE49-F238E27FC236}">
                <a16:creationId xmlns:a16="http://schemas.microsoft.com/office/drawing/2014/main" id="{E3E99AB1-3251-1B7C-3B9B-65AFEA6AFEBE}"/>
              </a:ext>
            </a:extLst>
          </p:cNvPr>
          <p:cNvSpPr>
            <a:spLocks noGrp="1"/>
          </p:cNvSpPr>
          <p:nvPr>
            <p:ph type="title"/>
          </p:nvPr>
        </p:nvSpPr>
        <p:spPr>
          <a:xfrm>
            <a:off x="628650" y="273844"/>
            <a:ext cx="6466417" cy="994172"/>
          </a:xfrm>
        </p:spPr>
        <p:txBody>
          <a:bodyPr>
            <a:normAutofit/>
          </a:bodyPr>
          <a:lstStyle/>
          <a:p>
            <a:r>
              <a:rPr lang="en-VN"/>
              <a:t>2.</a:t>
            </a:r>
            <a:r>
              <a:rPr lang="en-US"/>
              <a:t>2.</a:t>
            </a:r>
            <a:r>
              <a:rPr lang="en-VN"/>
              <a:t> </a:t>
            </a:r>
            <a:r>
              <a:rPr lang="en-US" sz="3200">
                <a:solidFill>
                  <a:schemeClr val="tx1"/>
                </a:solidFill>
              </a:rPr>
              <a:t>QML algorithms</a:t>
            </a:r>
            <a:br>
              <a:rPr lang="en-US" sz="3200">
                <a:solidFill>
                  <a:schemeClr val="tx1"/>
                </a:solidFill>
              </a:rPr>
            </a:br>
            <a:r>
              <a:rPr lang="en-US" sz="2000">
                <a:solidFill>
                  <a:schemeClr val="tx1"/>
                </a:solidFill>
              </a:rPr>
              <a:t>Quantum SVM</a:t>
            </a:r>
            <a:endParaRPr lang="vi-VN" sz="2000"/>
          </a:p>
        </p:txBody>
      </p:sp>
      <p:cxnSp>
        <p:nvCxnSpPr>
          <p:cNvPr id="9" name="Straight Connector 8">
            <a:extLst>
              <a:ext uri="{FF2B5EF4-FFF2-40B4-BE49-F238E27FC236}">
                <a16:creationId xmlns:a16="http://schemas.microsoft.com/office/drawing/2014/main" id="{B9022B46-6327-3597-CF45-507994AD0EB2}"/>
              </a:ext>
            </a:extLst>
          </p:cNvPr>
          <p:cNvCxnSpPr>
            <a:cxnSpLocks/>
            <a:endCxn id="16" idx="1"/>
          </p:cNvCxnSpPr>
          <p:nvPr/>
        </p:nvCxnSpPr>
        <p:spPr>
          <a:xfrm>
            <a:off x="793443" y="3332469"/>
            <a:ext cx="2121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CD7A07-0041-5B90-FB79-9A55414E1988}"/>
                  </a:ext>
                </a:extLst>
              </p:cNvPr>
              <p:cNvSpPr/>
              <p:nvPr/>
            </p:nvSpPr>
            <p:spPr>
              <a:xfrm>
                <a:off x="1088294" y="3027239"/>
                <a:ext cx="820470"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𝜙</m:t>
                          </m:r>
                        </m:sub>
                      </m:sSub>
                      <m:d>
                        <m:dPr>
                          <m:ctrlPr>
                            <a:rPr lang="en-US" b="0" i="1" smtClean="0">
                              <a:solidFill>
                                <a:schemeClr val="tx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𝑥</m:t>
                              </m:r>
                            </m:e>
                            <m:sub>
                              <m:r>
                                <a:rPr lang="en-US" b="0" i="1" smtClean="0">
                                  <a:solidFill>
                                    <a:schemeClr val="accent1"/>
                                  </a:solidFill>
                                  <a:latin typeface="Cambria Math" panose="02040503050406030204" pitchFamily="18" charset="0"/>
                                </a:rPr>
                                <m:t>𝑗</m:t>
                              </m:r>
                            </m:sub>
                          </m:sSub>
                        </m:e>
                      </m:d>
                    </m:oMath>
                  </m:oMathPara>
                </a14:m>
                <a:endParaRPr/>
              </a:p>
            </p:txBody>
          </p:sp>
        </mc:Choice>
        <mc:Fallback xmlns="">
          <p:sp>
            <p:nvSpPr>
              <p:cNvPr id="10" name="Rectangle 9">
                <a:extLst>
                  <a:ext uri="{FF2B5EF4-FFF2-40B4-BE49-F238E27FC236}">
                    <a16:creationId xmlns:a16="http://schemas.microsoft.com/office/drawing/2014/main" id="{93CD7A07-0041-5B90-FB79-9A55414E1988}"/>
                  </a:ext>
                </a:extLst>
              </p:cNvPr>
              <p:cNvSpPr>
                <a:spLocks noRot="1" noChangeAspect="1" noMove="1" noResize="1" noEditPoints="1" noAdjustHandles="1" noChangeArrowheads="1" noChangeShapeType="1" noTextEdit="1"/>
              </p:cNvSpPr>
              <p:nvPr/>
            </p:nvSpPr>
            <p:spPr>
              <a:xfrm>
                <a:off x="1088294" y="3027239"/>
                <a:ext cx="820470" cy="650789"/>
              </a:xfrm>
              <a:prstGeom prst="rect">
                <a:avLst/>
              </a:prstGeom>
              <a:blipFill>
                <a:blip r:embed="rId3"/>
                <a:stretch>
                  <a:fillRect l="-1471"/>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52C84BB-8FD4-5876-EDCC-AC86AA6CF662}"/>
                  </a:ext>
                </a:extLst>
              </p:cNvPr>
              <p:cNvSpPr/>
              <p:nvPr/>
            </p:nvSpPr>
            <p:spPr>
              <a:xfrm>
                <a:off x="1989532" y="3027239"/>
                <a:ext cx="820470"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𝜙</m:t>
                          </m:r>
                        </m:sub>
                        <m:sup>
                          <m:r>
                            <a:rPr lang="en-US" i="1">
                              <a:solidFill>
                                <a:schemeClr val="tx1"/>
                              </a:solidFill>
                              <a:latin typeface="Cambria Math" panose="02040503050406030204" pitchFamily="18" charset="0"/>
                              <a:ea typeface="Cambria Math" panose="02040503050406030204" pitchFamily="18" charset="0"/>
                            </a:rPr>
                            <m:t>†</m:t>
                          </m:r>
                        </m:sup>
                      </m:sSubSup>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𝑥</m:t>
                              </m:r>
                            </m:e>
                            <m:sub>
                              <m:r>
                                <a:rPr lang="en-US" b="0" i="1" smtClean="0">
                                  <a:solidFill>
                                    <a:schemeClr val="accent1"/>
                                  </a:solidFill>
                                  <a:latin typeface="Cambria Math" panose="02040503050406030204" pitchFamily="18" charset="0"/>
                                  <a:ea typeface="Cambria Math" panose="02040503050406030204" pitchFamily="18" charset="0"/>
                                </a:rPr>
                                <m:t>𝑖</m:t>
                              </m:r>
                            </m:sub>
                          </m:sSub>
                        </m:e>
                      </m:d>
                    </m:oMath>
                  </m:oMathPara>
                </a14:m>
                <a:endParaRPr/>
              </a:p>
            </p:txBody>
          </p:sp>
        </mc:Choice>
        <mc:Fallback xmlns="">
          <p:sp>
            <p:nvSpPr>
              <p:cNvPr id="11" name="Rectangle 10">
                <a:extLst>
                  <a:ext uri="{FF2B5EF4-FFF2-40B4-BE49-F238E27FC236}">
                    <a16:creationId xmlns:a16="http://schemas.microsoft.com/office/drawing/2014/main" id="{B52C84BB-8FD4-5876-EDCC-AC86AA6CF662}"/>
                  </a:ext>
                </a:extLst>
              </p:cNvPr>
              <p:cNvSpPr>
                <a:spLocks noRot="1" noChangeAspect="1" noMove="1" noResize="1" noEditPoints="1" noAdjustHandles="1" noChangeArrowheads="1" noChangeShapeType="1" noTextEdit="1"/>
              </p:cNvSpPr>
              <p:nvPr/>
            </p:nvSpPr>
            <p:spPr>
              <a:xfrm>
                <a:off x="1989532" y="3027239"/>
                <a:ext cx="820470"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p:cxnSp>
        <p:nvCxnSpPr>
          <p:cNvPr id="12" name="Straight Connector 11">
            <a:extLst>
              <a:ext uri="{FF2B5EF4-FFF2-40B4-BE49-F238E27FC236}">
                <a16:creationId xmlns:a16="http://schemas.microsoft.com/office/drawing/2014/main" id="{243A1B2E-A5E6-737E-923E-B2311303B0E9}"/>
              </a:ext>
            </a:extLst>
          </p:cNvPr>
          <p:cNvCxnSpPr>
            <a:cxnSpLocks/>
          </p:cNvCxnSpPr>
          <p:nvPr/>
        </p:nvCxnSpPr>
        <p:spPr>
          <a:xfrm flipV="1">
            <a:off x="863860" y="321414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11CA5FB-BF7A-2FDF-C0DD-73F48D7FDF50}"/>
              </a:ext>
            </a:extLst>
          </p:cNvPr>
          <p:cNvSpPr/>
          <p:nvPr/>
        </p:nvSpPr>
        <p:spPr>
          <a:xfrm>
            <a:off x="533895" y="3208148"/>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316E7C-D29E-C920-D3FF-44452050F139}"/>
                  </a:ext>
                </a:extLst>
              </p:cNvPr>
              <p:cNvSpPr txBox="1"/>
              <p:nvPr/>
            </p:nvSpPr>
            <p:spPr>
              <a:xfrm>
                <a:off x="1172521" y="4060134"/>
                <a:ext cx="2464980" cy="3761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𝜙</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e>
                              </m:d>
                            </m:e>
                          </m:d>
                        </m:e>
                        <m:sup>
                          <m:r>
                            <a:rPr lang="en-US" b="0" i="1" smtClean="0">
                              <a:latin typeface="Cambria Math" panose="02040503050406030204" pitchFamily="18" charset="0"/>
                            </a:rPr>
                            <m:t>2</m:t>
                          </m:r>
                        </m:sup>
                      </m:sSup>
                    </m:oMath>
                  </m:oMathPara>
                </a14:m>
                <a:endParaRPr lang="vi-VN" i="1"/>
              </a:p>
            </p:txBody>
          </p:sp>
        </mc:Choice>
        <mc:Fallback xmlns="">
          <p:sp>
            <p:nvSpPr>
              <p:cNvPr id="14" name="TextBox 13">
                <a:extLst>
                  <a:ext uri="{FF2B5EF4-FFF2-40B4-BE49-F238E27FC236}">
                    <a16:creationId xmlns:a16="http://schemas.microsoft.com/office/drawing/2014/main" id="{D9316E7C-D29E-C920-D3FF-44452050F139}"/>
                  </a:ext>
                </a:extLst>
              </p:cNvPr>
              <p:cNvSpPr txBox="1">
                <a:spLocks noRot="1" noChangeAspect="1" noMove="1" noResize="1" noEditPoints="1" noAdjustHandles="1" noChangeArrowheads="1" noChangeShapeType="1" noTextEdit="1"/>
              </p:cNvSpPr>
              <p:nvPr/>
            </p:nvSpPr>
            <p:spPr>
              <a:xfrm>
                <a:off x="1172521" y="4060134"/>
                <a:ext cx="2464980" cy="376193"/>
              </a:xfrm>
              <a:prstGeom prst="rect">
                <a:avLst/>
              </a:prstGeom>
              <a:blipFill>
                <a:blip r:embed="rId5"/>
                <a:stretch>
                  <a:fillRect l="-1481" b="-22581"/>
                </a:stretch>
              </a:blipFill>
            </p:spPr>
            <p:txBody>
              <a:bodyPr/>
              <a:lstStyle/>
              <a:p>
                <a:r>
                  <a:rPr lang="vi-VN">
                    <a:noFill/>
                  </a:rPr>
                  <a:t> </a:t>
                </a:r>
              </a:p>
            </p:txBody>
          </p:sp>
        </mc:Fallback>
      </mc:AlternateContent>
      <p:cxnSp>
        <p:nvCxnSpPr>
          <p:cNvPr id="15" name="Straight Arrow Connector 14">
            <a:extLst>
              <a:ext uri="{FF2B5EF4-FFF2-40B4-BE49-F238E27FC236}">
                <a16:creationId xmlns:a16="http://schemas.microsoft.com/office/drawing/2014/main" id="{564ADCC6-8FEB-3183-62AB-043C558DD791}"/>
              </a:ext>
            </a:extLst>
          </p:cNvPr>
          <p:cNvCxnSpPr>
            <a:cxnSpLocks/>
            <a:stCxn id="16" idx="2"/>
          </p:cNvCxnSpPr>
          <p:nvPr/>
        </p:nvCxnSpPr>
        <p:spPr>
          <a:xfrm>
            <a:off x="3068007" y="3485935"/>
            <a:ext cx="0" cy="65078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16" name="Hình chữ nhật 93">
            <a:extLst>
              <a:ext uri="{FF2B5EF4-FFF2-40B4-BE49-F238E27FC236}">
                <a16:creationId xmlns:a16="http://schemas.microsoft.com/office/drawing/2014/main" id="{AF951A01-B240-32FB-E4E9-735CC2D6F9B1}"/>
              </a:ext>
            </a:extLst>
          </p:cNvPr>
          <p:cNvSpPr/>
          <p:nvPr/>
        </p:nvSpPr>
        <p:spPr>
          <a:xfrm>
            <a:off x="2914847" y="3179002"/>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7" name="Arc 16">
            <a:extLst>
              <a:ext uri="{FF2B5EF4-FFF2-40B4-BE49-F238E27FC236}">
                <a16:creationId xmlns:a16="http://schemas.microsoft.com/office/drawing/2014/main" id="{DED48C77-0376-7BD3-269E-7E9F1A644BB0}"/>
              </a:ext>
            </a:extLst>
          </p:cNvPr>
          <p:cNvSpPr/>
          <p:nvPr/>
        </p:nvSpPr>
        <p:spPr>
          <a:xfrm>
            <a:off x="2970544" y="3323602"/>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8" name="Straight Arrow Connector 17">
            <a:extLst>
              <a:ext uri="{FF2B5EF4-FFF2-40B4-BE49-F238E27FC236}">
                <a16:creationId xmlns:a16="http://schemas.microsoft.com/office/drawing/2014/main" id="{3DA42C67-54F3-C6BD-847B-4A7483C5C43D}"/>
              </a:ext>
            </a:extLst>
          </p:cNvPr>
          <p:cNvCxnSpPr>
            <a:cxnSpLocks/>
          </p:cNvCxnSpPr>
          <p:nvPr/>
        </p:nvCxnSpPr>
        <p:spPr>
          <a:xfrm flipV="1">
            <a:off x="3024760" y="3245973"/>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Content Placeholder 2">
            <a:extLst>
              <a:ext uri="{FF2B5EF4-FFF2-40B4-BE49-F238E27FC236}">
                <a16:creationId xmlns:a16="http://schemas.microsoft.com/office/drawing/2014/main" id="{3D46E574-922B-D371-AA89-D4D31CCE4459}"/>
              </a:ext>
            </a:extLst>
          </p:cNvPr>
          <p:cNvSpPr txBox="1">
            <a:spLocks/>
          </p:cNvSpPr>
          <p:nvPr/>
        </p:nvSpPr>
        <p:spPr>
          <a:xfrm>
            <a:off x="628650" y="2564164"/>
            <a:ext cx="2230507" cy="4014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t>Quantum kernel:</a:t>
            </a:r>
            <a:endParaRPr lang="vi-VN"/>
          </a:p>
        </p:txBody>
      </p:sp>
      <p:cxnSp>
        <p:nvCxnSpPr>
          <p:cNvPr id="30" name="Straight Connector 29">
            <a:extLst>
              <a:ext uri="{FF2B5EF4-FFF2-40B4-BE49-F238E27FC236}">
                <a16:creationId xmlns:a16="http://schemas.microsoft.com/office/drawing/2014/main" id="{AF0FB4D3-26A9-B6EC-7900-FBF51C55AF3C}"/>
              </a:ext>
            </a:extLst>
          </p:cNvPr>
          <p:cNvCxnSpPr>
            <a:cxnSpLocks/>
          </p:cNvCxnSpPr>
          <p:nvPr/>
        </p:nvCxnSpPr>
        <p:spPr>
          <a:xfrm>
            <a:off x="3858133" y="3169540"/>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8A3C63-DA06-00CC-C7C5-BC7DCFCFA2F8}"/>
              </a:ext>
            </a:extLst>
          </p:cNvPr>
          <p:cNvCxnSpPr>
            <a:cxnSpLocks/>
          </p:cNvCxnSpPr>
          <p:nvPr/>
        </p:nvCxnSpPr>
        <p:spPr>
          <a:xfrm>
            <a:off x="3858133" y="3317707"/>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A42E-2509-A506-C13F-010F33268ED4}"/>
              </a:ext>
            </a:extLst>
          </p:cNvPr>
          <p:cNvCxnSpPr>
            <a:cxnSpLocks/>
          </p:cNvCxnSpPr>
          <p:nvPr/>
        </p:nvCxnSpPr>
        <p:spPr>
          <a:xfrm>
            <a:off x="3858133" y="3580173"/>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9FC7AE-AF06-09E4-8CAC-4DFC339937F5}"/>
                  </a:ext>
                </a:extLst>
              </p:cNvPr>
              <p:cNvSpPr txBox="1"/>
              <p:nvPr/>
            </p:nvSpPr>
            <p:spPr>
              <a:xfrm>
                <a:off x="4099520" y="3298940"/>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m:t>
                      </m:r>
                    </m:oMath>
                  </m:oMathPara>
                </a14:m>
                <a:endParaRPr lang="vi-VN"/>
              </a:p>
            </p:txBody>
          </p:sp>
        </mc:Choice>
        <mc:Fallback xmlns="">
          <p:sp>
            <p:nvSpPr>
              <p:cNvPr id="34" name="TextBox 33">
                <a:extLst>
                  <a:ext uri="{FF2B5EF4-FFF2-40B4-BE49-F238E27FC236}">
                    <a16:creationId xmlns:a16="http://schemas.microsoft.com/office/drawing/2014/main" id="{D89FC7AE-AF06-09E4-8CAC-4DFC339937F5}"/>
                  </a:ext>
                </a:extLst>
              </p:cNvPr>
              <p:cNvSpPr txBox="1">
                <a:spLocks noRot="1" noChangeAspect="1" noMove="1" noResize="1" noEditPoints="1" noAdjustHandles="1" noChangeArrowheads="1" noChangeShapeType="1" noTextEdit="1"/>
              </p:cNvSpPr>
              <p:nvPr/>
            </p:nvSpPr>
            <p:spPr>
              <a:xfrm>
                <a:off x="4099520" y="3298940"/>
                <a:ext cx="136255" cy="276999"/>
              </a:xfrm>
              <a:prstGeom prst="rect">
                <a:avLst/>
              </a:prstGeom>
              <a:blipFill>
                <a:blip r:embed="rId6"/>
                <a:stretch>
                  <a:fillRect l="-34783" r="-30435" b="-6522"/>
                </a:stretch>
              </a:blipFill>
            </p:spPr>
            <p:txBody>
              <a:bodyPr/>
              <a:lstStyle/>
              <a:p>
                <a:r>
                  <a:rPr lang="vi-VN">
                    <a:noFill/>
                  </a:rPr>
                  <a:t> </a:t>
                </a:r>
              </a:p>
            </p:txBody>
          </p:sp>
        </mc:Fallback>
      </mc:AlternateContent>
      <p:cxnSp>
        <p:nvCxnSpPr>
          <p:cNvPr id="36" name="Straight Connector 35">
            <a:extLst>
              <a:ext uri="{FF2B5EF4-FFF2-40B4-BE49-F238E27FC236}">
                <a16:creationId xmlns:a16="http://schemas.microsoft.com/office/drawing/2014/main" id="{AE5217E2-3C40-4261-6ED1-24E8B755E00F}"/>
              </a:ext>
            </a:extLst>
          </p:cNvPr>
          <p:cNvCxnSpPr>
            <a:cxnSpLocks/>
          </p:cNvCxnSpPr>
          <p:nvPr/>
        </p:nvCxnSpPr>
        <p:spPr>
          <a:xfrm>
            <a:off x="2824952" y="3678028"/>
            <a:ext cx="820470" cy="27003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961C99D-3952-5C3A-08F7-1062D1F5F326}"/>
              </a:ext>
            </a:extLst>
          </p:cNvPr>
          <p:cNvCxnSpPr>
            <a:cxnSpLocks/>
          </p:cNvCxnSpPr>
          <p:nvPr/>
        </p:nvCxnSpPr>
        <p:spPr>
          <a:xfrm flipV="1">
            <a:off x="2817974" y="2900995"/>
            <a:ext cx="788729" cy="126244"/>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E4869D1-862A-3872-E464-E2A1C0EF42A6}"/>
                  </a:ext>
                </a:extLst>
              </p:cNvPr>
              <p:cNvSpPr/>
              <p:nvPr/>
            </p:nvSpPr>
            <p:spPr>
              <a:xfrm>
                <a:off x="3952280" y="3068514"/>
                <a:ext cx="485422" cy="19473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 </m:t>
                          </m:r>
                          <m:r>
                            <a:rPr lang="en-US" sz="800" b="0" i="1" smtClean="0">
                              <a:solidFill>
                                <a:schemeClr val="accent1"/>
                              </a:solidFill>
                              <a:latin typeface="Cambria Math" panose="02040503050406030204" pitchFamily="18" charset="0"/>
                            </a:rPr>
                            <m:t>𝑅</m:t>
                          </m:r>
                        </m:e>
                        <m:sub>
                          <m:r>
                            <a:rPr lang="en-US" sz="800" b="0" i="1" smtClean="0">
                              <a:solidFill>
                                <a:schemeClr val="accent1"/>
                              </a:solidFill>
                              <a:latin typeface="Cambria Math" panose="02040503050406030204" pitchFamily="18" charset="0"/>
                            </a:rPr>
                            <m:t>𝑋</m:t>
                          </m:r>
                        </m:sub>
                      </m:sSub>
                      <m:d>
                        <m:dPr>
                          <m:ctrlPr>
                            <a:rPr lang="en-US" sz="800" b="0" i="1" smtClean="0">
                              <a:solidFill>
                                <a:schemeClr val="accent1"/>
                              </a:solidFill>
                              <a:latin typeface="Cambria Math" panose="02040503050406030204" pitchFamily="18" charset="0"/>
                            </a:rPr>
                          </m:ctrlPr>
                        </m:dPr>
                        <m:e>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𝑥</m:t>
                              </m:r>
                            </m:e>
                            <m:sub>
                              <m:r>
                                <a:rPr lang="en-US" sz="800" b="0" i="1" smtClean="0">
                                  <a:solidFill>
                                    <a:schemeClr val="accent1"/>
                                  </a:solidFill>
                                  <a:latin typeface="Cambria Math" panose="02040503050406030204" pitchFamily="18" charset="0"/>
                                </a:rPr>
                                <m:t>𝑖</m:t>
                              </m:r>
                              <m:r>
                                <a:rPr lang="en-US" sz="800" b="0" i="1" smtClean="0">
                                  <a:solidFill>
                                    <a:schemeClr val="accent1"/>
                                  </a:solidFill>
                                  <a:latin typeface="Cambria Math" panose="02040503050406030204" pitchFamily="18" charset="0"/>
                                </a:rPr>
                                <m:t>,0</m:t>
                              </m:r>
                            </m:sub>
                          </m:sSub>
                        </m:e>
                      </m:d>
                    </m:oMath>
                  </m:oMathPara>
                </a14:m>
                <a:endParaRPr lang="vi-VN" sz="800">
                  <a:solidFill>
                    <a:schemeClr val="accent1"/>
                  </a:solidFill>
                </a:endParaRPr>
              </a:p>
            </p:txBody>
          </p:sp>
        </mc:Choice>
        <mc:Fallback xmlns="">
          <p:sp>
            <p:nvSpPr>
              <p:cNvPr id="40" name="Rectangle 39">
                <a:extLst>
                  <a:ext uri="{FF2B5EF4-FFF2-40B4-BE49-F238E27FC236}">
                    <a16:creationId xmlns:a16="http://schemas.microsoft.com/office/drawing/2014/main" id="{6E4869D1-862A-3872-E464-E2A1C0EF42A6}"/>
                  </a:ext>
                </a:extLst>
              </p:cNvPr>
              <p:cNvSpPr>
                <a:spLocks noRot="1" noChangeAspect="1" noMove="1" noResize="1" noEditPoints="1" noAdjustHandles="1" noChangeArrowheads="1" noChangeShapeType="1" noTextEdit="1"/>
              </p:cNvSpPr>
              <p:nvPr/>
            </p:nvSpPr>
            <p:spPr>
              <a:xfrm>
                <a:off x="3952280" y="3068514"/>
                <a:ext cx="485422" cy="194733"/>
              </a:xfrm>
              <a:prstGeom prst="rect">
                <a:avLst/>
              </a:prstGeom>
              <a:blipFill>
                <a:blip r:embed="rId7"/>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2B43748-3D2F-7F54-F3EF-54359F19ADD1}"/>
                  </a:ext>
                </a:extLst>
              </p:cNvPr>
              <p:cNvSpPr/>
              <p:nvPr/>
            </p:nvSpPr>
            <p:spPr>
              <a:xfrm>
                <a:off x="4560669" y="3212445"/>
                <a:ext cx="485422" cy="19473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 </m:t>
                          </m:r>
                          <m:r>
                            <a:rPr lang="en-US" sz="800" b="0" i="1" smtClean="0">
                              <a:solidFill>
                                <a:schemeClr val="accent1"/>
                              </a:solidFill>
                              <a:latin typeface="Cambria Math" panose="02040503050406030204" pitchFamily="18" charset="0"/>
                            </a:rPr>
                            <m:t>𝑅</m:t>
                          </m:r>
                        </m:e>
                        <m:sub>
                          <m:r>
                            <a:rPr lang="en-US" sz="800" b="0" i="1" smtClean="0">
                              <a:solidFill>
                                <a:schemeClr val="accent1"/>
                              </a:solidFill>
                              <a:latin typeface="Cambria Math" panose="02040503050406030204" pitchFamily="18" charset="0"/>
                            </a:rPr>
                            <m:t>𝑋</m:t>
                          </m:r>
                        </m:sub>
                      </m:sSub>
                      <m:d>
                        <m:dPr>
                          <m:ctrlPr>
                            <a:rPr lang="en-US" sz="800" b="0" i="1" smtClean="0">
                              <a:solidFill>
                                <a:schemeClr val="accent1"/>
                              </a:solidFill>
                              <a:latin typeface="Cambria Math" panose="02040503050406030204" pitchFamily="18" charset="0"/>
                            </a:rPr>
                          </m:ctrlPr>
                        </m:dPr>
                        <m:e>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𝑥</m:t>
                              </m:r>
                            </m:e>
                            <m:sub>
                              <m:r>
                                <a:rPr lang="en-US" sz="800" b="0" i="1" smtClean="0">
                                  <a:solidFill>
                                    <a:schemeClr val="accent1"/>
                                  </a:solidFill>
                                  <a:latin typeface="Cambria Math" panose="02040503050406030204" pitchFamily="18" charset="0"/>
                                </a:rPr>
                                <m:t>𝑖</m:t>
                              </m:r>
                              <m:r>
                                <a:rPr lang="en-US" sz="800" b="0" i="1" smtClean="0">
                                  <a:solidFill>
                                    <a:schemeClr val="accent1"/>
                                  </a:solidFill>
                                  <a:latin typeface="Cambria Math" panose="02040503050406030204" pitchFamily="18" charset="0"/>
                                </a:rPr>
                                <m:t>,1</m:t>
                              </m:r>
                            </m:sub>
                          </m:sSub>
                        </m:e>
                      </m:d>
                    </m:oMath>
                  </m:oMathPara>
                </a14:m>
                <a:endParaRPr lang="vi-VN" sz="800">
                  <a:solidFill>
                    <a:schemeClr val="accent1"/>
                  </a:solidFill>
                </a:endParaRPr>
              </a:p>
            </p:txBody>
          </p:sp>
        </mc:Choice>
        <mc:Fallback xmlns="">
          <p:sp>
            <p:nvSpPr>
              <p:cNvPr id="41" name="Rectangle 40">
                <a:extLst>
                  <a:ext uri="{FF2B5EF4-FFF2-40B4-BE49-F238E27FC236}">
                    <a16:creationId xmlns:a16="http://schemas.microsoft.com/office/drawing/2014/main" id="{B2B43748-3D2F-7F54-F3EF-54359F19ADD1}"/>
                  </a:ext>
                </a:extLst>
              </p:cNvPr>
              <p:cNvSpPr>
                <a:spLocks noRot="1" noChangeAspect="1" noMove="1" noResize="1" noEditPoints="1" noAdjustHandles="1" noChangeArrowheads="1" noChangeShapeType="1" noTextEdit="1"/>
              </p:cNvSpPr>
              <p:nvPr/>
            </p:nvSpPr>
            <p:spPr>
              <a:xfrm>
                <a:off x="4560669" y="3212445"/>
                <a:ext cx="485422" cy="194733"/>
              </a:xfrm>
              <a:prstGeom prst="rect">
                <a:avLst/>
              </a:prstGeom>
              <a:blipFill>
                <a:blip r:embed="rId8"/>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AAD6FFD-FE19-5ACA-B9E0-AD61581F05AB}"/>
                  </a:ext>
                </a:extLst>
              </p:cNvPr>
              <p:cNvSpPr/>
              <p:nvPr/>
            </p:nvSpPr>
            <p:spPr>
              <a:xfrm>
                <a:off x="5119636" y="3486948"/>
                <a:ext cx="485422" cy="19473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 </m:t>
                          </m:r>
                          <m:r>
                            <a:rPr lang="en-US" sz="800" b="0" i="1" smtClean="0">
                              <a:solidFill>
                                <a:schemeClr val="accent1"/>
                              </a:solidFill>
                              <a:latin typeface="Cambria Math" panose="02040503050406030204" pitchFamily="18" charset="0"/>
                            </a:rPr>
                            <m:t>𝑅</m:t>
                          </m:r>
                        </m:e>
                        <m:sub>
                          <m:r>
                            <a:rPr lang="en-US" sz="800" b="0" i="1" smtClean="0">
                              <a:solidFill>
                                <a:schemeClr val="accent1"/>
                              </a:solidFill>
                              <a:latin typeface="Cambria Math" panose="02040503050406030204" pitchFamily="18" charset="0"/>
                            </a:rPr>
                            <m:t>𝑋</m:t>
                          </m:r>
                        </m:sub>
                      </m:sSub>
                      <m:d>
                        <m:dPr>
                          <m:ctrlPr>
                            <a:rPr lang="en-US" sz="800" b="0" i="1" smtClean="0">
                              <a:solidFill>
                                <a:schemeClr val="accent1"/>
                              </a:solidFill>
                              <a:latin typeface="Cambria Math" panose="02040503050406030204" pitchFamily="18" charset="0"/>
                            </a:rPr>
                          </m:ctrlPr>
                        </m:dPr>
                        <m:e>
                          <m:sSub>
                            <m:sSubPr>
                              <m:ctrlPr>
                                <a:rPr lang="en-US" sz="800" b="0" i="1" smtClean="0">
                                  <a:solidFill>
                                    <a:schemeClr val="accent1"/>
                                  </a:solidFill>
                                  <a:latin typeface="Cambria Math" panose="02040503050406030204" pitchFamily="18" charset="0"/>
                                </a:rPr>
                              </m:ctrlPr>
                            </m:sSubPr>
                            <m:e>
                              <m:r>
                                <a:rPr lang="en-US" sz="800" b="0" i="1" smtClean="0">
                                  <a:solidFill>
                                    <a:schemeClr val="accent1"/>
                                  </a:solidFill>
                                  <a:latin typeface="Cambria Math" panose="02040503050406030204" pitchFamily="18" charset="0"/>
                                </a:rPr>
                                <m:t>𝑥</m:t>
                              </m:r>
                            </m:e>
                            <m:sub>
                              <m:r>
                                <a:rPr lang="en-US" sz="800" b="0" i="1" smtClean="0">
                                  <a:solidFill>
                                    <a:schemeClr val="accent1"/>
                                  </a:solidFill>
                                  <a:latin typeface="Cambria Math" panose="02040503050406030204" pitchFamily="18" charset="0"/>
                                </a:rPr>
                                <m:t>𝑖</m:t>
                              </m:r>
                              <m:r>
                                <a:rPr lang="en-US" sz="800" b="0" i="1" smtClean="0">
                                  <a:solidFill>
                                    <a:schemeClr val="accent1"/>
                                  </a:solidFill>
                                  <a:latin typeface="Cambria Math" panose="02040503050406030204" pitchFamily="18" charset="0"/>
                                </a:rPr>
                                <m:t>,</m:t>
                              </m:r>
                              <m:r>
                                <a:rPr lang="en-US" sz="800" b="0" i="1" smtClean="0">
                                  <a:solidFill>
                                    <a:schemeClr val="accent1"/>
                                  </a:solidFill>
                                  <a:latin typeface="Cambria Math" panose="02040503050406030204" pitchFamily="18" charset="0"/>
                                </a:rPr>
                                <m:t>𝑀</m:t>
                              </m:r>
                            </m:sub>
                          </m:sSub>
                        </m:e>
                      </m:d>
                    </m:oMath>
                  </m:oMathPara>
                </a14:m>
                <a:endParaRPr lang="vi-VN" sz="800">
                  <a:solidFill>
                    <a:schemeClr val="accent1"/>
                  </a:solidFill>
                </a:endParaRPr>
              </a:p>
            </p:txBody>
          </p:sp>
        </mc:Choice>
        <mc:Fallback xmlns="">
          <p:sp>
            <p:nvSpPr>
              <p:cNvPr id="42" name="Rectangle 41">
                <a:extLst>
                  <a:ext uri="{FF2B5EF4-FFF2-40B4-BE49-F238E27FC236}">
                    <a16:creationId xmlns:a16="http://schemas.microsoft.com/office/drawing/2014/main" id="{1AAD6FFD-FE19-5ACA-B9E0-AD61581F05AB}"/>
                  </a:ext>
                </a:extLst>
              </p:cNvPr>
              <p:cNvSpPr>
                <a:spLocks noRot="1" noChangeAspect="1" noMove="1" noResize="1" noEditPoints="1" noAdjustHandles="1" noChangeArrowheads="1" noChangeShapeType="1" noTextEdit="1"/>
              </p:cNvSpPr>
              <p:nvPr/>
            </p:nvSpPr>
            <p:spPr>
              <a:xfrm>
                <a:off x="5119636" y="3486948"/>
                <a:ext cx="485422" cy="194733"/>
              </a:xfrm>
              <a:prstGeom prst="rect">
                <a:avLst/>
              </a:prstGeom>
              <a:blipFill>
                <a:blip r:embed="rId9"/>
                <a:stretch>
                  <a:fillRect/>
                </a:stretch>
              </a:blipFill>
              <a:ln>
                <a:solidFill>
                  <a:schemeClr val="tx1"/>
                </a:solidFill>
              </a:ln>
            </p:spPr>
            <p:txBody>
              <a:bodyPr/>
              <a:lstStyle/>
              <a:p>
                <a:r>
                  <a:rPr lang="vi-VN">
                    <a:noFill/>
                  </a:rPr>
                  <a:t> </a:t>
                </a:r>
              </a:p>
            </p:txBody>
          </p:sp>
        </mc:Fallback>
      </mc:AlternateContent>
      <p:sp>
        <p:nvSpPr>
          <p:cNvPr id="45" name="Double Bracket 44">
            <a:extLst>
              <a:ext uri="{FF2B5EF4-FFF2-40B4-BE49-F238E27FC236}">
                <a16:creationId xmlns:a16="http://schemas.microsoft.com/office/drawing/2014/main" id="{EDF52BDC-9AB9-1533-1C76-0A7185F24ABC}"/>
              </a:ext>
            </a:extLst>
          </p:cNvPr>
          <p:cNvSpPr/>
          <p:nvPr/>
        </p:nvSpPr>
        <p:spPr>
          <a:xfrm>
            <a:off x="3729670" y="3032720"/>
            <a:ext cx="2088099" cy="703250"/>
          </a:xfrm>
          <a:prstGeom prst="bracketPair">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BD1F57E-4F93-8140-E335-79C7B0BAD16C}"/>
                  </a:ext>
                </a:extLst>
              </p:cNvPr>
              <p:cNvSpPr txBox="1"/>
              <p:nvPr/>
            </p:nvSpPr>
            <p:spPr>
              <a:xfrm>
                <a:off x="5626166" y="2831241"/>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vi-VN"/>
              </a:p>
            </p:txBody>
          </p:sp>
        </mc:Choice>
        <mc:Fallback xmlns="">
          <p:sp>
            <p:nvSpPr>
              <p:cNvPr id="47" name="TextBox 46">
                <a:extLst>
                  <a:ext uri="{FF2B5EF4-FFF2-40B4-BE49-F238E27FC236}">
                    <a16:creationId xmlns:a16="http://schemas.microsoft.com/office/drawing/2014/main" id="{ABD1F57E-4F93-8140-E335-79C7B0BAD16C}"/>
                  </a:ext>
                </a:extLst>
              </p:cNvPr>
              <p:cNvSpPr txBox="1">
                <a:spLocks noRot="1" noChangeAspect="1" noMove="1" noResize="1" noEditPoints="1" noAdjustHandles="1" noChangeArrowheads="1" noChangeShapeType="1" noTextEdit="1"/>
              </p:cNvSpPr>
              <p:nvPr/>
            </p:nvSpPr>
            <p:spPr>
              <a:xfrm>
                <a:off x="5626166" y="2831241"/>
                <a:ext cx="571500" cy="369332"/>
              </a:xfrm>
              <a:prstGeom prst="rect">
                <a:avLst/>
              </a:prstGeom>
              <a:blipFill>
                <a:blip r:embed="rId10"/>
                <a:stretch>
                  <a:fillRect b="-8197"/>
                </a:stretch>
              </a:blipFill>
            </p:spPr>
            <p:txBody>
              <a:bodyPr/>
              <a:lstStyle/>
              <a:p>
                <a:r>
                  <a:rPr lang="vi-VN">
                    <a:noFill/>
                  </a:rPr>
                  <a:t> </a:t>
                </a:r>
              </a:p>
            </p:txBody>
          </p:sp>
        </mc:Fallback>
      </mc:AlternateContent>
      <p:sp>
        <p:nvSpPr>
          <p:cNvPr id="50" name="Left Brace 49">
            <a:extLst>
              <a:ext uri="{FF2B5EF4-FFF2-40B4-BE49-F238E27FC236}">
                <a16:creationId xmlns:a16="http://schemas.microsoft.com/office/drawing/2014/main" id="{DFDDCF88-B724-55D1-10ED-32BFC712C5CF}"/>
              </a:ext>
            </a:extLst>
          </p:cNvPr>
          <p:cNvSpPr/>
          <p:nvPr/>
        </p:nvSpPr>
        <p:spPr>
          <a:xfrm rot="16200000">
            <a:off x="2490229" y="3748885"/>
            <a:ext cx="151542" cy="1647527"/>
          </a:xfrm>
          <a:prstGeom prst="leftBrace">
            <a:avLst>
              <a:gd name="adj1" fmla="val 6698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8CFBE45A-F324-B8BF-D8E0-FC5644555EC0}"/>
              </a:ext>
            </a:extLst>
          </p:cNvPr>
          <p:cNvSpPr txBox="1"/>
          <p:nvPr/>
        </p:nvSpPr>
        <p:spPr>
          <a:xfrm>
            <a:off x="1742235" y="4648420"/>
            <a:ext cx="1682532" cy="276999"/>
          </a:xfrm>
          <a:prstGeom prst="rect">
            <a:avLst/>
          </a:prstGeom>
          <a:noFill/>
        </p:spPr>
        <p:txBody>
          <a:bodyPr wrap="square" rtlCol="0">
            <a:spAutoFit/>
          </a:bodyPr>
          <a:lstStyle/>
          <a:p>
            <a:pPr algn="ctr"/>
            <a:r>
              <a:rPr lang="en-US" sz="1200"/>
              <a:t>“Nature” inner product</a:t>
            </a:r>
            <a:endParaRPr lang="vi-VN" sz="1200"/>
          </a:p>
        </p:txBody>
      </p:sp>
      <p:sp>
        <p:nvSpPr>
          <p:cNvPr id="52" name="TextBox 51">
            <a:extLst>
              <a:ext uri="{FF2B5EF4-FFF2-40B4-BE49-F238E27FC236}">
                <a16:creationId xmlns:a16="http://schemas.microsoft.com/office/drawing/2014/main" id="{858F1B73-419F-FFF4-FB03-595A5E2DB705}"/>
              </a:ext>
            </a:extLst>
          </p:cNvPr>
          <p:cNvSpPr txBox="1"/>
          <p:nvPr/>
        </p:nvSpPr>
        <p:spPr>
          <a:xfrm>
            <a:off x="921765" y="3655410"/>
            <a:ext cx="2039107" cy="276999"/>
          </a:xfrm>
          <a:prstGeom prst="rect">
            <a:avLst/>
          </a:prstGeom>
          <a:noFill/>
        </p:spPr>
        <p:txBody>
          <a:bodyPr wrap="square" rtlCol="0">
            <a:spAutoFit/>
          </a:bodyPr>
          <a:lstStyle/>
          <a:p>
            <a:pPr algn="ctr"/>
            <a:r>
              <a:rPr lang="en-US" sz="1200"/>
              <a:t>Unitary operator as kernel</a:t>
            </a:r>
            <a:endParaRPr lang="vi-VN" sz="1200"/>
          </a:p>
        </p:txBody>
      </p:sp>
      <p:cxnSp>
        <p:nvCxnSpPr>
          <p:cNvPr id="54" name="Straight Arrow Connector 53">
            <a:extLst>
              <a:ext uri="{FF2B5EF4-FFF2-40B4-BE49-F238E27FC236}">
                <a16:creationId xmlns:a16="http://schemas.microsoft.com/office/drawing/2014/main" id="{58C8B8DD-242A-0177-408E-8FD82307EFFA}"/>
              </a:ext>
            </a:extLst>
          </p:cNvPr>
          <p:cNvCxnSpPr>
            <a:cxnSpLocks/>
            <a:stCxn id="52" idx="2"/>
          </p:cNvCxnSpPr>
          <p:nvPr/>
        </p:nvCxnSpPr>
        <p:spPr>
          <a:xfrm>
            <a:off x="1941319" y="3932409"/>
            <a:ext cx="0" cy="246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20EF59DA-4D2B-8C9B-6CF2-58A00B696980}"/>
              </a:ext>
            </a:extLst>
          </p:cNvPr>
          <p:cNvSpPr txBox="1"/>
          <p:nvPr/>
        </p:nvSpPr>
        <p:spPr>
          <a:xfrm>
            <a:off x="3637501" y="3994912"/>
            <a:ext cx="2460401" cy="461665"/>
          </a:xfrm>
          <a:prstGeom prst="rect">
            <a:avLst/>
          </a:prstGeom>
          <a:noFill/>
        </p:spPr>
        <p:txBody>
          <a:bodyPr wrap="square" rtlCol="0">
            <a:spAutoFit/>
          </a:bodyPr>
          <a:lstStyle/>
          <a:p>
            <a:pPr algn="ctr"/>
            <a:r>
              <a:rPr lang="en-US" sz="1200"/>
              <a:t>Feature encoding (embedding)</a:t>
            </a:r>
          </a:p>
          <a:p>
            <a:pPr algn="ctr"/>
            <a:r>
              <a:rPr lang="en-US" sz="1200"/>
              <a:t>(Fixed kernel)</a:t>
            </a:r>
            <a:endParaRPr lang="vi-VN" sz="1200"/>
          </a:p>
        </p:txBody>
      </p:sp>
      <p:cxnSp>
        <p:nvCxnSpPr>
          <p:cNvPr id="73" name="Straight Connector 72">
            <a:extLst>
              <a:ext uri="{FF2B5EF4-FFF2-40B4-BE49-F238E27FC236}">
                <a16:creationId xmlns:a16="http://schemas.microsoft.com/office/drawing/2014/main" id="{B98B821D-482C-B5F1-BD46-A62209E65973}"/>
              </a:ext>
            </a:extLst>
          </p:cNvPr>
          <p:cNvCxnSpPr>
            <a:cxnSpLocks/>
          </p:cNvCxnSpPr>
          <p:nvPr/>
        </p:nvCxnSpPr>
        <p:spPr>
          <a:xfrm>
            <a:off x="6318838" y="1996671"/>
            <a:ext cx="1795574" cy="114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0874FB9-7B9C-190F-1DB3-C15621208F21}"/>
              </a:ext>
            </a:extLst>
          </p:cNvPr>
          <p:cNvCxnSpPr>
            <a:cxnSpLocks/>
          </p:cNvCxnSpPr>
          <p:nvPr/>
        </p:nvCxnSpPr>
        <p:spPr>
          <a:xfrm flipV="1">
            <a:off x="6389255" y="1878347"/>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4B0B83-E272-BE2B-6480-A7665A13B4C7}"/>
                  </a:ext>
                </a:extLst>
              </p:cNvPr>
              <p:cNvSpPr/>
              <p:nvPr/>
            </p:nvSpPr>
            <p:spPr>
              <a:xfrm>
                <a:off x="6603836" y="1682709"/>
                <a:ext cx="648498"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chemeClr val="accent1"/>
                          </a:solidFill>
                          <a:latin typeface="Cambria Math" panose="02040503050406030204" pitchFamily="18" charset="0"/>
                        </a:rPr>
                        <m:t> </m:t>
                      </m:r>
                      <m:r>
                        <a:rPr lang="ar-AE" b="0" i="1" smtClean="0">
                          <a:solidFill>
                            <a:schemeClr val="accent1"/>
                          </a:solidFill>
                          <a:latin typeface="Cambria Math" panose="02040503050406030204" pitchFamily="18" charset="0"/>
                        </a:rPr>
                        <m:t>𝑈</m:t>
                      </m:r>
                      <m:d>
                        <m:dPr>
                          <m:ctrlPr>
                            <a:rPr lang="ar-AE" b="0" i="1" smtClean="0">
                              <a:solidFill>
                                <a:schemeClr val="accent1"/>
                              </a:solidFill>
                              <a:latin typeface="Cambria Math" panose="02040503050406030204" pitchFamily="18" charset="0"/>
                            </a:rPr>
                          </m:ctrlPr>
                        </m:dPr>
                        <m:e>
                          <m:sSub>
                            <m:sSubPr>
                              <m:ctrlPr>
                                <a:rPr lang="ar-AE" b="0" i="1" smtClean="0">
                                  <a:solidFill>
                                    <a:schemeClr val="accent1"/>
                                  </a:solidFill>
                                  <a:latin typeface="Cambria Math" panose="02040503050406030204" pitchFamily="18" charset="0"/>
                                </a:rPr>
                              </m:ctrlPr>
                            </m:sSubPr>
                            <m:e>
                              <m:r>
                                <a:rPr lang="ar-AE" b="0" i="1" smtClean="0">
                                  <a:solidFill>
                                    <a:schemeClr val="accent1"/>
                                  </a:solidFill>
                                  <a:latin typeface="Cambria Math" panose="02040503050406030204" pitchFamily="18" charset="0"/>
                                </a:rPr>
                                <m:t>𝑥</m:t>
                              </m:r>
                            </m:e>
                            <m:sub>
                              <m:r>
                                <a:rPr lang="ar-AE" b="0" i="1" smtClean="0">
                                  <a:solidFill>
                                    <a:schemeClr val="accent1"/>
                                  </a:solidFill>
                                  <a:latin typeface="Cambria Math" panose="02040503050406030204" pitchFamily="18" charset="0"/>
                                </a:rPr>
                                <m:t>1</m:t>
                              </m:r>
                            </m:sub>
                          </m:sSub>
                        </m:e>
                      </m:d>
                    </m:oMath>
                  </m:oMathPara>
                </a14:m>
                <a:endParaRPr lang="ar-AE">
                  <a:solidFill>
                    <a:schemeClr val="accent1"/>
                  </a:solidFill>
                </a:endParaRPr>
              </a:p>
            </p:txBody>
          </p:sp>
        </mc:Choice>
        <mc:Fallback xmlns="">
          <p:sp>
            <p:nvSpPr>
              <p:cNvPr id="75" name="Rectangle 74">
                <a:extLst>
                  <a:ext uri="{FF2B5EF4-FFF2-40B4-BE49-F238E27FC236}">
                    <a16:creationId xmlns:a16="http://schemas.microsoft.com/office/drawing/2014/main" id="{4C4B0B83-E272-BE2B-6480-A7665A13B4C7}"/>
                  </a:ext>
                </a:extLst>
              </p:cNvPr>
              <p:cNvSpPr>
                <a:spLocks noRot="1" noChangeAspect="1" noMove="1" noResize="1" noEditPoints="1" noAdjustHandles="1" noChangeArrowheads="1" noChangeShapeType="1" noTextEdit="1"/>
              </p:cNvSpPr>
              <p:nvPr/>
            </p:nvSpPr>
            <p:spPr>
              <a:xfrm>
                <a:off x="6603836" y="1682709"/>
                <a:ext cx="648498" cy="650789"/>
              </a:xfrm>
              <a:prstGeom prst="rect">
                <a:avLst/>
              </a:prstGeom>
              <a:blipFill>
                <a:blip r:embed="rId11"/>
                <a:stretch>
                  <a:fillRect l="-6422"/>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01F81AC-CA13-1956-42CB-8E8B177A2FD8}"/>
                  </a:ext>
                </a:extLst>
              </p:cNvPr>
              <p:cNvSpPr/>
              <p:nvPr/>
            </p:nvSpPr>
            <p:spPr>
              <a:xfrm>
                <a:off x="7407416" y="1682709"/>
                <a:ext cx="681639"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rgbClr val="FF0000"/>
                          </a:solidFill>
                          <a:latin typeface="Cambria Math" panose="02040503050406030204" pitchFamily="18" charset="0"/>
                        </a:rPr>
                        <m:t> </m:t>
                      </m:r>
                      <m:r>
                        <a:rPr lang="ar-AE" b="0" i="1" smtClean="0">
                          <a:solidFill>
                            <a:srgbClr val="FF0000"/>
                          </a:solidFill>
                          <a:latin typeface="Cambria Math" panose="02040503050406030204" pitchFamily="18" charset="0"/>
                        </a:rPr>
                        <m:t>𝑉</m:t>
                      </m:r>
                      <m:r>
                        <a:rPr lang="ar-AE" b="0" i="1" smtClean="0">
                          <a:solidFill>
                            <a:srgbClr val="FF0000"/>
                          </a:solidFill>
                          <a:latin typeface="Cambria Math" panose="02040503050406030204" pitchFamily="18" charset="0"/>
                        </a:rPr>
                        <m:t>(</m:t>
                      </m:r>
                      <m:sSub>
                        <m:sSubPr>
                          <m:ctrlPr>
                            <a:rPr lang="ar-AE" b="0" i="1" smtClean="0">
                              <a:solidFill>
                                <a:srgbClr val="FF0000"/>
                              </a:solidFill>
                              <a:latin typeface="Cambria Math" panose="02040503050406030204" pitchFamily="18" charset="0"/>
                            </a:rPr>
                          </m:ctrlPr>
                        </m:sSubPr>
                        <m:e>
                          <m:r>
                            <a:rPr lang="ar-AE" b="0" i="1" smtClean="0">
                              <a:solidFill>
                                <a:srgbClr val="FF0000"/>
                              </a:solidFill>
                              <a:latin typeface="Cambria Math" panose="02040503050406030204" pitchFamily="18" charset="0"/>
                            </a:rPr>
                            <m:t>𝜃</m:t>
                          </m:r>
                        </m:e>
                        <m:sub>
                          <m:r>
                            <a:rPr lang="ar-AE" b="0" i="1" smtClean="0">
                              <a:solidFill>
                                <a:srgbClr val="FF0000"/>
                              </a:solidFill>
                              <a:latin typeface="Cambria Math" panose="02040503050406030204" pitchFamily="18" charset="0"/>
                            </a:rPr>
                            <m:t>1</m:t>
                          </m:r>
                        </m:sub>
                      </m:sSub>
                      <m:r>
                        <a:rPr lang="ar-AE" b="0" i="1" smtClean="0">
                          <a:solidFill>
                            <a:srgbClr val="FF0000"/>
                          </a:solidFill>
                          <a:latin typeface="Cambria Math" panose="02040503050406030204" pitchFamily="18" charset="0"/>
                        </a:rPr>
                        <m:t>)</m:t>
                      </m:r>
                    </m:oMath>
                  </m:oMathPara>
                </a14:m>
                <a:endParaRPr lang="ar-AE">
                  <a:solidFill>
                    <a:srgbClr val="FF0000"/>
                  </a:solidFill>
                </a:endParaRPr>
              </a:p>
            </p:txBody>
          </p:sp>
        </mc:Choice>
        <mc:Fallback xmlns="">
          <p:sp>
            <p:nvSpPr>
              <p:cNvPr id="76" name="Rectangle 75">
                <a:extLst>
                  <a:ext uri="{FF2B5EF4-FFF2-40B4-BE49-F238E27FC236}">
                    <a16:creationId xmlns:a16="http://schemas.microsoft.com/office/drawing/2014/main" id="{A01F81AC-CA13-1956-42CB-8E8B177A2FD8}"/>
                  </a:ext>
                </a:extLst>
              </p:cNvPr>
              <p:cNvSpPr>
                <a:spLocks noRot="1" noChangeAspect="1" noMove="1" noResize="1" noEditPoints="1" noAdjustHandles="1" noChangeArrowheads="1" noChangeShapeType="1" noTextEdit="1"/>
              </p:cNvSpPr>
              <p:nvPr/>
            </p:nvSpPr>
            <p:spPr>
              <a:xfrm>
                <a:off x="7407416" y="1682709"/>
                <a:ext cx="681639" cy="650789"/>
              </a:xfrm>
              <a:prstGeom prst="rect">
                <a:avLst/>
              </a:prstGeom>
              <a:blipFill>
                <a:blip r:embed="rId12"/>
                <a:stretch>
                  <a:fillRect l="-3509" r="-7018"/>
                </a:stretch>
              </a:blipFill>
              <a:ln>
                <a:solidFill>
                  <a:schemeClr val="tx1"/>
                </a:solidFill>
              </a:ln>
            </p:spPr>
            <p:txBody>
              <a:bodyPr/>
              <a:lstStyle/>
              <a:p>
                <a:r>
                  <a:rPr lang="vi-VN">
                    <a:noFill/>
                  </a:rPr>
                  <a:t> </a:t>
                </a:r>
              </a:p>
            </p:txBody>
          </p:sp>
        </mc:Fallback>
      </mc:AlternateContent>
      <p:cxnSp>
        <p:nvCxnSpPr>
          <p:cNvPr id="77" name="Straight Connector 76">
            <a:extLst>
              <a:ext uri="{FF2B5EF4-FFF2-40B4-BE49-F238E27FC236}">
                <a16:creationId xmlns:a16="http://schemas.microsoft.com/office/drawing/2014/main" id="{C795D32B-758E-5C33-BFA2-6779B8D8F271}"/>
              </a:ext>
            </a:extLst>
          </p:cNvPr>
          <p:cNvCxnSpPr>
            <a:cxnSpLocks/>
          </p:cNvCxnSpPr>
          <p:nvPr/>
        </p:nvCxnSpPr>
        <p:spPr>
          <a:xfrm>
            <a:off x="6317706" y="2724108"/>
            <a:ext cx="17861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E8F92D55-5518-2A9E-6157-045C35A94351}"/>
                  </a:ext>
                </a:extLst>
              </p:cNvPr>
              <p:cNvSpPr/>
              <p:nvPr/>
            </p:nvSpPr>
            <p:spPr>
              <a:xfrm>
                <a:off x="6603836" y="2398714"/>
                <a:ext cx="648498"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chemeClr val="accent1"/>
                          </a:solidFill>
                          <a:latin typeface="Cambria Math" panose="02040503050406030204" pitchFamily="18" charset="0"/>
                        </a:rPr>
                        <m:t> </m:t>
                      </m:r>
                      <m:r>
                        <a:rPr lang="ar-AE" b="0" i="1" smtClean="0">
                          <a:solidFill>
                            <a:schemeClr val="accent1"/>
                          </a:solidFill>
                          <a:latin typeface="Cambria Math" panose="02040503050406030204" pitchFamily="18" charset="0"/>
                        </a:rPr>
                        <m:t>𝑈</m:t>
                      </m:r>
                      <m:d>
                        <m:dPr>
                          <m:ctrlPr>
                            <a:rPr lang="ar-AE" b="0" i="1" smtClean="0">
                              <a:solidFill>
                                <a:schemeClr val="accent1"/>
                              </a:solidFill>
                              <a:latin typeface="Cambria Math" panose="02040503050406030204" pitchFamily="18" charset="0"/>
                            </a:rPr>
                          </m:ctrlPr>
                        </m:dPr>
                        <m:e>
                          <m:sSub>
                            <m:sSubPr>
                              <m:ctrlPr>
                                <a:rPr lang="ar-AE" b="0" i="1" smtClean="0">
                                  <a:solidFill>
                                    <a:schemeClr val="accent1"/>
                                  </a:solidFill>
                                  <a:latin typeface="Cambria Math" panose="02040503050406030204" pitchFamily="18" charset="0"/>
                                </a:rPr>
                              </m:ctrlPr>
                            </m:sSubPr>
                            <m:e>
                              <m:r>
                                <a:rPr lang="ar-AE" b="0" i="1" smtClean="0">
                                  <a:solidFill>
                                    <a:schemeClr val="accent1"/>
                                  </a:solidFill>
                                  <a:latin typeface="Cambria Math" panose="02040503050406030204" pitchFamily="18" charset="0"/>
                                </a:rPr>
                                <m:t>𝑥</m:t>
                              </m:r>
                            </m:e>
                            <m:sub>
                              <m:r>
                                <a:rPr lang="ar-AE" b="0" i="1" smtClean="0">
                                  <a:solidFill>
                                    <a:schemeClr val="accent1"/>
                                  </a:solidFill>
                                  <a:latin typeface="Cambria Math" panose="02040503050406030204" pitchFamily="18" charset="0"/>
                                </a:rPr>
                                <m:t>2</m:t>
                              </m:r>
                            </m:sub>
                          </m:sSub>
                        </m:e>
                      </m:d>
                    </m:oMath>
                  </m:oMathPara>
                </a14:m>
                <a:endParaRPr lang="ar-AE">
                  <a:solidFill>
                    <a:schemeClr val="accent1"/>
                  </a:solidFill>
                </a:endParaRPr>
              </a:p>
            </p:txBody>
          </p:sp>
        </mc:Choice>
        <mc:Fallback xmlns="">
          <p:sp>
            <p:nvSpPr>
              <p:cNvPr id="78" name="Rectangle 77">
                <a:extLst>
                  <a:ext uri="{FF2B5EF4-FFF2-40B4-BE49-F238E27FC236}">
                    <a16:creationId xmlns:a16="http://schemas.microsoft.com/office/drawing/2014/main" id="{E8F92D55-5518-2A9E-6157-045C35A94351}"/>
                  </a:ext>
                </a:extLst>
              </p:cNvPr>
              <p:cNvSpPr>
                <a:spLocks noRot="1" noChangeAspect="1" noMove="1" noResize="1" noEditPoints="1" noAdjustHandles="1" noChangeArrowheads="1" noChangeShapeType="1" noTextEdit="1"/>
              </p:cNvSpPr>
              <p:nvPr/>
            </p:nvSpPr>
            <p:spPr>
              <a:xfrm>
                <a:off x="6603836" y="2398714"/>
                <a:ext cx="648498" cy="650789"/>
              </a:xfrm>
              <a:prstGeom prst="rect">
                <a:avLst/>
              </a:prstGeom>
              <a:blipFill>
                <a:blip r:embed="rId13"/>
                <a:stretch>
                  <a:fillRect l="-7339"/>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9F659BD-2622-4B15-D153-89B7DAFA0137}"/>
                  </a:ext>
                </a:extLst>
              </p:cNvPr>
              <p:cNvSpPr/>
              <p:nvPr/>
            </p:nvSpPr>
            <p:spPr>
              <a:xfrm>
                <a:off x="7407416" y="2398714"/>
                <a:ext cx="681639"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rgbClr val="FF0000"/>
                          </a:solidFill>
                          <a:latin typeface="Cambria Math" panose="02040503050406030204" pitchFamily="18" charset="0"/>
                        </a:rPr>
                        <m:t> </m:t>
                      </m:r>
                      <m:r>
                        <a:rPr lang="ar-AE" b="0" i="1" smtClean="0">
                          <a:solidFill>
                            <a:srgbClr val="FF0000"/>
                          </a:solidFill>
                          <a:latin typeface="Cambria Math" panose="02040503050406030204" pitchFamily="18" charset="0"/>
                        </a:rPr>
                        <m:t>𝑉</m:t>
                      </m:r>
                      <m:r>
                        <a:rPr lang="ar-AE" b="0" i="1" smtClean="0">
                          <a:solidFill>
                            <a:srgbClr val="FF0000"/>
                          </a:solidFill>
                          <a:latin typeface="Cambria Math" panose="02040503050406030204" pitchFamily="18" charset="0"/>
                        </a:rPr>
                        <m:t>(</m:t>
                      </m:r>
                      <m:sSub>
                        <m:sSubPr>
                          <m:ctrlPr>
                            <a:rPr lang="ar-AE" b="0" i="1" smtClean="0">
                              <a:solidFill>
                                <a:srgbClr val="FF0000"/>
                              </a:solidFill>
                              <a:latin typeface="Cambria Math" panose="02040503050406030204" pitchFamily="18" charset="0"/>
                            </a:rPr>
                          </m:ctrlPr>
                        </m:sSubPr>
                        <m:e>
                          <m:r>
                            <a:rPr lang="ar-AE" b="0" i="1" smtClean="0">
                              <a:solidFill>
                                <a:srgbClr val="FF0000"/>
                              </a:solidFill>
                              <a:latin typeface="Cambria Math" panose="02040503050406030204" pitchFamily="18" charset="0"/>
                            </a:rPr>
                            <m:t>𝜃</m:t>
                          </m:r>
                        </m:e>
                        <m:sub>
                          <m:r>
                            <a:rPr lang="ar-AE" b="0" i="1" smtClean="0">
                              <a:solidFill>
                                <a:srgbClr val="FF0000"/>
                              </a:solidFill>
                              <a:latin typeface="Cambria Math" panose="02040503050406030204" pitchFamily="18" charset="0"/>
                            </a:rPr>
                            <m:t>2</m:t>
                          </m:r>
                        </m:sub>
                      </m:sSub>
                      <m:r>
                        <a:rPr lang="ar-AE" b="0" i="1" smtClean="0">
                          <a:solidFill>
                            <a:srgbClr val="FF0000"/>
                          </a:solidFill>
                          <a:latin typeface="Cambria Math" panose="02040503050406030204" pitchFamily="18" charset="0"/>
                        </a:rPr>
                        <m:t>)</m:t>
                      </m:r>
                    </m:oMath>
                  </m:oMathPara>
                </a14:m>
                <a:endParaRPr lang="ar-AE">
                  <a:solidFill>
                    <a:srgbClr val="FF0000"/>
                  </a:solidFill>
                </a:endParaRPr>
              </a:p>
            </p:txBody>
          </p:sp>
        </mc:Choice>
        <mc:Fallback xmlns="">
          <p:sp>
            <p:nvSpPr>
              <p:cNvPr id="79" name="Rectangle 78">
                <a:extLst>
                  <a:ext uri="{FF2B5EF4-FFF2-40B4-BE49-F238E27FC236}">
                    <a16:creationId xmlns:a16="http://schemas.microsoft.com/office/drawing/2014/main" id="{09F659BD-2622-4B15-D153-89B7DAFA0137}"/>
                  </a:ext>
                </a:extLst>
              </p:cNvPr>
              <p:cNvSpPr>
                <a:spLocks noRot="1" noChangeAspect="1" noMove="1" noResize="1" noEditPoints="1" noAdjustHandles="1" noChangeArrowheads="1" noChangeShapeType="1" noTextEdit="1"/>
              </p:cNvSpPr>
              <p:nvPr/>
            </p:nvSpPr>
            <p:spPr>
              <a:xfrm>
                <a:off x="7407416" y="2398714"/>
                <a:ext cx="681639" cy="650789"/>
              </a:xfrm>
              <a:prstGeom prst="rect">
                <a:avLst/>
              </a:prstGeom>
              <a:blipFill>
                <a:blip r:embed="rId14"/>
                <a:stretch>
                  <a:fillRect l="-3509" r="-6140"/>
                </a:stretch>
              </a:blipFill>
              <a:ln>
                <a:solidFill>
                  <a:schemeClr val="tx1"/>
                </a:solidFill>
              </a:ln>
            </p:spPr>
            <p:txBody>
              <a:bodyPr/>
              <a:lstStyle/>
              <a:p>
                <a:r>
                  <a:rPr lang="vi-VN">
                    <a:noFill/>
                  </a:rPr>
                  <a:t> </a:t>
                </a:r>
              </a:p>
            </p:txBody>
          </p:sp>
        </mc:Fallback>
      </mc:AlternateContent>
      <p:sp>
        <p:nvSpPr>
          <p:cNvPr id="80" name="Arc 79">
            <a:extLst>
              <a:ext uri="{FF2B5EF4-FFF2-40B4-BE49-F238E27FC236}">
                <a16:creationId xmlns:a16="http://schemas.microsoft.com/office/drawing/2014/main" id="{AD695A6E-89A0-1568-0196-89CAB677354B}"/>
              </a:ext>
            </a:extLst>
          </p:cNvPr>
          <p:cNvSpPr/>
          <p:nvPr/>
        </p:nvSpPr>
        <p:spPr>
          <a:xfrm>
            <a:off x="7779636" y="2008104"/>
            <a:ext cx="645202" cy="716004"/>
          </a:xfrm>
          <a:prstGeom prst="arc">
            <a:avLst>
              <a:gd name="adj1" fmla="val 16200000"/>
              <a:gd name="adj2" fmla="val 5544996"/>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cxnSp>
        <p:nvCxnSpPr>
          <p:cNvPr id="83" name="Straight Connector 82">
            <a:extLst>
              <a:ext uri="{FF2B5EF4-FFF2-40B4-BE49-F238E27FC236}">
                <a16:creationId xmlns:a16="http://schemas.microsoft.com/office/drawing/2014/main" id="{F9EA51D2-A827-0EE0-6392-521819D2F721}"/>
              </a:ext>
            </a:extLst>
          </p:cNvPr>
          <p:cNvCxnSpPr>
            <a:cxnSpLocks/>
          </p:cNvCxnSpPr>
          <p:nvPr/>
        </p:nvCxnSpPr>
        <p:spPr>
          <a:xfrm>
            <a:off x="6323041" y="3598203"/>
            <a:ext cx="2101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17C160DC-A66A-1532-F7CA-E821F524E7B2}"/>
                  </a:ext>
                </a:extLst>
              </p:cNvPr>
              <p:cNvSpPr/>
              <p:nvPr/>
            </p:nvSpPr>
            <p:spPr>
              <a:xfrm>
                <a:off x="6609171" y="3272809"/>
                <a:ext cx="648498"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chemeClr val="accent1"/>
                          </a:solidFill>
                          <a:latin typeface="Cambria Math" panose="02040503050406030204" pitchFamily="18" charset="0"/>
                        </a:rPr>
                        <m:t> </m:t>
                      </m:r>
                      <m:r>
                        <a:rPr lang="ar-AE" b="0" i="1" smtClean="0">
                          <a:solidFill>
                            <a:schemeClr val="accent1"/>
                          </a:solidFill>
                          <a:latin typeface="Cambria Math" panose="02040503050406030204" pitchFamily="18" charset="0"/>
                        </a:rPr>
                        <m:t>𝑈</m:t>
                      </m:r>
                      <m:d>
                        <m:dPr>
                          <m:ctrlPr>
                            <a:rPr lang="ar-AE" b="0" i="1" smtClean="0">
                              <a:solidFill>
                                <a:schemeClr val="accent1"/>
                              </a:solidFill>
                              <a:latin typeface="Cambria Math" panose="02040503050406030204" pitchFamily="18" charset="0"/>
                            </a:rPr>
                          </m:ctrlPr>
                        </m:dPr>
                        <m:e>
                          <m:sSub>
                            <m:sSubPr>
                              <m:ctrlPr>
                                <a:rPr lang="ar-AE" b="0" i="1" smtClean="0">
                                  <a:solidFill>
                                    <a:schemeClr val="accent1"/>
                                  </a:solidFill>
                                  <a:latin typeface="Cambria Math" panose="02040503050406030204" pitchFamily="18" charset="0"/>
                                </a:rPr>
                              </m:ctrlPr>
                            </m:sSubPr>
                            <m:e>
                              <m:r>
                                <a:rPr lang="ar-AE" b="0" i="1" smtClean="0">
                                  <a:solidFill>
                                    <a:schemeClr val="accent1"/>
                                  </a:solidFill>
                                  <a:latin typeface="Cambria Math" panose="02040503050406030204" pitchFamily="18" charset="0"/>
                                </a:rPr>
                                <m:t>𝑥</m:t>
                              </m:r>
                            </m:e>
                            <m:sub>
                              <m:r>
                                <a:rPr lang="ar-AE" b="0" i="1" smtClean="0">
                                  <a:solidFill>
                                    <a:schemeClr val="accent1"/>
                                  </a:solidFill>
                                  <a:latin typeface="Cambria Math" panose="02040503050406030204" pitchFamily="18" charset="0"/>
                                </a:rPr>
                                <m:t>𝑀</m:t>
                              </m:r>
                            </m:sub>
                          </m:sSub>
                        </m:e>
                      </m:d>
                    </m:oMath>
                  </m:oMathPara>
                </a14:m>
                <a:endParaRPr lang="ar-AE">
                  <a:solidFill>
                    <a:schemeClr val="accent1"/>
                  </a:solidFill>
                </a:endParaRPr>
              </a:p>
            </p:txBody>
          </p:sp>
        </mc:Choice>
        <mc:Fallback xmlns="">
          <p:sp>
            <p:nvSpPr>
              <p:cNvPr id="84" name="Rectangle 83">
                <a:extLst>
                  <a:ext uri="{FF2B5EF4-FFF2-40B4-BE49-F238E27FC236}">
                    <a16:creationId xmlns:a16="http://schemas.microsoft.com/office/drawing/2014/main" id="{17C160DC-A66A-1532-F7CA-E821F524E7B2}"/>
                  </a:ext>
                </a:extLst>
              </p:cNvPr>
              <p:cNvSpPr>
                <a:spLocks noRot="1" noChangeAspect="1" noMove="1" noResize="1" noEditPoints="1" noAdjustHandles="1" noChangeArrowheads="1" noChangeShapeType="1" noTextEdit="1"/>
              </p:cNvSpPr>
              <p:nvPr/>
            </p:nvSpPr>
            <p:spPr>
              <a:xfrm>
                <a:off x="6609171" y="3272809"/>
                <a:ext cx="648498" cy="650789"/>
              </a:xfrm>
              <a:prstGeom prst="rect">
                <a:avLst/>
              </a:prstGeom>
              <a:blipFill>
                <a:blip r:embed="rId15"/>
                <a:stretch>
                  <a:fillRect l="-11009"/>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A9EBED59-011B-C85A-91FB-B83796DF2D66}"/>
                  </a:ext>
                </a:extLst>
              </p:cNvPr>
              <p:cNvSpPr/>
              <p:nvPr/>
            </p:nvSpPr>
            <p:spPr>
              <a:xfrm>
                <a:off x="7412751" y="3272809"/>
                <a:ext cx="681639"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ar-AE" b="0" i="1" smtClean="0">
                          <a:solidFill>
                            <a:srgbClr val="FF0000"/>
                          </a:solidFill>
                          <a:latin typeface="Cambria Math" panose="02040503050406030204" pitchFamily="18" charset="0"/>
                        </a:rPr>
                        <m:t> </m:t>
                      </m:r>
                      <m:r>
                        <a:rPr lang="ar-AE" b="0" i="1" smtClean="0">
                          <a:solidFill>
                            <a:srgbClr val="FF0000"/>
                          </a:solidFill>
                          <a:latin typeface="Cambria Math" panose="02040503050406030204" pitchFamily="18" charset="0"/>
                        </a:rPr>
                        <m:t>𝑉</m:t>
                      </m:r>
                      <m:r>
                        <a:rPr lang="ar-AE" b="0" i="1" smtClean="0">
                          <a:solidFill>
                            <a:srgbClr val="FF0000"/>
                          </a:solidFill>
                          <a:latin typeface="Cambria Math" panose="02040503050406030204" pitchFamily="18" charset="0"/>
                        </a:rPr>
                        <m:t>(</m:t>
                      </m:r>
                      <m:sSub>
                        <m:sSubPr>
                          <m:ctrlPr>
                            <a:rPr lang="ar-AE" b="0" i="1" smtClean="0">
                              <a:solidFill>
                                <a:srgbClr val="FF0000"/>
                              </a:solidFill>
                              <a:latin typeface="Cambria Math" panose="02040503050406030204" pitchFamily="18" charset="0"/>
                            </a:rPr>
                          </m:ctrlPr>
                        </m:sSubPr>
                        <m:e>
                          <m:r>
                            <a:rPr lang="ar-AE" b="0" i="1" smtClean="0">
                              <a:solidFill>
                                <a:srgbClr val="FF0000"/>
                              </a:solidFill>
                              <a:latin typeface="Cambria Math" panose="02040503050406030204" pitchFamily="18" charset="0"/>
                            </a:rPr>
                            <m:t>𝜃</m:t>
                          </m:r>
                        </m:e>
                        <m:sub>
                          <m:r>
                            <a:rPr lang="ar-AE" b="0" i="1" smtClean="0">
                              <a:solidFill>
                                <a:srgbClr val="FF0000"/>
                              </a:solidFill>
                              <a:latin typeface="Cambria Math" panose="02040503050406030204" pitchFamily="18" charset="0"/>
                            </a:rPr>
                            <m:t>𝑀</m:t>
                          </m:r>
                        </m:sub>
                      </m:sSub>
                      <m:r>
                        <a:rPr lang="ar-AE" b="0" i="1" smtClean="0">
                          <a:solidFill>
                            <a:srgbClr val="FF0000"/>
                          </a:solidFill>
                          <a:latin typeface="Cambria Math" panose="02040503050406030204" pitchFamily="18" charset="0"/>
                        </a:rPr>
                        <m:t>)</m:t>
                      </m:r>
                    </m:oMath>
                  </m:oMathPara>
                </a14:m>
                <a:endParaRPr lang="ar-AE">
                  <a:solidFill>
                    <a:srgbClr val="FF0000"/>
                  </a:solidFill>
                </a:endParaRPr>
              </a:p>
            </p:txBody>
          </p:sp>
        </mc:Choice>
        <mc:Fallback xmlns="">
          <p:sp>
            <p:nvSpPr>
              <p:cNvPr id="85" name="Rectangle 84">
                <a:extLst>
                  <a:ext uri="{FF2B5EF4-FFF2-40B4-BE49-F238E27FC236}">
                    <a16:creationId xmlns:a16="http://schemas.microsoft.com/office/drawing/2014/main" id="{A9EBED59-011B-C85A-91FB-B83796DF2D66}"/>
                  </a:ext>
                </a:extLst>
              </p:cNvPr>
              <p:cNvSpPr>
                <a:spLocks noRot="1" noChangeAspect="1" noMove="1" noResize="1" noEditPoints="1" noAdjustHandles="1" noChangeArrowheads="1" noChangeShapeType="1" noTextEdit="1"/>
              </p:cNvSpPr>
              <p:nvPr/>
            </p:nvSpPr>
            <p:spPr>
              <a:xfrm>
                <a:off x="7412751" y="3272809"/>
                <a:ext cx="681639" cy="650789"/>
              </a:xfrm>
              <a:prstGeom prst="rect">
                <a:avLst/>
              </a:prstGeom>
              <a:blipFill>
                <a:blip r:embed="rId16"/>
                <a:stretch>
                  <a:fillRect l="-7895" r="-1052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DA45936-B5FB-452B-0217-3704BB21B0AE}"/>
                  </a:ext>
                </a:extLst>
              </p:cNvPr>
              <p:cNvSpPr txBox="1"/>
              <p:nvPr/>
            </p:nvSpPr>
            <p:spPr>
              <a:xfrm>
                <a:off x="6270633" y="2965548"/>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vi-VN"/>
              </a:p>
            </p:txBody>
          </p:sp>
        </mc:Choice>
        <mc:Fallback xmlns="">
          <p:sp>
            <p:nvSpPr>
              <p:cNvPr id="86" name="TextBox 85">
                <a:extLst>
                  <a:ext uri="{FF2B5EF4-FFF2-40B4-BE49-F238E27FC236}">
                    <a16:creationId xmlns:a16="http://schemas.microsoft.com/office/drawing/2014/main" id="{DDA45936-B5FB-452B-0217-3704BB21B0AE}"/>
                  </a:ext>
                </a:extLst>
              </p:cNvPr>
              <p:cNvSpPr txBox="1">
                <a:spLocks noRot="1" noChangeAspect="1" noMove="1" noResize="1" noEditPoints="1" noAdjustHandles="1" noChangeArrowheads="1" noChangeShapeType="1" noTextEdit="1"/>
              </p:cNvSpPr>
              <p:nvPr/>
            </p:nvSpPr>
            <p:spPr>
              <a:xfrm>
                <a:off x="6270633" y="2965548"/>
                <a:ext cx="237244" cy="276999"/>
              </a:xfrm>
              <a:prstGeom prst="rect">
                <a:avLst/>
              </a:prstGeom>
              <a:blipFill>
                <a:blip r:embed="rId17"/>
                <a:stretch>
                  <a:fillRect/>
                </a:stretch>
              </a:blipFill>
            </p:spPr>
            <p:txBody>
              <a:bodyPr/>
              <a:lstStyle/>
              <a:p>
                <a:r>
                  <a:rPr lang="vi-VN">
                    <a:noFill/>
                  </a:rPr>
                  <a:t> </a:t>
                </a:r>
              </a:p>
            </p:txBody>
          </p:sp>
        </mc:Fallback>
      </mc:AlternateContent>
      <p:sp>
        <p:nvSpPr>
          <p:cNvPr id="88" name="TextBox 87">
            <a:extLst>
              <a:ext uri="{FF2B5EF4-FFF2-40B4-BE49-F238E27FC236}">
                <a16:creationId xmlns:a16="http://schemas.microsoft.com/office/drawing/2014/main" id="{0C280121-92B4-39B0-221E-F80C62D40CEC}"/>
              </a:ext>
            </a:extLst>
          </p:cNvPr>
          <p:cNvSpPr txBox="1"/>
          <p:nvPr/>
        </p:nvSpPr>
        <p:spPr>
          <a:xfrm>
            <a:off x="6177130" y="4005479"/>
            <a:ext cx="2385753" cy="461665"/>
          </a:xfrm>
          <a:prstGeom prst="rect">
            <a:avLst/>
          </a:prstGeom>
          <a:noFill/>
        </p:spPr>
        <p:txBody>
          <a:bodyPr wrap="square" rtlCol="0">
            <a:spAutoFit/>
          </a:bodyPr>
          <a:lstStyle/>
          <a:p>
            <a:pPr algn="ctr"/>
            <a:r>
              <a:rPr lang="en-US" sz="1200"/>
              <a:t>Data re-uploading</a:t>
            </a:r>
          </a:p>
          <a:p>
            <a:pPr algn="ctr"/>
            <a:r>
              <a:rPr lang="en-US" sz="1200"/>
              <a:t>(Trainable kernel)</a:t>
            </a:r>
            <a:endParaRPr lang="vi-VN" sz="1200"/>
          </a:p>
        </p:txBody>
      </p:sp>
      <p:sp>
        <p:nvSpPr>
          <p:cNvPr id="91" name="Rectangle 90">
            <a:extLst>
              <a:ext uri="{FF2B5EF4-FFF2-40B4-BE49-F238E27FC236}">
                <a16:creationId xmlns:a16="http://schemas.microsoft.com/office/drawing/2014/main" id="{CECFD3EC-BAC2-1043-5E5D-314A0F68CA3B}"/>
              </a:ext>
            </a:extLst>
          </p:cNvPr>
          <p:cNvSpPr/>
          <p:nvPr/>
        </p:nvSpPr>
        <p:spPr>
          <a:xfrm>
            <a:off x="3613610" y="2866898"/>
            <a:ext cx="2449748" cy="10985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763B0215-37F8-FE86-A602-C1FEE36F01BC}"/>
              </a:ext>
            </a:extLst>
          </p:cNvPr>
          <p:cNvSpPr/>
          <p:nvPr/>
        </p:nvSpPr>
        <p:spPr>
          <a:xfrm>
            <a:off x="6177130" y="1588594"/>
            <a:ext cx="2385752" cy="238535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5" name="Straight Connector 94">
            <a:extLst>
              <a:ext uri="{FF2B5EF4-FFF2-40B4-BE49-F238E27FC236}">
                <a16:creationId xmlns:a16="http://schemas.microsoft.com/office/drawing/2014/main" id="{A9F72462-AE94-EBFF-C00A-3D6E5969D5BB}"/>
              </a:ext>
            </a:extLst>
          </p:cNvPr>
          <p:cNvCxnSpPr>
            <a:cxnSpLocks/>
          </p:cNvCxnSpPr>
          <p:nvPr/>
        </p:nvCxnSpPr>
        <p:spPr>
          <a:xfrm flipH="1" flipV="1">
            <a:off x="7317050" y="1288027"/>
            <a:ext cx="18585" cy="2635571"/>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D7E9E32E-070B-378A-19E5-162B7354B1F6}"/>
              </a:ext>
            </a:extLst>
          </p:cNvPr>
          <p:cNvSpPr txBox="1"/>
          <p:nvPr/>
        </p:nvSpPr>
        <p:spPr>
          <a:xfrm>
            <a:off x="6407840" y="1309334"/>
            <a:ext cx="927795" cy="276999"/>
          </a:xfrm>
          <a:prstGeom prst="rect">
            <a:avLst/>
          </a:prstGeom>
          <a:noFill/>
        </p:spPr>
        <p:txBody>
          <a:bodyPr wrap="square" rtlCol="0">
            <a:spAutoFit/>
          </a:bodyPr>
          <a:lstStyle/>
          <a:p>
            <a:pPr algn="ctr"/>
            <a:r>
              <a:rPr lang="en-US" sz="1200">
                <a:solidFill>
                  <a:schemeClr val="accent1"/>
                </a:solidFill>
              </a:rPr>
              <a:t>Embedding</a:t>
            </a:r>
            <a:endParaRPr lang="vi-VN" sz="1200">
              <a:solidFill>
                <a:schemeClr val="accent1"/>
              </a:solidFill>
            </a:endParaRPr>
          </a:p>
        </p:txBody>
      </p:sp>
      <p:sp>
        <p:nvSpPr>
          <p:cNvPr id="98" name="TextBox 97">
            <a:extLst>
              <a:ext uri="{FF2B5EF4-FFF2-40B4-BE49-F238E27FC236}">
                <a16:creationId xmlns:a16="http://schemas.microsoft.com/office/drawing/2014/main" id="{C6C510FF-869F-770A-11FC-43991954C2C3}"/>
              </a:ext>
            </a:extLst>
          </p:cNvPr>
          <p:cNvSpPr txBox="1"/>
          <p:nvPr/>
        </p:nvSpPr>
        <p:spPr>
          <a:xfrm>
            <a:off x="7317050" y="1307436"/>
            <a:ext cx="691265" cy="276999"/>
          </a:xfrm>
          <a:prstGeom prst="rect">
            <a:avLst/>
          </a:prstGeom>
          <a:noFill/>
        </p:spPr>
        <p:txBody>
          <a:bodyPr wrap="square" rtlCol="0">
            <a:spAutoFit/>
          </a:bodyPr>
          <a:lstStyle/>
          <a:p>
            <a:pPr algn="ctr"/>
            <a:r>
              <a:rPr lang="en-US" sz="1200">
                <a:solidFill>
                  <a:srgbClr val="FF0000"/>
                </a:solidFill>
              </a:rPr>
              <a:t>Training</a:t>
            </a:r>
            <a:endParaRPr lang="vi-VN" sz="1200">
              <a:solidFill>
                <a:srgbClr val="FF0000"/>
              </a:solidFill>
            </a:endParaRPr>
          </a:p>
        </p:txBody>
      </p:sp>
    </p:spTree>
    <p:extLst>
      <p:ext uri="{BB962C8B-B14F-4D97-AF65-F5344CB8AC3E}">
        <p14:creationId xmlns:p14="http://schemas.microsoft.com/office/powerpoint/2010/main" val="3340517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7B20-41F7-181A-55EB-C7E222C49118}"/>
              </a:ext>
            </a:extLst>
          </p:cNvPr>
          <p:cNvSpPr>
            <a:spLocks noGrp="1"/>
          </p:cNvSpPr>
          <p:nvPr>
            <p:ph type="title"/>
          </p:nvPr>
        </p:nvSpPr>
        <p:spPr/>
        <p:txBody>
          <a:bodyPr>
            <a:normAutofit/>
          </a:bodyPr>
          <a:lstStyle/>
          <a:p>
            <a:r>
              <a:rPr lang="en-US"/>
              <a:t>2.3. Quantum deep learning</a:t>
            </a:r>
            <a:endParaRPr lang="en-VN"/>
          </a:p>
        </p:txBody>
      </p:sp>
      <p:sp>
        <p:nvSpPr>
          <p:cNvPr id="3" name="TextBox 2">
            <a:extLst>
              <a:ext uri="{FF2B5EF4-FFF2-40B4-BE49-F238E27FC236}">
                <a16:creationId xmlns:a16="http://schemas.microsoft.com/office/drawing/2014/main" id="{26AFD4A1-EBD6-2E40-084C-BE85233C1D54}"/>
              </a:ext>
            </a:extLst>
          </p:cNvPr>
          <p:cNvSpPr txBox="1"/>
          <p:nvPr/>
        </p:nvSpPr>
        <p:spPr>
          <a:xfrm>
            <a:off x="-1701478" y="3871732"/>
            <a:ext cx="184731" cy="300082"/>
          </a:xfrm>
          <a:prstGeom prst="rect">
            <a:avLst/>
          </a:prstGeom>
          <a:noFill/>
        </p:spPr>
        <p:txBody>
          <a:bodyPr wrap="none" rtlCol="0">
            <a:spAutoFit/>
          </a:bodyPr>
          <a:lstStyle/>
          <a:p>
            <a:endParaRPr lang="en-VN" sz="1350"/>
          </a:p>
        </p:txBody>
      </p:sp>
      <p:sp>
        <p:nvSpPr>
          <p:cNvPr id="8" name="Slide Number Placeholder 7">
            <a:extLst>
              <a:ext uri="{FF2B5EF4-FFF2-40B4-BE49-F238E27FC236}">
                <a16:creationId xmlns:a16="http://schemas.microsoft.com/office/drawing/2014/main" id="{9C9A8759-ECB6-9319-87D3-507AD9125A01}"/>
              </a:ext>
            </a:extLst>
          </p:cNvPr>
          <p:cNvSpPr>
            <a:spLocks noGrp="1"/>
          </p:cNvSpPr>
          <p:nvPr>
            <p:ph type="sldNum" sz="quarter" idx="12"/>
          </p:nvPr>
        </p:nvSpPr>
        <p:spPr/>
        <p:txBody>
          <a:bodyPr/>
          <a:lstStyle/>
          <a:p>
            <a:fld id="{9E11622E-1351-4F49-A6C4-DF2CF4D2C924}" type="slidenum">
              <a:rPr lang="en-VN" smtClean="0"/>
              <a:t>49</a:t>
            </a:fld>
            <a:endParaRPr lang="en-VN"/>
          </a:p>
        </p:txBody>
      </p:sp>
      <p:pic>
        <p:nvPicPr>
          <p:cNvPr id="13" name="Content Placeholder 12">
            <a:extLst>
              <a:ext uri="{FF2B5EF4-FFF2-40B4-BE49-F238E27FC236}">
                <a16:creationId xmlns:a16="http://schemas.microsoft.com/office/drawing/2014/main" id="{496FC931-64CF-3C35-F631-36208D90102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2194" r="2194"/>
          <a:stretch/>
        </p:blipFill>
        <p:spPr>
          <a:xfrm>
            <a:off x="510116" y="1737114"/>
            <a:ext cx="5829300" cy="2685699"/>
          </a:xfrm>
        </p:spPr>
      </p:pic>
      <p:sp>
        <p:nvSpPr>
          <p:cNvPr id="5" name="TextBox 4">
            <a:extLst>
              <a:ext uri="{FF2B5EF4-FFF2-40B4-BE49-F238E27FC236}">
                <a16:creationId xmlns:a16="http://schemas.microsoft.com/office/drawing/2014/main" id="{7CF15648-7EA3-8FB4-1BD5-A72FAA990D5B}"/>
              </a:ext>
            </a:extLst>
          </p:cNvPr>
          <p:cNvSpPr txBox="1"/>
          <p:nvPr/>
        </p:nvSpPr>
        <p:spPr>
          <a:xfrm>
            <a:off x="595993" y="4711007"/>
            <a:ext cx="6731453" cy="415498"/>
          </a:xfrm>
          <a:prstGeom prst="rect">
            <a:avLst/>
          </a:prstGeom>
          <a:noFill/>
        </p:spPr>
        <p:txBody>
          <a:bodyPr wrap="square">
            <a:spAutoFit/>
          </a:bodyPr>
          <a:lstStyle/>
          <a:p>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050" b="1">
                <a:solidFill>
                  <a:srgbClr val="000000"/>
                </a:solidFill>
                <a:latin typeface="Calibri" panose="020F0502020204030204" pitchFamily="34" charset="0"/>
                <a:ea typeface="Calibri" panose="020F0502020204030204" pitchFamily="34" charset="0"/>
                <a:cs typeface="Calibri" panose="020F0502020204030204" pitchFamily="34" charset="0"/>
              </a:rPr>
              <a:t>2.4</a:t>
            </a:r>
            <a:r>
              <a:rPr lang="vi-VN" sz="105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050">
                <a:solidFill>
                  <a:srgbClr val="000000"/>
                </a:solidFill>
                <a:latin typeface="Calibri" panose="020F0502020204030204" pitchFamily="34" charset="0"/>
                <a:ea typeface="Calibri" panose="020F0502020204030204" pitchFamily="34" charset="0"/>
                <a:cs typeface="Calibri" panose="020F0502020204030204" pitchFamily="34" charset="0"/>
              </a:rPr>
              <a:t>Benedetti, M et al, Parameterized quantum circuits as machine learning models. Quantum Science and Technology, 4(4), 043001 (2019)</a:t>
            </a:r>
          </a:p>
        </p:txBody>
      </p:sp>
      <p:cxnSp>
        <p:nvCxnSpPr>
          <p:cNvPr id="7" name="Straight Arrow Connector 6">
            <a:extLst>
              <a:ext uri="{FF2B5EF4-FFF2-40B4-BE49-F238E27FC236}">
                <a16:creationId xmlns:a16="http://schemas.microsoft.com/office/drawing/2014/main" id="{51033A9E-7CFB-967E-5777-FC6A9111FC31}"/>
              </a:ext>
            </a:extLst>
          </p:cNvPr>
          <p:cNvCxnSpPr>
            <a:cxnSpLocks/>
            <a:stCxn id="10" idx="2"/>
          </p:cNvCxnSpPr>
          <p:nvPr/>
        </p:nvCxnSpPr>
        <p:spPr>
          <a:xfrm>
            <a:off x="2786605" y="1615006"/>
            <a:ext cx="0" cy="101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7A9E96-2521-E87C-86DD-46A5BC807A4D}"/>
              </a:ext>
            </a:extLst>
          </p:cNvPr>
          <p:cNvSpPr txBox="1"/>
          <p:nvPr/>
        </p:nvSpPr>
        <p:spPr>
          <a:xfrm>
            <a:off x="2243318" y="1199508"/>
            <a:ext cx="1086574" cy="415498"/>
          </a:xfrm>
          <a:prstGeom prst="rect">
            <a:avLst/>
          </a:prstGeom>
          <a:noFill/>
        </p:spPr>
        <p:txBody>
          <a:bodyPr wrap="square" rtlCol="0">
            <a:spAutoFit/>
          </a:bodyPr>
          <a:lstStyle/>
          <a:p>
            <a:r>
              <a:rPr lang="en-VN" sz="2100">
                <a:solidFill>
                  <a:schemeClr val="accent1"/>
                </a:solidFill>
              </a:rPr>
              <a:t>Encoder</a:t>
            </a:r>
          </a:p>
        </p:txBody>
      </p:sp>
      <p:cxnSp>
        <p:nvCxnSpPr>
          <p:cNvPr id="14" name="Straight Arrow Connector 13">
            <a:extLst>
              <a:ext uri="{FF2B5EF4-FFF2-40B4-BE49-F238E27FC236}">
                <a16:creationId xmlns:a16="http://schemas.microsoft.com/office/drawing/2014/main" id="{DF83143B-31A2-A937-DA26-AC8F91E2074D}"/>
              </a:ext>
            </a:extLst>
          </p:cNvPr>
          <p:cNvCxnSpPr>
            <a:cxnSpLocks/>
            <a:stCxn id="15" idx="2"/>
          </p:cNvCxnSpPr>
          <p:nvPr/>
        </p:nvCxnSpPr>
        <p:spPr>
          <a:xfrm flipH="1">
            <a:off x="4416812" y="1607665"/>
            <a:ext cx="1" cy="3723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0599988-4B8A-084A-A28B-78E764776AF0}"/>
              </a:ext>
            </a:extLst>
          </p:cNvPr>
          <p:cNvSpPr txBox="1"/>
          <p:nvPr/>
        </p:nvSpPr>
        <p:spPr>
          <a:xfrm>
            <a:off x="3388112" y="1192167"/>
            <a:ext cx="2057401" cy="415498"/>
          </a:xfrm>
          <a:prstGeom prst="rect">
            <a:avLst/>
          </a:prstGeom>
          <a:noFill/>
        </p:spPr>
        <p:txBody>
          <a:bodyPr wrap="square" rtlCol="0">
            <a:spAutoFit/>
          </a:bodyPr>
          <a:lstStyle/>
          <a:p>
            <a:pPr algn="ctr"/>
            <a:r>
              <a:rPr lang="en-US" sz="2100">
                <a:solidFill>
                  <a:schemeClr val="accent1"/>
                </a:solidFill>
              </a:rPr>
              <a:t>Neural net</a:t>
            </a:r>
            <a:endParaRPr lang="en-VN" sz="2100">
              <a:solidFill>
                <a:schemeClr val="accent1"/>
              </a:solidFill>
            </a:endParaRPr>
          </a:p>
        </p:txBody>
      </p:sp>
      <p:cxnSp>
        <p:nvCxnSpPr>
          <p:cNvPr id="19" name="Straight Arrow Connector 18">
            <a:extLst>
              <a:ext uri="{FF2B5EF4-FFF2-40B4-BE49-F238E27FC236}">
                <a16:creationId xmlns:a16="http://schemas.microsoft.com/office/drawing/2014/main" id="{0E79078A-1245-858A-4307-557D80619F7F}"/>
              </a:ext>
            </a:extLst>
          </p:cNvPr>
          <p:cNvCxnSpPr>
            <a:cxnSpLocks/>
            <a:stCxn id="20" idx="2"/>
          </p:cNvCxnSpPr>
          <p:nvPr/>
        </p:nvCxnSpPr>
        <p:spPr>
          <a:xfrm>
            <a:off x="5922621" y="1607665"/>
            <a:ext cx="0" cy="3723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72F4F7E-B965-DE13-5F91-FFDCB7F44952}"/>
              </a:ext>
            </a:extLst>
          </p:cNvPr>
          <p:cNvSpPr txBox="1"/>
          <p:nvPr/>
        </p:nvSpPr>
        <p:spPr>
          <a:xfrm>
            <a:off x="5329781" y="1192167"/>
            <a:ext cx="1185680" cy="415498"/>
          </a:xfrm>
          <a:prstGeom prst="rect">
            <a:avLst/>
          </a:prstGeom>
          <a:noFill/>
        </p:spPr>
        <p:txBody>
          <a:bodyPr wrap="square" rtlCol="0">
            <a:spAutoFit/>
          </a:bodyPr>
          <a:lstStyle/>
          <a:p>
            <a:r>
              <a:rPr lang="en-VN" sz="2100">
                <a:solidFill>
                  <a:schemeClr val="accent1"/>
                </a:solidFill>
              </a:rPr>
              <a:t>Decoder</a:t>
            </a:r>
          </a:p>
        </p:txBody>
      </p:sp>
      <p:sp>
        <p:nvSpPr>
          <p:cNvPr id="6" name="Right Brace 5">
            <a:extLst>
              <a:ext uri="{FF2B5EF4-FFF2-40B4-BE49-F238E27FC236}">
                <a16:creationId xmlns:a16="http://schemas.microsoft.com/office/drawing/2014/main" id="{9CB7696F-9455-88CB-58A6-6544586E3AC4}"/>
              </a:ext>
            </a:extLst>
          </p:cNvPr>
          <p:cNvSpPr/>
          <p:nvPr/>
        </p:nvSpPr>
        <p:spPr>
          <a:xfrm>
            <a:off x="6350363" y="1703206"/>
            <a:ext cx="330196" cy="2555528"/>
          </a:xfrm>
          <a:prstGeom prst="rightBrace">
            <a:avLst>
              <a:gd name="adj1" fmla="val 73718"/>
              <a:gd name="adj2" fmla="val 50161"/>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9" name="TextBox 8">
            <a:extLst>
              <a:ext uri="{FF2B5EF4-FFF2-40B4-BE49-F238E27FC236}">
                <a16:creationId xmlns:a16="http://schemas.microsoft.com/office/drawing/2014/main" id="{15EC4E57-EB40-6293-6067-6610018F81F7}"/>
              </a:ext>
            </a:extLst>
          </p:cNvPr>
          <p:cNvSpPr txBox="1"/>
          <p:nvPr/>
        </p:nvSpPr>
        <p:spPr>
          <a:xfrm>
            <a:off x="6830124" y="2657804"/>
            <a:ext cx="1943100" cy="646331"/>
          </a:xfrm>
          <a:prstGeom prst="rect">
            <a:avLst/>
          </a:prstGeom>
          <a:noFill/>
        </p:spPr>
        <p:txBody>
          <a:bodyPr wrap="square" rtlCol="0">
            <a:spAutoFit/>
          </a:bodyPr>
          <a:lstStyle/>
          <a:p>
            <a:r>
              <a:rPr lang="en-US"/>
              <a:t>Quantum neural network (QNN)</a:t>
            </a:r>
            <a:endParaRPr lang="vi-VN"/>
          </a:p>
        </p:txBody>
      </p:sp>
    </p:spTree>
    <p:extLst>
      <p:ext uri="{BB962C8B-B14F-4D97-AF65-F5344CB8AC3E}">
        <p14:creationId xmlns:p14="http://schemas.microsoft.com/office/powerpoint/2010/main" val="366702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Hình chữ nhật 93">
            <a:extLst>
              <a:ext uri="{FF2B5EF4-FFF2-40B4-BE49-F238E27FC236}">
                <a16:creationId xmlns:a16="http://schemas.microsoft.com/office/drawing/2014/main" id="{2C4E7A3F-22A4-CDE8-3971-EBA368465220}"/>
              </a:ext>
            </a:extLst>
          </p:cNvPr>
          <p:cNvSpPr/>
          <p:nvPr/>
        </p:nvSpPr>
        <p:spPr>
          <a:xfrm>
            <a:off x="7425346" y="1675598"/>
            <a:ext cx="1208315" cy="553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500" i="1">
                <a:solidFill>
                  <a:schemeClr val="tx1"/>
                </a:solidFill>
                <a:latin typeface="+mj-lt"/>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64" name="Hình chữ nhật 93">
                <a:extLst>
                  <a:ext uri="{FF2B5EF4-FFF2-40B4-BE49-F238E27FC236}">
                    <a16:creationId xmlns:a16="http://schemas.microsoft.com/office/drawing/2014/main" id="{E8957006-CD6F-E6C3-5A53-A3D9F25778DE}"/>
                  </a:ext>
                </a:extLst>
              </p:cNvPr>
              <p:cNvSpPr/>
              <p:nvPr/>
            </p:nvSpPr>
            <p:spPr>
              <a:xfrm>
                <a:off x="6577098" y="1787966"/>
                <a:ext cx="1208315" cy="542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vi-VN" sz="1500" i="1">
                          <a:solidFill>
                            <a:schemeClr val="tx1"/>
                          </a:solidFill>
                          <a:latin typeface="Cambria Math" panose="02040503050406030204" pitchFamily="18" charset="0"/>
                          <a:cs typeface="Times New Roman" panose="02020603050405020304" pitchFamily="18" charset="0"/>
                        </a:rPr>
                        <m:t>      </m:t>
                      </m:r>
                      <m:sSup>
                        <m:sSupPr>
                          <m:ctrlPr>
                            <a:rPr lang="vi-VN" sz="1500" i="1">
                              <a:solidFill>
                                <a:schemeClr val="tx1"/>
                              </a:solidFill>
                              <a:latin typeface="Cambria Math" panose="02040503050406030204" pitchFamily="18" charset="0"/>
                              <a:cs typeface="Times New Roman" panose="02020603050405020304" pitchFamily="18" charset="0"/>
                            </a:rPr>
                          </m:ctrlPr>
                        </m:sSupPr>
                        <m:e>
                          <m:r>
                            <a:rPr lang="vi-VN" sz="1500" i="1">
                              <a:solidFill>
                                <a:schemeClr val="tx1"/>
                              </a:solidFill>
                              <a:latin typeface="Cambria Math" panose="02040503050406030204" pitchFamily="18" charset="0"/>
                              <a:cs typeface="Times New Roman" panose="02020603050405020304" pitchFamily="18" charset="0"/>
                            </a:rPr>
                            <m:t>𝑈</m:t>
                          </m:r>
                        </m:e>
                        <m:sup>
                          <m:r>
                            <a:rPr lang="vi-VN" sz="1500" i="1">
                              <a:solidFill>
                                <a:schemeClr val="tx1"/>
                              </a:solidFill>
                              <a:latin typeface="Cambria Math" panose="02040503050406030204" pitchFamily="18" charset="0"/>
                              <a:cs typeface="Times New Roman" panose="02020603050405020304" pitchFamily="18" charset="0"/>
                            </a:rPr>
                            <m:t>(1)</m:t>
                          </m:r>
                        </m:sup>
                      </m:sSup>
                      <m:d>
                        <m:dPr>
                          <m:ctrlPr>
                            <a:rPr lang="vi-VN" sz="1500" i="1">
                              <a:solidFill>
                                <a:schemeClr val="tx1"/>
                              </a:solidFill>
                              <a:latin typeface="Cambria Math" panose="02040503050406030204" pitchFamily="18" charset="0"/>
                              <a:cs typeface="Times New Roman" panose="02020603050405020304" pitchFamily="18" charset="0"/>
                            </a:rPr>
                          </m:ctrlPr>
                        </m:dPr>
                        <m:e>
                          <m:sSup>
                            <m:sSupPr>
                              <m:ctrlPr>
                                <a:rPr lang="vi-VN" sz="1500" i="1">
                                  <a:solidFill>
                                    <a:schemeClr val="tx1"/>
                                  </a:solidFill>
                                  <a:latin typeface="Cambria Math" panose="02040503050406030204" pitchFamily="18" charset="0"/>
                                  <a:cs typeface="Times New Roman" panose="02020603050405020304" pitchFamily="18" charset="0"/>
                                </a:rPr>
                              </m:ctrlPr>
                            </m:sSupPr>
                            <m:e>
                              <m:r>
                                <a:rPr lang="vi-VN" sz="1500" b="1" i="1">
                                  <a:solidFill>
                                    <a:schemeClr val="tx1"/>
                                  </a:solidFill>
                                  <a:latin typeface="Cambria Math" panose="02040503050406030204" pitchFamily="18" charset="0"/>
                                  <a:cs typeface="Times New Roman" panose="02020603050405020304" pitchFamily="18" charset="0"/>
                                </a:rPr>
                                <m:t>𝜽</m:t>
                              </m:r>
                            </m:e>
                            <m:sup>
                              <m:r>
                                <a:rPr lang="vi-VN" sz="1500" i="1">
                                  <a:solidFill>
                                    <a:schemeClr val="tx1"/>
                                  </a:solidFill>
                                  <a:latin typeface="Cambria Math" panose="02040503050406030204" pitchFamily="18" charset="0"/>
                                  <a:cs typeface="Times New Roman" panose="02020603050405020304" pitchFamily="18" charset="0"/>
                                </a:rPr>
                                <m:t>(1)</m:t>
                              </m:r>
                            </m:sup>
                          </m:sSup>
                        </m:e>
                      </m:d>
                    </m:oMath>
                  </m:oMathPara>
                </a14:m>
                <a:endParaRPr lang="vi-VN" sz="1500" i="1">
                  <a:solidFill>
                    <a:schemeClr val="tx1"/>
                  </a:solidFill>
                  <a:latin typeface="+mj-lt"/>
                  <a:cs typeface="Times New Roman" panose="02020603050405020304" pitchFamily="18" charset="0"/>
                </a:endParaRPr>
              </a:p>
            </p:txBody>
          </p:sp>
        </mc:Choice>
        <mc:Fallback xmlns="">
          <p:sp>
            <p:nvSpPr>
              <p:cNvPr id="64" name="Hình chữ nhật 93">
                <a:extLst>
                  <a:ext uri="{FF2B5EF4-FFF2-40B4-BE49-F238E27FC236}">
                    <a16:creationId xmlns:a16="http://schemas.microsoft.com/office/drawing/2014/main" id="{E8957006-CD6F-E6C3-5A53-A3D9F25778DE}"/>
                  </a:ext>
                </a:extLst>
              </p:cNvPr>
              <p:cNvSpPr>
                <a:spLocks noRot="1" noChangeAspect="1" noMove="1" noResize="1" noEditPoints="1" noAdjustHandles="1" noChangeArrowheads="1" noChangeShapeType="1" noTextEdit="1"/>
              </p:cNvSpPr>
              <p:nvPr/>
            </p:nvSpPr>
            <p:spPr>
              <a:xfrm>
                <a:off x="6577098" y="1787966"/>
                <a:ext cx="1208315" cy="542944"/>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77" name="Straight Arrow Connector 76">
            <a:extLst>
              <a:ext uri="{FF2B5EF4-FFF2-40B4-BE49-F238E27FC236}">
                <a16:creationId xmlns:a16="http://schemas.microsoft.com/office/drawing/2014/main" id="{BF41A2AB-FC9E-C512-5AF4-3934424F2311}"/>
              </a:ext>
            </a:extLst>
          </p:cNvPr>
          <p:cNvCxnSpPr>
            <a:cxnSpLocks/>
            <a:stCxn id="78" idx="2"/>
            <a:endCxn id="64" idx="0"/>
          </p:cNvCxnSpPr>
          <p:nvPr/>
        </p:nvCxnSpPr>
        <p:spPr>
          <a:xfrm>
            <a:off x="7177278" y="1512491"/>
            <a:ext cx="3978" cy="2754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046A3FA-485E-DE82-654E-2D7F3E46B19B}"/>
              </a:ext>
            </a:extLst>
          </p:cNvPr>
          <p:cNvSpPr txBox="1"/>
          <p:nvPr/>
        </p:nvSpPr>
        <p:spPr>
          <a:xfrm>
            <a:off x="6584438" y="1096993"/>
            <a:ext cx="1185680" cy="415498"/>
          </a:xfrm>
          <a:prstGeom prst="rect">
            <a:avLst/>
          </a:prstGeom>
          <a:noFill/>
        </p:spPr>
        <p:txBody>
          <a:bodyPr wrap="square" rtlCol="0">
            <a:spAutoFit/>
          </a:bodyPr>
          <a:lstStyle/>
          <a:p>
            <a:pPr algn="ctr"/>
            <a:r>
              <a:rPr lang="en-VN" sz="2100">
                <a:solidFill>
                  <a:schemeClr val="accent1"/>
                </a:solidFill>
              </a:rPr>
              <a:t>Layer 1</a:t>
            </a:r>
          </a:p>
        </p:txBody>
      </p:sp>
      <p:sp>
        <p:nvSpPr>
          <p:cNvPr id="7" name="Slide Number Placeholder 6">
            <a:extLst>
              <a:ext uri="{FF2B5EF4-FFF2-40B4-BE49-F238E27FC236}">
                <a16:creationId xmlns:a16="http://schemas.microsoft.com/office/drawing/2014/main" id="{0407603E-F2D7-51DF-89AD-268CE453F650}"/>
              </a:ext>
            </a:extLst>
          </p:cNvPr>
          <p:cNvSpPr>
            <a:spLocks noGrp="1"/>
          </p:cNvSpPr>
          <p:nvPr>
            <p:ph type="sldNum" sz="quarter" idx="12"/>
          </p:nvPr>
        </p:nvSpPr>
        <p:spPr/>
        <p:txBody>
          <a:bodyPr/>
          <a:lstStyle/>
          <a:p>
            <a:fld id="{9E11622E-1351-4F49-A6C4-DF2CF4D2C924}" type="slidenum">
              <a:rPr lang="en-VN" smtClean="0"/>
              <a:t>5</a:t>
            </a:fld>
            <a:endParaRPr lang="en-VN"/>
          </a:p>
        </p:txBody>
      </p:sp>
      <mc:AlternateContent xmlns:mc="http://schemas.openxmlformats.org/markup-compatibility/2006" xmlns:a14="http://schemas.microsoft.com/office/drawing/2010/main">
        <mc:Choice Requires="a14">
          <p:sp>
            <p:nvSpPr>
              <p:cNvPr id="5" name="Hình chữ nhật 93">
                <a:extLst>
                  <a:ext uri="{FF2B5EF4-FFF2-40B4-BE49-F238E27FC236}">
                    <a16:creationId xmlns:a16="http://schemas.microsoft.com/office/drawing/2014/main" id="{971C43B5-34D4-3857-FE7E-C5B94B185F31}"/>
                  </a:ext>
                </a:extLst>
              </p:cNvPr>
              <p:cNvSpPr/>
              <p:nvPr/>
            </p:nvSpPr>
            <p:spPr>
              <a:xfrm>
                <a:off x="5574501" y="1894247"/>
                <a:ext cx="1208315" cy="5423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vi-VN" i="1">
                              <a:solidFill>
                                <a:schemeClr val="tx1"/>
                              </a:solidFill>
                              <a:latin typeface="Cambria Math" panose="02040503050406030204" pitchFamily="18" charset="0"/>
                              <a:cs typeface="Times New Roman" panose="02020603050405020304" pitchFamily="18" charset="0"/>
                            </a:rPr>
                          </m:ctrlPr>
                        </m:sSupPr>
                        <m:e>
                          <m:r>
                            <a:rPr lang="vi-VN" i="1">
                              <a:solidFill>
                                <a:schemeClr val="tx1"/>
                              </a:solidFill>
                              <a:latin typeface="Cambria Math" panose="02040503050406030204" pitchFamily="18" charset="0"/>
                              <a:cs typeface="Times New Roman" panose="02020603050405020304" pitchFamily="18" charset="0"/>
                            </a:rPr>
                            <m:t>𝑈</m:t>
                          </m:r>
                        </m:e>
                        <m:sup>
                          <m:r>
                            <a:rPr lang="vi-VN" i="1">
                              <a:solidFill>
                                <a:schemeClr val="tx1"/>
                              </a:solidFill>
                              <a:latin typeface="Cambria Math" panose="02040503050406030204" pitchFamily="18" charset="0"/>
                              <a:cs typeface="Times New Roman" panose="02020603050405020304" pitchFamily="18" charset="0"/>
                            </a:rPr>
                            <m:t>(0)</m:t>
                          </m:r>
                        </m:sup>
                      </m:sSup>
                      <m:d>
                        <m:dPr>
                          <m:ctrlPr>
                            <a:rPr lang="vi-VN" i="1">
                              <a:solidFill>
                                <a:schemeClr val="tx1"/>
                              </a:solidFill>
                              <a:latin typeface="Cambria Math" panose="02040503050406030204" pitchFamily="18" charset="0"/>
                              <a:cs typeface="Times New Roman" panose="02020603050405020304" pitchFamily="18" charset="0"/>
                            </a:rPr>
                          </m:ctrlPr>
                        </m:dPr>
                        <m:e>
                          <m:sSup>
                            <m:sSupPr>
                              <m:ctrlPr>
                                <a:rPr lang="vi-VN" b="1" i="1">
                                  <a:solidFill>
                                    <a:schemeClr val="tx1"/>
                                  </a:solidFill>
                                  <a:latin typeface="Cambria Math" panose="02040503050406030204" pitchFamily="18" charset="0"/>
                                  <a:cs typeface="Times New Roman" panose="02020603050405020304" pitchFamily="18" charset="0"/>
                                </a:rPr>
                              </m:ctrlPr>
                            </m:sSupPr>
                            <m:e>
                              <m:r>
                                <a:rPr lang="vi-VN" b="1" i="1">
                                  <a:solidFill>
                                    <a:schemeClr val="tx1"/>
                                  </a:solidFill>
                                  <a:latin typeface="Cambria Math" panose="02040503050406030204" pitchFamily="18" charset="0"/>
                                  <a:cs typeface="Times New Roman" panose="02020603050405020304" pitchFamily="18" charset="0"/>
                                </a:rPr>
                                <m:t>𝜽</m:t>
                              </m:r>
                            </m:e>
                            <m:sup>
                              <m:r>
                                <a:rPr lang="vi-VN" b="1" i="1">
                                  <a:solidFill>
                                    <a:schemeClr val="tx1"/>
                                  </a:solidFill>
                                  <a:latin typeface="Cambria Math" panose="02040503050406030204" pitchFamily="18" charset="0"/>
                                  <a:cs typeface="Times New Roman" panose="02020603050405020304" pitchFamily="18" charset="0"/>
                                </a:rPr>
                                <m:t>(</m:t>
                              </m:r>
                              <m:r>
                                <a:rPr lang="vi-VN" b="1" i="1">
                                  <a:solidFill>
                                    <a:schemeClr val="tx1"/>
                                  </a:solidFill>
                                  <a:latin typeface="Cambria Math" panose="02040503050406030204" pitchFamily="18" charset="0"/>
                                  <a:cs typeface="Times New Roman" panose="02020603050405020304" pitchFamily="18" charset="0"/>
                                </a:rPr>
                                <m:t>𝟎</m:t>
                              </m:r>
                              <m:r>
                                <a:rPr lang="vi-VN" b="1" i="1">
                                  <a:solidFill>
                                    <a:schemeClr val="tx1"/>
                                  </a:solidFill>
                                  <a:latin typeface="Cambria Math" panose="02040503050406030204" pitchFamily="18" charset="0"/>
                                  <a:cs typeface="Times New Roman" panose="02020603050405020304" pitchFamily="18" charset="0"/>
                                </a:rPr>
                                <m:t>)</m:t>
                              </m:r>
                            </m:sup>
                          </m:sSup>
                        </m:e>
                      </m:d>
                    </m:oMath>
                  </m:oMathPara>
                </a14:m>
                <a:endParaRPr lang="vi-VN" i="1">
                  <a:solidFill>
                    <a:schemeClr val="tx1"/>
                  </a:solidFill>
                  <a:latin typeface="+mj-lt"/>
                  <a:cs typeface="Times New Roman" panose="02020603050405020304" pitchFamily="18" charset="0"/>
                </a:endParaRPr>
              </a:p>
            </p:txBody>
          </p:sp>
        </mc:Choice>
        <mc:Fallback xmlns="">
          <p:sp>
            <p:nvSpPr>
              <p:cNvPr id="5" name="Hình chữ nhật 93">
                <a:extLst>
                  <a:ext uri="{FF2B5EF4-FFF2-40B4-BE49-F238E27FC236}">
                    <a16:creationId xmlns:a16="http://schemas.microsoft.com/office/drawing/2014/main" id="{971C43B5-34D4-3857-FE7E-C5B94B185F31}"/>
                  </a:ext>
                </a:extLst>
              </p:cNvPr>
              <p:cNvSpPr>
                <a:spLocks noRot="1" noChangeAspect="1" noMove="1" noResize="1" noEditPoints="1" noAdjustHandles="1" noChangeArrowheads="1" noChangeShapeType="1" noTextEdit="1"/>
              </p:cNvSpPr>
              <p:nvPr/>
            </p:nvSpPr>
            <p:spPr>
              <a:xfrm>
                <a:off x="5574501" y="1894247"/>
                <a:ext cx="1208315" cy="542348"/>
              </a:xfrm>
              <a:prstGeom prst="rect">
                <a:avLst/>
              </a:prstGeom>
              <a:blipFill>
                <a:blip r:embed="rId4"/>
                <a:stretch>
                  <a:fillRect l="-498"/>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Hình chữ nhật 40">
                <a:extLst>
                  <a:ext uri="{FF2B5EF4-FFF2-40B4-BE49-F238E27FC236}">
                    <a16:creationId xmlns:a16="http://schemas.microsoft.com/office/drawing/2014/main" id="{316A58F3-A026-405B-2672-EEE7B5E5024D}"/>
                  </a:ext>
                </a:extLst>
              </p:cNvPr>
              <p:cNvSpPr/>
              <p:nvPr/>
            </p:nvSpPr>
            <p:spPr>
              <a:xfrm>
                <a:off x="4497296" y="2838947"/>
                <a:ext cx="762623" cy="12235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050" i="1">
                              <a:solidFill>
                                <a:schemeClr val="tx1"/>
                              </a:solidFill>
                              <a:latin typeface="Cambria Math" panose="02040503050406030204" pitchFamily="18" charset="0"/>
                              <a:cs typeface="Times New Roman" panose="02020603050405020304" pitchFamily="18" charset="0"/>
                            </a:rPr>
                          </m:ctrlPr>
                        </m:sSubSupPr>
                        <m:e>
                          <m:r>
                            <a:rPr lang="vi-VN" sz="1050" i="1">
                              <a:solidFill>
                                <a:schemeClr val="tx1"/>
                              </a:solidFill>
                              <a:latin typeface="Cambria Math" panose="02040503050406030204" pitchFamily="18" charset="0"/>
                              <a:cs typeface="Times New Roman" panose="02020603050405020304" pitchFamily="18" charset="0"/>
                            </a:rPr>
                            <m:t>𝑈</m:t>
                          </m:r>
                        </m:e>
                        <m:sub>
                          <m:r>
                            <a:rPr lang="vi-VN" sz="1050" i="1">
                              <a:solidFill>
                                <a:schemeClr val="tx1"/>
                              </a:solidFill>
                              <a:latin typeface="Cambria Math" panose="02040503050406030204" pitchFamily="18" charset="0"/>
                              <a:cs typeface="Times New Roman" panose="02020603050405020304" pitchFamily="18" charset="0"/>
                            </a:rPr>
                            <m:t>0</m:t>
                          </m:r>
                        </m:sub>
                        <m:sup>
                          <m:r>
                            <a:rPr lang="vi-VN" sz="1050" i="1">
                              <a:solidFill>
                                <a:schemeClr val="tx1"/>
                              </a:solidFill>
                              <a:latin typeface="Cambria Math" panose="02040503050406030204" pitchFamily="18" charset="0"/>
                              <a:cs typeface="Times New Roman" panose="02020603050405020304" pitchFamily="18" charset="0"/>
                            </a:rPr>
                            <m:t>(0)</m:t>
                          </m:r>
                        </m:sup>
                      </m:sSubSup>
                      <m:d>
                        <m:dPr>
                          <m:ctrlPr>
                            <a:rPr lang="vi-VN" sz="1050" i="1">
                              <a:solidFill>
                                <a:schemeClr val="tx1"/>
                              </a:solidFill>
                              <a:latin typeface="Cambria Math" panose="02040503050406030204" pitchFamily="18" charset="0"/>
                              <a:cs typeface="Times New Roman" panose="02020603050405020304" pitchFamily="18" charset="0"/>
                            </a:rPr>
                          </m:ctrlPr>
                        </m:dPr>
                        <m:e>
                          <m:sSubSup>
                            <m:sSubSupPr>
                              <m:ctrlPr>
                                <a:rPr lang="vi-VN" sz="1050" b="1" i="1">
                                  <a:solidFill>
                                    <a:schemeClr val="tx1"/>
                                  </a:solidFill>
                                  <a:latin typeface="Cambria Math" panose="02040503050406030204" pitchFamily="18" charset="0"/>
                                  <a:cs typeface="Times New Roman" panose="02020603050405020304" pitchFamily="18" charset="0"/>
                                </a:rPr>
                              </m:ctrlPr>
                            </m:sSubSupPr>
                            <m:e>
                              <m:r>
                                <a:rPr lang="vi-VN" sz="1050" b="1" i="1">
                                  <a:solidFill>
                                    <a:schemeClr val="tx1"/>
                                  </a:solidFill>
                                  <a:latin typeface="Cambria Math" panose="02040503050406030204" pitchFamily="18" charset="0"/>
                                  <a:cs typeface="Times New Roman" panose="02020603050405020304" pitchFamily="18" charset="0"/>
                                </a:rPr>
                                <m:t>𝜽</m:t>
                              </m:r>
                            </m:e>
                            <m:sub>
                              <m:r>
                                <a:rPr lang="vi-VN" sz="1050" b="1" i="1">
                                  <a:solidFill>
                                    <a:schemeClr val="tx1"/>
                                  </a:solidFill>
                                  <a:latin typeface="Cambria Math" panose="02040503050406030204" pitchFamily="18" charset="0"/>
                                  <a:cs typeface="Times New Roman" panose="02020603050405020304" pitchFamily="18" charset="0"/>
                                </a:rPr>
                                <m:t>𝟎</m:t>
                              </m:r>
                            </m:sub>
                            <m:sup>
                              <m:r>
                                <a:rPr lang="vi-VN" sz="1050" b="1" i="1">
                                  <a:solidFill>
                                    <a:schemeClr val="tx1"/>
                                  </a:solidFill>
                                  <a:latin typeface="Cambria Math" panose="02040503050406030204" pitchFamily="18" charset="0"/>
                                  <a:cs typeface="Times New Roman" panose="02020603050405020304" pitchFamily="18" charset="0"/>
                                </a:rPr>
                                <m:t>(</m:t>
                              </m:r>
                              <m:r>
                                <a:rPr lang="vi-VN" sz="1050" b="1" i="1">
                                  <a:solidFill>
                                    <a:schemeClr val="tx1"/>
                                  </a:solidFill>
                                  <a:latin typeface="Cambria Math" panose="02040503050406030204" pitchFamily="18" charset="0"/>
                                  <a:cs typeface="Times New Roman" panose="02020603050405020304" pitchFamily="18" charset="0"/>
                                </a:rPr>
                                <m:t>𝟎</m:t>
                              </m:r>
                              <m:r>
                                <a:rPr lang="vi-VN" sz="1050" b="1" i="1">
                                  <a:solidFill>
                                    <a:schemeClr val="tx1"/>
                                  </a:solidFill>
                                  <a:latin typeface="Cambria Math" panose="02040503050406030204" pitchFamily="18" charset="0"/>
                                  <a:cs typeface="Times New Roman" panose="02020603050405020304" pitchFamily="18" charset="0"/>
                                </a:rPr>
                                <m:t>)</m:t>
                              </m:r>
                            </m:sup>
                          </m:sSubSup>
                        </m:e>
                      </m:d>
                    </m:oMath>
                  </m:oMathPara>
                </a14:m>
                <a:endParaRPr lang="vi-VN" sz="1050" i="1">
                  <a:solidFill>
                    <a:schemeClr val="tx1"/>
                  </a:solidFill>
                  <a:latin typeface="Times New Roman" panose="02020603050405020304" pitchFamily="18" charset="0"/>
                  <a:cs typeface="Times New Roman" panose="02020603050405020304" pitchFamily="18" charset="0"/>
                </a:endParaRPr>
              </a:p>
            </p:txBody>
          </p:sp>
        </mc:Choice>
        <mc:Fallback xmlns="">
          <p:sp>
            <p:nvSpPr>
              <p:cNvPr id="9" name="Hình chữ nhật 40">
                <a:extLst>
                  <a:ext uri="{FF2B5EF4-FFF2-40B4-BE49-F238E27FC236}">
                    <a16:creationId xmlns:a16="http://schemas.microsoft.com/office/drawing/2014/main" id="{316A58F3-A026-405B-2672-EEE7B5E5024D}"/>
                  </a:ext>
                </a:extLst>
              </p:cNvPr>
              <p:cNvSpPr>
                <a:spLocks noRot="1" noChangeAspect="1" noMove="1" noResize="1" noEditPoints="1" noAdjustHandles="1" noChangeArrowheads="1" noChangeShapeType="1" noTextEdit="1"/>
              </p:cNvSpPr>
              <p:nvPr/>
            </p:nvSpPr>
            <p:spPr>
              <a:xfrm>
                <a:off x="4497296" y="2838947"/>
                <a:ext cx="762623" cy="1223502"/>
              </a:xfrm>
              <a:prstGeom prst="rect">
                <a:avLst/>
              </a:prstGeom>
              <a:blipFill>
                <a:blip r:embed="rId5"/>
                <a:stretch>
                  <a:fillRect/>
                </a:stretch>
              </a:blipFill>
              <a:ln>
                <a:solidFill>
                  <a:schemeClr val="tx1"/>
                </a:solidFill>
              </a:ln>
            </p:spPr>
            <p:txBody>
              <a:bodyPr/>
              <a:lstStyle/>
              <a:p>
                <a:r>
                  <a:rPr lang="vi-VN">
                    <a:noFill/>
                  </a:rPr>
                  <a:t> </a:t>
                </a:r>
              </a:p>
            </p:txBody>
          </p:sp>
        </mc:Fallback>
      </mc:AlternateContent>
      <p:cxnSp>
        <p:nvCxnSpPr>
          <p:cNvPr id="10" name="Straight Connector 9">
            <a:extLst>
              <a:ext uri="{FF2B5EF4-FFF2-40B4-BE49-F238E27FC236}">
                <a16:creationId xmlns:a16="http://schemas.microsoft.com/office/drawing/2014/main" id="{18B620CF-A0DB-B131-ED0E-75940A2DBC65}"/>
              </a:ext>
            </a:extLst>
          </p:cNvPr>
          <p:cNvCxnSpPr>
            <a:cxnSpLocks/>
          </p:cNvCxnSpPr>
          <p:nvPr/>
        </p:nvCxnSpPr>
        <p:spPr>
          <a:xfrm>
            <a:off x="6782816" y="2443278"/>
            <a:ext cx="1299899" cy="391108"/>
          </a:xfrm>
          <a:prstGeom prst="line">
            <a:avLst/>
          </a:prstGeom>
          <a:ln w="38100">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AFAC0D0-8174-1F52-711E-F18BAA84EF14}"/>
              </a:ext>
            </a:extLst>
          </p:cNvPr>
          <p:cNvCxnSpPr>
            <a:cxnSpLocks/>
          </p:cNvCxnSpPr>
          <p:nvPr/>
        </p:nvCxnSpPr>
        <p:spPr>
          <a:xfrm flipV="1">
            <a:off x="4497297" y="2433887"/>
            <a:ext cx="1083554" cy="403207"/>
          </a:xfrm>
          <a:prstGeom prst="line">
            <a:avLst/>
          </a:prstGeom>
          <a:ln w="3810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Hình chữ nhật 40">
                <a:extLst>
                  <a:ext uri="{FF2B5EF4-FFF2-40B4-BE49-F238E27FC236}">
                    <a16:creationId xmlns:a16="http://schemas.microsoft.com/office/drawing/2014/main" id="{7F80D661-0D57-F2C3-05D5-ED6382D1677D}"/>
                  </a:ext>
                </a:extLst>
              </p:cNvPr>
              <p:cNvSpPr/>
              <p:nvPr/>
            </p:nvSpPr>
            <p:spPr>
              <a:xfrm>
                <a:off x="5482269" y="2838947"/>
                <a:ext cx="412690" cy="12235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050" i="1">
                              <a:solidFill>
                                <a:schemeClr val="tx1"/>
                              </a:solidFill>
                              <a:latin typeface="Cambria Math" panose="02040503050406030204" pitchFamily="18" charset="0"/>
                              <a:cs typeface="Times New Roman" panose="02020603050405020304" pitchFamily="18" charset="0"/>
                            </a:rPr>
                          </m:ctrlPr>
                        </m:sSubSupPr>
                        <m:e>
                          <m:r>
                            <a:rPr lang="vi-VN" sz="1050" i="1">
                              <a:solidFill>
                                <a:schemeClr val="tx1"/>
                              </a:solidFill>
                              <a:latin typeface="Cambria Math" panose="02040503050406030204" pitchFamily="18" charset="0"/>
                              <a:cs typeface="Times New Roman" panose="02020603050405020304" pitchFamily="18" charset="0"/>
                            </a:rPr>
                            <m:t>𝑉</m:t>
                          </m:r>
                        </m:e>
                        <m:sub>
                          <m:r>
                            <a:rPr lang="vi-VN" sz="1050" i="1">
                              <a:solidFill>
                                <a:schemeClr val="tx1"/>
                              </a:solidFill>
                              <a:latin typeface="Cambria Math" panose="02040503050406030204" pitchFamily="18" charset="0"/>
                              <a:cs typeface="Times New Roman" panose="02020603050405020304" pitchFamily="18" charset="0"/>
                            </a:rPr>
                            <m:t>0</m:t>
                          </m:r>
                        </m:sub>
                        <m:sup>
                          <m:r>
                            <a:rPr lang="vi-VN" sz="1050" i="1">
                              <a:solidFill>
                                <a:schemeClr val="tx1"/>
                              </a:solidFill>
                              <a:latin typeface="Cambria Math" panose="02040503050406030204" pitchFamily="18" charset="0"/>
                              <a:cs typeface="Times New Roman" panose="02020603050405020304" pitchFamily="18" charset="0"/>
                            </a:rPr>
                            <m:t>(0)</m:t>
                          </m:r>
                        </m:sup>
                      </m:sSubSup>
                    </m:oMath>
                  </m:oMathPara>
                </a14:m>
                <a:endParaRPr lang="vi-VN" sz="1050" i="1">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Hình chữ nhật 40">
                <a:extLst>
                  <a:ext uri="{FF2B5EF4-FFF2-40B4-BE49-F238E27FC236}">
                    <a16:creationId xmlns:a16="http://schemas.microsoft.com/office/drawing/2014/main" id="{7F80D661-0D57-F2C3-05D5-ED6382D1677D}"/>
                  </a:ext>
                </a:extLst>
              </p:cNvPr>
              <p:cNvSpPr>
                <a:spLocks noRot="1" noChangeAspect="1" noMove="1" noResize="1" noEditPoints="1" noAdjustHandles="1" noChangeArrowheads="1" noChangeShapeType="1" noTextEdit="1"/>
              </p:cNvSpPr>
              <p:nvPr/>
            </p:nvSpPr>
            <p:spPr>
              <a:xfrm>
                <a:off x="5482269" y="2838947"/>
                <a:ext cx="412690" cy="1223502"/>
              </a:xfrm>
              <a:prstGeom prst="rect">
                <a:avLst/>
              </a:prstGeom>
              <a:blipFill>
                <a:blip r:embed="rId6"/>
                <a:stretch>
                  <a:fillRect/>
                </a:stretch>
              </a:blipFill>
              <a:ln>
                <a:solidFill>
                  <a:schemeClr val="tx1"/>
                </a:solidFill>
              </a:ln>
            </p:spPr>
            <p:txBody>
              <a:bodyPr/>
              <a:lstStyle/>
              <a:p>
                <a:r>
                  <a:rPr lang="vi-VN">
                    <a:noFill/>
                  </a:rPr>
                  <a:t> </a:t>
                </a:r>
              </a:p>
            </p:txBody>
          </p:sp>
        </mc:Fallback>
      </mc:AlternateContent>
      <p:cxnSp>
        <p:nvCxnSpPr>
          <p:cNvPr id="17" name="Đường nối Thẳng 121">
            <a:extLst>
              <a:ext uri="{FF2B5EF4-FFF2-40B4-BE49-F238E27FC236}">
                <a16:creationId xmlns:a16="http://schemas.microsoft.com/office/drawing/2014/main" id="{37D5B951-EB28-0BC1-3E7D-AC4C3948445E}"/>
              </a:ext>
            </a:extLst>
          </p:cNvPr>
          <p:cNvCxnSpPr>
            <a:cxnSpLocks/>
            <a:stCxn id="9" idx="3"/>
            <a:endCxn id="16" idx="1"/>
          </p:cNvCxnSpPr>
          <p:nvPr/>
        </p:nvCxnSpPr>
        <p:spPr>
          <a:xfrm>
            <a:off x="5259919" y="3450698"/>
            <a:ext cx="22235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Đường nối Thẳng 121">
            <a:extLst>
              <a:ext uri="{FF2B5EF4-FFF2-40B4-BE49-F238E27FC236}">
                <a16:creationId xmlns:a16="http://schemas.microsoft.com/office/drawing/2014/main" id="{5ACC7996-9DB9-E321-DB7A-DA6D42DD7B92}"/>
              </a:ext>
            </a:extLst>
          </p:cNvPr>
          <p:cNvCxnSpPr>
            <a:cxnSpLocks/>
          </p:cNvCxnSpPr>
          <p:nvPr/>
        </p:nvCxnSpPr>
        <p:spPr>
          <a:xfrm flipV="1">
            <a:off x="5356796" y="3396278"/>
            <a:ext cx="37056" cy="114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Hình chữ nhật 40">
                <a:extLst>
                  <a:ext uri="{FF2B5EF4-FFF2-40B4-BE49-F238E27FC236}">
                    <a16:creationId xmlns:a16="http://schemas.microsoft.com/office/drawing/2014/main" id="{6D142E82-EC85-201B-F035-E1B52314644C}"/>
                  </a:ext>
                </a:extLst>
              </p:cNvPr>
              <p:cNvSpPr/>
              <p:nvPr/>
            </p:nvSpPr>
            <p:spPr>
              <a:xfrm>
                <a:off x="6685052" y="2837094"/>
                <a:ext cx="794473" cy="12235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050" i="1">
                              <a:solidFill>
                                <a:schemeClr val="tx1"/>
                              </a:solidFill>
                              <a:latin typeface="Cambria Math" panose="02040503050406030204" pitchFamily="18" charset="0"/>
                              <a:cs typeface="Times New Roman" panose="02020603050405020304" pitchFamily="18" charset="0"/>
                            </a:rPr>
                          </m:ctrlPr>
                        </m:sSubSupPr>
                        <m:e>
                          <m:r>
                            <a:rPr lang="vi-VN" sz="1050" i="1">
                              <a:solidFill>
                                <a:schemeClr val="tx1"/>
                              </a:solidFill>
                              <a:latin typeface="Cambria Math" panose="02040503050406030204" pitchFamily="18" charset="0"/>
                              <a:cs typeface="Times New Roman" panose="02020603050405020304" pitchFamily="18" charset="0"/>
                            </a:rPr>
                            <m:t>𝑈</m:t>
                          </m:r>
                        </m:e>
                        <m:sub>
                          <m:r>
                            <a:rPr lang="vi-VN" sz="1050" i="1">
                              <a:solidFill>
                                <a:schemeClr val="tx1"/>
                              </a:solidFill>
                              <a:latin typeface="Cambria Math" panose="02040503050406030204" pitchFamily="18" charset="0"/>
                              <a:cs typeface="Times New Roman" panose="02020603050405020304" pitchFamily="18" charset="0"/>
                            </a:rPr>
                            <m:t>𝐿</m:t>
                          </m:r>
                        </m:sub>
                        <m:sup>
                          <m:r>
                            <a:rPr lang="vi-VN" sz="1050" i="1">
                              <a:solidFill>
                                <a:schemeClr val="tx1"/>
                              </a:solidFill>
                              <a:latin typeface="Cambria Math" panose="02040503050406030204" pitchFamily="18" charset="0"/>
                              <a:cs typeface="Times New Roman" panose="02020603050405020304" pitchFamily="18" charset="0"/>
                            </a:rPr>
                            <m:t>(0)</m:t>
                          </m:r>
                        </m:sup>
                      </m:sSubSup>
                      <m:d>
                        <m:dPr>
                          <m:ctrlPr>
                            <a:rPr lang="vi-VN" sz="1050" i="1">
                              <a:solidFill>
                                <a:schemeClr val="tx1"/>
                              </a:solidFill>
                              <a:latin typeface="Cambria Math" panose="02040503050406030204" pitchFamily="18" charset="0"/>
                              <a:cs typeface="Times New Roman" panose="02020603050405020304" pitchFamily="18" charset="0"/>
                            </a:rPr>
                          </m:ctrlPr>
                        </m:dPr>
                        <m:e>
                          <m:sSubSup>
                            <m:sSubSupPr>
                              <m:ctrlPr>
                                <a:rPr lang="vi-VN" sz="1050" b="1" i="1">
                                  <a:solidFill>
                                    <a:schemeClr val="tx1"/>
                                  </a:solidFill>
                                  <a:latin typeface="Cambria Math" panose="02040503050406030204" pitchFamily="18" charset="0"/>
                                  <a:cs typeface="Times New Roman" panose="02020603050405020304" pitchFamily="18" charset="0"/>
                                </a:rPr>
                              </m:ctrlPr>
                            </m:sSubSupPr>
                            <m:e>
                              <m:r>
                                <a:rPr lang="vi-VN" sz="1050" b="1" i="1">
                                  <a:solidFill>
                                    <a:schemeClr val="tx1"/>
                                  </a:solidFill>
                                  <a:latin typeface="Cambria Math" panose="02040503050406030204" pitchFamily="18" charset="0"/>
                                  <a:cs typeface="Times New Roman" panose="02020603050405020304" pitchFamily="18" charset="0"/>
                                </a:rPr>
                                <m:t>𝜽</m:t>
                              </m:r>
                            </m:e>
                            <m:sub>
                              <m:r>
                                <a:rPr lang="vi-VN" sz="1050" b="1" i="1">
                                  <a:solidFill>
                                    <a:schemeClr val="tx1"/>
                                  </a:solidFill>
                                  <a:latin typeface="Cambria Math" panose="02040503050406030204" pitchFamily="18" charset="0"/>
                                  <a:cs typeface="Times New Roman" panose="02020603050405020304" pitchFamily="18" charset="0"/>
                                </a:rPr>
                                <m:t>𝑳</m:t>
                              </m:r>
                            </m:sub>
                            <m:sup>
                              <m:r>
                                <a:rPr lang="vi-VN" sz="1050" b="1" i="1">
                                  <a:solidFill>
                                    <a:schemeClr val="tx1"/>
                                  </a:solidFill>
                                  <a:latin typeface="Cambria Math" panose="02040503050406030204" pitchFamily="18" charset="0"/>
                                  <a:cs typeface="Times New Roman" panose="02020603050405020304" pitchFamily="18" charset="0"/>
                                </a:rPr>
                                <m:t>(</m:t>
                              </m:r>
                              <m:r>
                                <a:rPr lang="vi-VN" sz="1050" b="1" i="1">
                                  <a:solidFill>
                                    <a:schemeClr val="tx1"/>
                                  </a:solidFill>
                                  <a:latin typeface="Cambria Math" panose="02040503050406030204" pitchFamily="18" charset="0"/>
                                  <a:cs typeface="Times New Roman" panose="02020603050405020304" pitchFamily="18" charset="0"/>
                                </a:rPr>
                                <m:t>𝟎</m:t>
                              </m:r>
                              <m:r>
                                <a:rPr lang="vi-VN" sz="1050" b="1" i="1">
                                  <a:solidFill>
                                    <a:schemeClr val="tx1"/>
                                  </a:solidFill>
                                  <a:latin typeface="Cambria Math" panose="02040503050406030204" pitchFamily="18" charset="0"/>
                                  <a:cs typeface="Times New Roman" panose="02020603050405020304" pitchFamily="18" charset="0"/>
                                </a:rPr>
                                <m:t>)</m:t>
                              </m:r>
                            </m:sup>
                          </m:sSubSup>
                        </m:e>
                      </m:d>
                    </m:oMath>
                  </m:oMathPara>
                </a14:m>
                <a:endParaRPr lang="vi-VN" sz="1050" i="1">
                  <a:solidFill>
                    <a:schemeClr val="tx1"/>
                  </a:solidFill>
                  <a:latin typeface="Times New Roman" panose="02020603050405020304" pitchFamily="18" charset="0"/>
                  <a:cs typeface="Times New Roman" panose="02020603050405020304" pitchFamily="18" charset="0"/>
                </a:endParaRPr>
              </a:p>
            </p:txBody>
          </p:sp>
        </mc:Choice>
        <mc:Fallback xmlns="">
          <p:sp>
            <p:nvSpPr>
              <p:cNvPr id="19" name="Hình chữ nhật 40">
                <a:extLst>
                  <a:ext uri="{FF2B5EF4-FFF2-40B4-BE49-F238E27FC236}">
                    <a16:creationId xmlns:a16="http://schemas.microsoft.com/office/drawing/2014/main" id="{6D142E82-EC85-201B-F035-E1B52314644C}"/>
                  </a:ext>
                </a:extLst>
              </p:cNvPr>
              <p:cNvSpPr>
                <a:spLocks noRot="1" noChangeAspect="1" noMove="1" noResize="1" noEditPoints="1" noAdjustHandles="1" noChangeArrowheads="1" noChangeShapeType="1" noTextEdit="1"/>
              </p:cNvSpPr>
              <p:nvPr/>
            </p:nvSpPr>
            <p:spPr>
              <a:xfrm>
                <a:off x="6685052" y="2837094"/>
                <a:ext cx="794473" cy="1223502"/>
              </a:xfrm>
              <a:prstGeom prst="rect">
                <a:avLst/>
              </a:prstGeom>
              <a:blipFill>
                <a:blip r:embed="rId7"/>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 name="Hình chữ nhật 40">
                <a:extLst>
                  <a:ext uri="{FF2B5EF4-FFF2-40B4-BE49-F238E27FC236}">
                    <a16:creationId xmlns:a16="http://schemas.microsoft.com/office/drawing/2014/main" id="{4FE3D211-36B3-7D04-1B9C-E408F8121598}"/>
                  </a:ext>
                </a:extLst>
              </p:cNvPr>
              <p:cNvSpPr/>
              <p:nvPr/>
            </p:nvSpPr>
            <p:spPr>
              <a:xfrm>
                <a:off x="7673429" y="2837094"/>
                <a:ext cx="409286" cy="12235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050" i="1">
                              <a:solidFill>
                                <a:schemeClr val="tx1"/>
                              </a:solidFill>
                              <a:latin typeface="Cambria Math" panose="02040503050406030204" pitchFamily="18" charset="0"/>
                              <a:cs typeface="Times New Roman" panose="02020603050405020304" pitchFamily="18" charset="0"/>
                            </a:rPr>
                          </m:ctrlPr>
                        </m:sSubSupPr>
                        <m:e>
                          <m:r>
                            <a:rPr lang="vi-VN" sz="1050" i="1">
                              <a:solidFill>
                                <a:schemeClr val="tx1"/>
                              </a:solidFill>
                              <a:latin typeface="Cambria Math" panose="02040503050406030204" pitchFamily="18" charset="0"/>
                              <a:cs typeface="Times New Roman" panose="02020603050405020304" pitchFamily="18" charset="0"/>
                            </a:rPr>
                            <m:t>𝑉</m:t>
                          </m:r>
                        </m:e>
                        <m:sub>
                          <m:r>
                            <a:rPr lang="vi-VN" sz="1050" i="1">
                              <a:solidFill>
                                <a:schemeClr val="tx1"/>
                              </a:solidFill>
                              <a:latin typeface="Cambria Math" panose="02040503050406030204" pitchFamily="18" charset="0"/>
                              <a:cs typeface="Times New Roman" panose="02020603050405020304" pitchFamily="18" charset="0"/>
                            </a:rPr>
                            <m:t>𝐿</m:t>
                          </m:r>
                        </m:sub>
                        <m:sup>
                          <m:r>
                            <a:rPr lang="vi-VN" sz="1050" i="1">
                              <a:solidFill>
                                <a:schemeClr val="tx1"/>
                              </a:solidFill>
                              <a:latin typeface="Cambria Math" panose="02040503050406030204" pitchFamily="18" charset="0"/>
                              <a:cs typeface="Times New Roman" panose="02020603050405020304" pitchFamily="18" charset="0"/>
                            </a:rPr>
                            <m:t>(0)</m:t>
                          </m:r>
                        </m:sup>
                      </m:sSubSup>
                    </m:oMath>
                  </m:oMathPara>
                </a14:m>
                <a:endParaRPr lang="vi-VN" sz="1050" i="1">
                  <a:solidFill>
                    <a:schemeClr val="tx1"/>
                  </a:solidFill>
                  <a:latin typeface="Times New Roman" panose="02020603050405020304" pitchFamily="18" charset="0"/>
                  <a:cs typeface="Times New Roman" panose="02020603050405020304" pitchFamily="18" charset="0"/>
                </a:endParaRPr>
              </a:p>
            </p:txBody>
          </p:sp>
        </mc:Choice>
        <mc:Fallback xmlns="">
          <p:sp>
            <p:nvSpPr>
              <p:cNvPr id="20" name="Hình chữ nhật 40">
                <a:extLst>
                  <a:ext uri="{FF2B5EF4-FFF2-40B4-BE49-F238E27FC236}">
                    <a16:creationId xmlns:a16="http://schemas.microsoft.com/office/drawing/2014/main" id="{4FE3D211-36B3-7D04-1B9C-E408F8121598}"/>
                  </a:ext>
                </a:extLst>
              </p:cNvPr>
              <p:cNvSpPr>
                <a:spLocks noRot="1" noChangeAspect="1" noMove="1" noResize="1" noEditPoints="1" noAdjustHandles="1" noChangeArrowheads="1" noChangeShapeType="1" noTextEdit="1"/>
              </p:cNvSpPr>
              <p:nvPr/>
            </p:nvSpPr>
            <p:spPr>
              <a:xfrm>
                <a:off x="7673429" y="2837094"/>
                <a:ext cx="409286" cy="1223502"/>
              </a:xfrm>
              <a:prstGeom prst="rect">
                <a:avLst/>
              </a:prstGeom>
              <a:blipFill>
                <a:blip r:embed="rId8"/>
                <a:stretch>
                  <a:fillRect/>
                </a:stretch>
              </a:blipFill>
              <a:ln>
                <a:solidFill>
                  <a:schemeClr val="tx1"/>
                </a:solidFill>
              </a:ln>
            </p:spPr>
            <p:txBody>
              <a:bodyPr/>
              <a:lstStyle/>
              <a:p>
                <a:r>
                  <a:rPr lang="vi-VN">
                    <a:noFill/>
                  </a:rPr>
                  <a:t> </a:t>
                </a:r>
              </a:p>
            </p:txBody>
          </p:sp>
        </mc:Fallback>
      </mc:AlternateContent>
      <p:cxnSp>
        <p:nvCxnSpPr>
          <p:cNvPr id="21" name="Đường nối Thẳng 121">
            <a:extLst>
              <a:ext uri="{FF2B5EF4-FFF2-40B4-BE49-F238E27FC236}">
                <a16:creationId xmlns:a16="http://schemas.microsoft.com/office/drawing/2014/main" id="{BA4DC3AB-B2D6-3D97-FDBC-741C7A4205A7}"/>
              </a:ext>
            </a:extLst>
          </p:cNvPr>
          <p:cNvCxnSpPr>
            <a:cxnSpLocks/>
            <a:stCxn id="19" idx="3"/>
            <a:endCxn id="20" idx="1"/>
          </p:cNvCxnSpPr>
          <p:nvPr/>
        </p:nvCxnSpPr>
        <p:spPr>
          <a:xfrm>
            <a:off x="7479524" y="3448845"/>
            <a:ext cx="19390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Đường nối Thẳng 121">
            <a:extLst>
              <a:ext uri="{FF2B5EF4-FFF2-40B4-BE49-F238E27FC236}">
                <a16:creationId xmlns:a16="http://schemas.microsoft.com/office/drawing/2014/main" id="{672533B6-CB1C-6FFF-2172-A796A2F5A8FC}"/>
              </a:ext>
            </a:extLst>
          </p:cNvPr>
          <p:cNvCxnSpPr>
            <a:cxnSpLocks/>
          </p:cNvCxnSpPr>
          <p:nvPr/>
        </p:nvCxnSpPr>
        <p:spPr>
          <a:xfrm flipV="1">
            <a:off x="7577733" y="3383417"/>
            <a:ext cx="37056" cy="114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37AA75E-CAF6-4AC6-3E24-3F6E888CA709}"/>
                  </a:ext>
                </a:extLst>
              </p:cNvPr>
              <p:cNvSpPr txBox="1"/>
              <p:nvPr/>
            </p:nvSpPr>
            <p:spPr>
              <a:xfrm>
                <a:off x="6086332" y="3284790"/>
                <a:ext cx="39370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1350" i="1">
                          <a:latin typeface="Cambria Math" panose="02040503050406030204" pitchFamily="18" charset="0"/>
                        </a:rPr>
                        <m:t>…</m:t>
                      </m:r>
                    </m:oMath>
                  </m:oMathPara>
                </a14:m>
                <a:endParaRPr lang="en-VN" sz="1350"/>
              </a:p>
            </p:txBody>
          </p:sp>
        </mc:Choice>
        <mc:Fallback xmlns="">
          <p:sp>
            <p:nvSpPr>
              <p:cNvPr id="23" name="TextBox 22">
                <a:extLst>
                  <a:ext uri="{FF2B5EF4-FFF2-40B4-BE49-F238E27FC236}">
                    <a16:creationId xmlns:a16="http://schemas.microsoft.com/office/drawing/2014/main" id="{537AA75E-CAF6-4AC6-3E24-3F6E888CA709}"/>
                  </a:ext>
                </a:extLst>
              </p:cNvPr>
              <p:cNvSpPr txBox="1">
                <a:spLocks noRot="1" noChangeAspect="1" noMove="1" noResize="1" noEditPoints="1" noAdjustHandles="1" noChangeArrowheads="1" noChangeShapeType="1" noTextEdit="1"/>
              </p:cNvSpPr>
              <p:nvPr/>
            </p:nvSpPr>
            <p:spPr>
              <a:xfrm>
                <a:off x="6086332" y="3284790"/>
                <a:ext cx="393700" cy="300082"/>
              </a:xfrm>
              <a:prstGeom prst="rect">
                <a:avLst/>
              </a:prstGeom>
              <a:blipFill>
                <a:blip r:embed="rId9"/>
                <a:stretch>
                  <a:fillRect/>
                </a:stretch>
              </a:blipFill>
            </p:spPr>
            <p:txBody>
              <a:bodyPr/>
              <a:lstStyle/>
              <a:p>
                <a:r>
                  <a:rPr lang="vi-VN">
                    <a:noFill/>
                  </a:rPr>
                  <a:t> </a:t>
                </a:r>
              </a:p>
            </p:txBody>
          </p:sp>
        </mc:Fallback>
      </mc:AlternateContent>
      <p:cxnSp>
        <p:nvCxnSpPr>
          <p:cNvPr id="38" name="Đường nối Thẳng 121">
            <a:extLst>
              <a:ext uri="{FF2B5EF4-FFF2-40B4-BE49-F238E27FC236}">
                <a16:creationId xmlns:a16="http://schemas.microsoft.com/office/drawing/2014/main" id="{D8539754-6D29-5FF5-07CF-7EB12E7EBD1B}"/>
              </a:ext>
            </a:extLst>
          </p:cNvPr>
          <p:cNvCxnSpPr>
            <a:cxnSpLocks/>
          </p:cNvCxnSpPr>
          <p:nvPr/>
        </p:nvCxnSpPr>
        <p:spPr>
          <a:xfrm>
            <a:off x="5893495" y="3448691"/>
            <a:ext cx="27953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9" name="Đường nối Thẳng 121">
            <a:extLst>
              <a:ext uri="{FF2B5EF4-FFF2-40B4-BE49-F238E27FC236}">
                <a16:creationId xmlns:a16="http://schemas.microsoft.com/office/drawing/2014/main" id="{09106D12-2553-DD4D-FC96-E2255BCCA129}"/>
              </a:ext>
            </a:extLst>
          </p:cNvPr>
          <p:cNvCxnSpPr>
            <a:cxnSpLocks/>
          </p:cNvCxnSpPr>
          <p:nvPr/>
        </p:nvCxnSpPr>
        <p:spPr>
          <a:xfrm flipV="1">
            <a:off x="6026390" y="3383417"/>
            <a:ext cx="37056" cy="114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0" name="Đường nối Thẳng 121">
            <a:extLst>
              <a:ext uri="{FF2B5EF4-FFF2-40B4-BE49-F238E27FC236}">
                <a16:creationId xmlns:a16="http://schemas.microsoft.com/office/drawing/2014/main" id="{DA71E755-053E-125C-DC2F-A8C3D3A643AA}"/>
              </a:ext>
            </a:extLst>
          </p:cNvPr>
          <p:cNvCxnSpPr>
            <a:cxnSpLocks/>
          </p:cNvCxnSpPr>
          <p:nvPr/>
        </p:nvCxnSpPr>
        <p:spPr>
          <a:xfrm>
            <a:off x="6408289" y="3451490"/>
            <a:ext cx="27953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Đường nối Thẳng 121">
            <a:extLst>
              <a:ext uri="{FF2B5EF4-FFF2-40B4-BE49-F238E27FC236}">
                <a16:creationId xmlns:a16="http://schemas.microsoft.com/office/drawing/2014/main" id="{280C9EAB-9456-822A-3CAB-7C22668C0DDB}"/>
              </a:ext>
            </a:extLst>
          </p:cNvPr>
          <p:cNvCxnSpPr>
            <a:cxnSpLocks/>
          </p:cNvCxnSpPr>
          <p:nvPr/>
        </p:nvCxnSpPr>
        <p:spPr>
          <a:xfrm flipV="1">
            <a:off x="6541184" y="3386216"/>
            <a:ext cx="37056" cy="114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571170B8-D40A-B921-57E1-BC1EAC228837}"/>
              </a:ext>
            </a:extLst>
          </p:cNvPr>
          <p:cNvCxnSpPr>
            <a:cxnSpLocks/>
            <a:stCxn id="72" idx="2"/>
            <a:endCxn id="5" idx="0"/>
          </p:cNvCxnSpPr>
          <p:nvPr/>
        </p:nvCxnSpPr>
        <p:spPr>
          <a:xfrm>
            <a:off x="6173691" y="1632101"/>
            <a:ext cx="4968" cy="262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6801681-D25C-0305-5888-F4E388C1570F}"/>
              </a:ext>
            </a:extLst>
          </p:cNvPr>
          <p:cNvSpPr txBox="1"/>
          <p:nvPr/>
        </p:nvSpPr>
        <p:spPr>
          <a:xfrm>
            <a:off x="5580851" y="1216603"/>
            <a:ext cx="1185680" cy="415498"/>
          </a:xfrm>
          <a:prstGeom prst="rect">
            <a:avLst/>
          </a:prstGeom>
          <a:noFill/>
        </p:spPr>
        <p:txBody>
          <a:bodyPr wrap="square" rtlCol="0">
            <a:spAutoFit/>
          </a:bodyPr>
          <a:lstStyle/>
          <a:p>
            <a:pPr algn="ctr"/>
            <a:r>
              <a:rPr lang="en-VN" sz="2100">
                <a:solidFill>
                  <a:schemeClr val="accent1"/>
                </a:solidFill>
              </a:rPr>
              <a:t>Layer 0</a:t>
            </a:r>
          </a:p>
        </p:txBody>
      </p:sp>
      <p:sp>
        <p:nvSpPr>
          <p:cNvPr id="99" name="TextBox 98">
            <a:extLst>
              <a:ext uri="{FF2B5EF4-FFF2-40B4-BE49-F238E27FC236}">
                <a16:creationId xmlns:a16="http://schemas.microsoft.com/office/drawing/2014/main" id="{45E28DA9-9E66-6843-EDF6-8851E892D278}"/>
              </a:ext>
            </a:extLst>
          </p:cNvPr>
          <p:cNvSpPr txBox="1"/>
          <p:nvPr/>
        </p:nvSpPr>
        <p:spPr>
          <a:xfrm>
            <a:off x="5850237" y="4724424"/>
            <a:ext cx="2467805" cy="323165"/>
          </a:xfrm>
          <a:prstGeom prst="rect">
            <a:avLst/>
          </a:prstGeom>
          <a:noFill/>
        </p:spPr>
        <p:txBody>
          <a:bodyPr wrap="square">
            <a:spAutoFit/>
          </a:bodyPr>
          <a:lstStyle/>
          <a:p>
            <a:r>
              <a:rPr lang="vi-VN" sz="1500">
                <a:latin typeface="Calibri" panose="020F0502020204030204" pitchFamily="34" charset="0"/>
                <a:cs typeface="Calibri" panose="020F0502020204030204" pitchFamily="34" charset="0"/>
              </a:rPr>
              <a:t>Parameterized sub-layer</a:t>
            </a:r>
          </a:p>
        </p:txBody>
      </p:sp>
      <p:sp>
        <p:nvSpPr>
          <p:cNvPr id="105" name="TextBox 104">
            <a:extLst>
              <a:ext uri="{FF2B5EF4-FFF2-40B4-BE49-F238E27FC236}">
                <a16:creationId xmlns:a16="http://schemas.microsoft.com/office/drawing/2014/main" id="{BB45A512-2B06-2C55-929F-3CA6C0BE6D92}"/>
              </a:ext>
            </a:extLst>
          </p:cNvPr>
          <p:cNvSpPr txBox="1"/>
          <p:nvPr/>
        </p:nvSpPr>
        <p:spPr>
          <a:xfrm>
            <a:off x="7199522" y="4422678"/>
            <a:ext cx="1357100" cy="323165"/>
          </a:xfrm>
          <a:prstGeom prst="rect">
            <a:avLst/>
          </a:prstGeom>
          <a:noFill/>
        </p:spPr>
        <p:txBody>
          <a:bodyPr wrap="square">
            <a:spAutoFit/>
          </a:bodyPr>
          <a:lstStyle/>
          <a:p>
            <a:r>
              <a:rPr lang="vi-VN" sz="1500">
                <a:latin typeface="Calibri" panose="020F0502020204030204" pitchFamily="34" charset="0"/>
                <a:cs typeface="Calibri" panose="020F0502020204030204" pitchFamily="34" charset="0"/>
              </a:rPr>
              <a:t>Fixed sub-layer</a:t>
            </a:r>
          </a:p>
        </p:txBody>
      </p:sp>
      <p:pic>
        <p:nvPicPr>
          <p:cNvPr id="149" name="Content Placeholder 6">
            <a:extLst>
              <a:ext uri="{FF2B5EF4-FFF2-40B4-BE49-F238E27FC236}">
                <a16:creationId xmlns:a16="http://schemas.microsoft.com/office/drawing/2014/main" id="{2EF0C0F9-0BAA-F16B-BEA0-88EB056BC946}"/>
              </a:ext>
            </a:extLst>
          </p:cNvPr>
          <p:cNvPicPr>
            <a:picLocks noGrp="1" noChangeAspect="1"/>
          </p:cNvPicPr>
          <p:nvPr>
            <p:ph idx="1"/>
          </p:nvPr>
        </p:nvPicPr>
        <p:blipFill rotWithShape="1">
          <a:blip r:embed="rId10"/>
          <a:srcRect l="-204" r="3084"/>
          <a:stretch/>
        </p:blipFill>
        <p:spPr>
          <a:xfrm>
            <a:off x="629151" y="1358213"/>
            <a:ext cx="2157001" cy="1300054"/>
          </a:xfrm>
          <a:prstGeom prst="rect">
            <a:avLst/>
          </a:prstGeom>
        </p:spPr>
      </p:pic>
      <p:cxnSp>
        <p:nvCxnSpPr>
          <p:cNvPr id="150" name="Curved Connector 149">
            <a:extLst>
              <a:ext uri="{FF2B5EF4-FFF2-40B4-BE49-F238E27FC236}">
                <a16:creationId xmlns:a16="http://schemas.microsoft.com/office/drawing/2014/main" id="{C993D795-59D6-4898-03ED-EB2A89AEB840}"/>
              </a:ext>
            </a:extLst>
          </p:cNvPr>
          <p:cNvCxnSpPr>
            <a:cxnSpLocks/>
            <a:stCxn id="9" idx="0"/>
            <a:endCxn id="149" idx="3"/>
          </p:cNvCxnSpPr>
          <p:nvPr/>
        </p:nvCxnSpPr>
        <p:spPr>
          <a:xfrm rot="16200000" flipV="1">
            <a:off x="3417027" y="1377366"/>
            <a:ext cx="830707" cy="2092456"/>
          </a:xfrm>
          <a:prstGeom prst="curvedConnector2">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6" name="Graphic 155">
            <a:extLst>
              <a:ext uri="{FF2B5EF4-FFF2-40B4-BE49-F238E27FC236}">
                <a16:creationId xmlns:a16="http://schemas.microsoft.com/office/drawing/2014/main" id="{88A55FE9-AB21-C3A9-5CBC-B22C3FE234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9718" y="3001034"/>
            <a:ext cx="2146434" cy="1301935"/>
          </a:xfrm>
          <a:prstGeom prst="rect">
            <a:avLst/>
          </a:prstGeom>
        </p:spPr>
      </p:pic>
      <p:cxnSp>
        <p:nvCxnSpPr>
          <p:cNvPr id="158" name="Curved Connector 157">
            <a:extLst>
              <a:ext uri="{FF2B5EF4-FFF2-40B4-BE49-F238E27FC236}">
                <a16:creationId xmlns:a16="http://schemas.microsoft.com/office/drawing/2014/main" id="{77EE886A-A770-4CC9-D2F6-D711ACE74A61}"/>
              </a:ext>
            </a:extLst>
          </p:cNvPr>
          <p:cNvCxnSpPr>
            <a:cxnSpLocks/>
            <a:stCxn id="16" idx="2"/>
          </p:cNvCxnSpPr>
          <p:nvPr/>
        </p:nvCxnSpPr>
        <p:spPr>
          <a:xfrm rot="5400000">
            <a:off x="4138065" y="2665070"/>
            <a:ext cx="153171" cy="2947929"/>
          </a:xfrm>
          <a:prstGeom prst="curvedConnector2">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9F55DDE0-8320-2EA9-FFE7-FE37E8F0F295}"/>
              </a:ext>
            </a:extLst>
          </p:cNvPr>
          <p:cNvCxnSpPr>
            <a:cxnSpLocks/>
            <a:stCxn id="105" idx="0"/>
            <a:endCxn id="20" idx="2"/>
          </p:cNvCxnSpPr>
          <p:nvPr/>
        </p:nvCxnSpPr>
        <p:spPr>
          <a:xfrm flipV="1">
            <a:off x="7878072" y="4060596"/>
            <a:ext cx="0" cy="3620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DF918FC-86D9-0E2D-6C4F-B545C464A0C6}"/>
              </a:ext>
            </a:extLst>
          </p:cNvPr>
          <p:cNvCxnSpPr>
            <a:cxnSpLocks/>
            <a:stCxn id="99" idx="0"/>
            <a:endCxn id="19" idx="2"/>
          </p:cNvCxnSpPr>
          <p:nvPr/>
        </p:nvCxnSpPr>
        <p:spPr>
          <a:xfrm flipH="1" flipV="1">
            <a:off x="7082289" y="4060596"/>
            <a:ext cx="1851" cy="663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Hộp Văn bản 32">
                <a:extLst>
                  <a:ext uri="{FF2B5EF4-FFF2-40B4-BE49-F238E27FC236}">
                    <a16:creationId xmlns:a16="http://schemas.microsoft.com/office/drawing/2014/main" id="{362AA510-54B4-4ED7-E293-90FBFB989F14}"/>
                  </a:ext>
                </a:extLst>
              </p:cNvPr>
              <p:cNvSpPr txBox="1"/>
              <p:nvPr/>
            </p:nvSpPr>
            <p:spPr>
              <a:xfrm>
                <a:off x="2949101" y="3510578"/>
                <a:ext cx="627144" cy="253916"/>
              </a:xfrm>
              <a:prstGeom prst="rect">
                <a:avLst/>
              </a:prstGeom>
              <a:noFill/>
            </p:spPr>
            <p:txBody>
              <a:bodyPr wrap="square" rtlCol="0">
                <a:spAutoFit/>
              </a:bodyPr>
              <a:lstStyle/>
              <a:p>
                <a14:m>
                  <m:oMath xmlns:m="http://schemas.openxmlformats.org/officeDocument/2006/math">
                    <m:r>
                      <a:rPr lang="en-US" sz="1050" i="1" smtClean="0">
                        <a:latin typeface="Cambria Math" panose="02040503050406030204" pitchFamily="18" charset="0"/>
                        <a:cs typeface="Times New Roman" panose="02020603050405020304" pitchFamily="18" charset="0"/>
                      </a:rPr>
                      <m:t>𝐶𝑍</m:t>
                    </m:r>
                  </m:oMath>
                </a14:m>
                <a:r>
                  <a:rPr lang="en-US" sz="1050">
                    <a:cs typeface="Times New Roman" panose="02020603050405020304" pitchFamily="18" charset="0"/>
                  </a:rPr>
                  <a:t> gate</a:t>
                </a:r>
                <a:endParaRPr lang="vi-VN" sz="1050">
                  <a:cs typeface="Times New Roman" panose="02020603050405020304" pitchFamily="18" charset="0"/>
                </a:endParaRPr>
              </a:p>
            </p:txBody>
          </p:sp>
        </mc:Choice>
        <mc:Fallback xmlns="">
          <p:sp>
            <p:nvSpPr>
              <p:cNvPr id="187" name="Hộp Văn bản 32">
                <a:extLst>
                  <a:ext uri="{FF2B5EF4-FFF2-40B4-BE49-F238E27FC236}">
                    <a16:creationId xmlns:a16="http://schemas.microsoft.com/office/drawing/2014/main" id="{362AA510-54B4-4ED7-E293-90FBFB989F14}"/>
                  </a:ext>
                </a:extLst>
              </p:cNvPr>
              <p:cNvSpPr txBox="1">
                <a:spLocks noRot="1" noChangeAspect="1" noMove="1" noResize="1" noEditPoints="1" noAdjustHandles="1" noChangeArrowheads="1" noChangeShapeType="1" noTextEdit="1"/>
              </p:cNvSpPr>
              <p:nvPr/>
            </p:nvSpPr>
            <p:spPr>
              <a:xfrm>
                <a:off x="2949101" y="3510578"/>
                <a:ext cx="627144" cy="253916"/>
              </a:xfrm>
              <a:prstGeom prst="rect">
                <a:avLst/>
              </a:prstGeom>
              <a:blipFill>
                <a:blip r:embed="rId13"/>
                <a:stretch>
                  <a:fillRect b="-142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A038481B-7AC6-C7A7-D157-BB879A4BABD0}"/>
                  </a:ext>
                </a:extLst>
              </p:cNvPr>
              <p:cNvSpPr txBox="1"/>
              <p:nvPr/>
            </p:nvSpPr>
            <p:spPr>
              <a:xfrm>
                <a:off x="642166" y="2658516"/>
                <a:ext cx="3430423" cy="355354"/>
              </a:xfrm>
              <a:prstGeom prst="rect">
                <a:avLst/>
              </a:prstGeom>
              <a:noFill/>
            </p:spPr>
            <p:txBody>
              <a:bodyPr wrap="square">
                <a:spAutoFit/>
              </a:bodyPr>
              <a:lstStyle/>
              <a:p>
                <a:r>
                  <a:rPr lang="en-VN" sz="1350"/>
                  <a:t>Example </a:t>
                </a:r>
                <a14:m>
                  <m:oMath xmlns:m="http://schemas.openxmlformats.org/officeDocument/2006/math">
                    <m:sSubSup>
                      <m:sSubSupPr>
                        <m:ctrlPr>
                          <a:rPr lang="vi-VN" sz="1350" i="1">
                            <a:latin typeface="Cambria Math" panose="02040503050406030204" pitchFamily="18" charset="0"/>
                            <a:cs typeface="Times New Roman" panose="02020603050405020304" pitchFamily="18" charset="0"/>
                          </a:rPr>
                        </m:ctrlPr>
                      </m:sSubSupPr>
                      <m:e>
                        <m:r>
                          <a:rPr lang="vi-VN" sz="1350" i="1">
                            <a:latin typeface="Cambria Math" panose="02040503050406030204" pitchFamily="18" charset="0"/>
                            <a:cs typeface="Times New Roman" panose="02020603050405020304" pitchFamily="18" charset="0"/>
                          </a:rPr>
                          <m:t>𝑈</m:t>
                        </m:r>
                      </m:e>
                      <m:sub>
                        <m:r>
                          <a:rPr lang="vi-VN" sz="1350" i="1">
                            <a:latin typeface="Cambria Math" panose="02040503050406030204" pitchFamily="18" charset="0"/>
                            <a:cs typeface="Times New Roman" panose="02020603050405020304" pitchFamily="18" charset="0"/>
                          </a:rPr>
                          <m:t>𝑘</m:t>
                        </m:r>
                      </m:sub>
                      <m:sup>
                        <m:r>
                          <a:rPr lang="vi-VN" sz="1350" i="1">
                            <a:latin typeface="Cambria Math" panose="02040503050406030204" pitchFamily="18" charset="0"/>
                            <a:cs typeface="Times New Roman" panose="02020603050405020304" pitchFamily="18" charset="0"/>
                          </a:rPr>
                          <m:t>(</m:t>
                        </m:r>
                        <m:r>
                          <a:rPr lang="vi-VN" sz="1350" i="1">
                            <a:latin typeface="Cambria Math" panose="02040503050406030204" pitchFamily="18" charset="0"/>
                            <a:cs typeface="Times New Roman" panose="02020603050405020304" pitchFamily="18" charset="0"/>
                          </a:rPr>
                          <m:t>𝑗</m:t>
                        </m:r>
                        <m:r>
                          <a:rPr lang="vi-VN" sz="1350" i="1">
                            <a:latin typeface="Cambria Math" panose="02040503050406030204" pitchFamily="18" charset="0"/>
                            <a:cs typeface="Times New Roman" panose="02020603050405020304" pitchFamily="18" charset="0"/>
                          </a:rPr>
                          <m:t>)</m:t>
                        </m:r>
                      </m:sup>
                    </m:sSubSup>
                    <m:d>
                      <m:dPr>
                        <m:ctrlPr>
                          <a:rPr lang="vi-VN" sz="1350" i="1">
                            <a:latin typeface="Cambria Math" panose="02040503050406030204" pitchFamily="18" charset="0"/>
                            <a:cs typeface="Times New Roman" panose="02020603050405020304" pitchFamily="18" charset="0"/>
                          </a:rPr>
                        </m:ctrlPr>
                      </m:dPr>
                      <m:e>
                        <m:r>
                          <a:rPr lang="vi-VN" sz="1350" b="1" i="1">
                            <a:latin typeface="Cambria Math" panose="02040503050406030204" pitchFamily="18" charset="0"/>
                            <a:cs typeface="Times New Roman" panose="02020603050405020304" pitchFamily="18" charset="0"/>
                          </a:rPr>
                          <m:t>.</m:t>
                        </m:r>
                      </m:e>
                    </m:d>
                  </m:oMath>
                </a14:m>
                <a:r>
                  <a:rPr lang="en-VN" sz="1350"/>
                  <a:t>: </a:t>
                </a:r>
                <a:r>
                  <a:rPr lang="en-VN" sz="1350" b="1"/>
                  <a:t>Graph – star </a:t>
                </a:r>
                <a:r>
                  <a:rPr lang="en-VN" sz="1350"/>
                  <a:t>[</a:t>
                </a:r>
                <a:r>
                  <a:rPr lang="en-VN" sz="1350" b="1"/>
                  <a:t>16</a:t>
                </a:r>
                <a:r>
                  <a:rPr lang="en-VN" sz="1350"/>
                  <a:t>] </a:t>
                </a:r>
              </a:p>
            </p:txBody>
          </p:sp>
        </mc:Choice>
        <mc:Fallback xmlns="">
          <p:sp>
            <p:nvSpPr>
              <p:cNvPr id="242" name="TextBox 241">
                <a:extLst>
                  <a:ext uri="{FF2B5EF4-FFF2-40B4-BE49-F238E27FC236}">
                    <a16:creationId xmlns:a16="http://schemas.microsoft.com/office/drawing/2014/main" id="{A038481B-7AC6-C7A7-D157-BB879A4BABD0}"/>
                  </a:ext>
                </a:extLst>
              </p:cNvPr>
              <p:cNvSpPr txBox="1">
                <a:spLocks noRot="1" noChangeAspect="1" noMove="1" noResize="1" noEditPoints="1" noAdjustHandles="1" noChangeArrowheads="1" noChangeShapeType="1" noTextEdit="1"/>
              </p:cNvSpPr>
              <p:nvPr/>
            </p:nvSpPr>
            <p:spPr>
              <a:xfrm>
                <a:off x="642166" y="2658516"/>
                <a:ext cx="3430423" cy="355354"/>
              </a:xfrm>
              <a:prstGeom prst="rect">
                <a:avLst/>
              </a:prstGeom>
              <a:blipFill>
                <a:blip r:embed="rId14"/>
                <a:stretch>
                  <a:fillRect l="-355" b="-1551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766C4FE3-5986-B635-CE75-D69D1819F483}"/>
                  </a:ext>
                </a:extLst>
              </p:cNvPr>
              <p:cNvSpPr txBox="1"/>
              <p:nvPr/>
            </p:nvSpPr>
            <p:spPr>
              <a:xfrm>
                <a:off x="642166" y="4294924"/>
                <a:ext cx="3219107" cy="355354"/>
              </a:xfrm>
              <a:prstGeom prst="rect">
                <a:avLst/>
              </a:prstGeom>
              <a:noFill/>
            </p:spPr>
            <p:txBody>
              <a:bodyPr wrap="square">
                <a:spAutoFit/>
              </a:bodyPr>
              <a:lstStyle/>
              <a:p>
                <a:r>
                  <a:rPr lang="en-VN" sz="1350"/>
                  <a:t>Example </a:t>
                </a:r>
                <a14:m>
                  <m:oMath xmlns:m="http://schemas.openxmlformats.org/officeDocument/2006/math">
                    <m:sSubSup>
                      <m:sSubSupPr>
                        <m:ctrlPr>
                          <a:rPr lang="vi-VN" sz="1350" i="1">
                            <a:latin typeface="Cambria Math" panose="02040503050406030204" pitchFamily="18" charset="0"/>
                            <a:cs typeface="Times New Roman" panose="02020603050405020304" pitchFamily="18" charset="0"/>
                          </a:rPr>
                        </m:ctrlPr>
                      </m:sSubSupPr>
                      <m:e>
                        <m:r>
                          <a:rPr lang="vi-VN" sz="1350" i="1">
                            <a:latin typeface="Cambria Math" panose="02040503050406030204" pitchFamily="18" charset="0"/>
                            <a:cs typeface="Times New Roman" panose="02020603050405020304" pitchFamily="18" charset="0"/>
                          </a:rPr>
                          <m:t>𝑉</m:t>
                        </m:r>
                      </m:e>
                      <m:sub>
                        <m:r>
                          <a:rPr lang="vi-VN" sz="1350" i="1">
                            <a:latin typeface="Cambria Math" panose="02040503050406030204" pitchFamily="18" charset="0"/>
                            <a:cs typeface="Times New Roman" panose="02020603050405020304" pitchFamily="18" charset="0"/>
                          </a:rPr>
                          <m:t>𝑘</m:t>
                        </m:r>
                      </m:sub>
                      <m:sup>
                        <m:r>
                          <a:rPr lang="vi-VN" sz="1350" i="1">
                            <a:latin typeface="Cambria Math" panose="02040503050406030204" pitchFamily="18" charset="0"/>
                            <a:cs typeface="Times New Roman" panose="02020603050405020304" pitchFamily="18" charset="0"/>
                          </a:rPr>
                          <m:t>(</m:t>
                        </m:r>
                        <m:r>
                          <a:rPr lang="vi-VN" sz="1350" i="1">
                            <a:latin typeface="Cambria Math" panose="02040503050406030204" pitchFamily="18" charset="0"/>
                            <a:cs typeface="Times New Roman" panose="02020603050405020304" pitchFamily="18" charset="0"/>
                          </a:rPr>
                          <m:t>𝑗</m:t>
                        </m:r>
                        <m:r>
                          <a:rPr lang="vi-VN" sz="1350" i="1">
                            <a:latin typeface="Cambria Math" panose="02040503050406030204" pitchFamily="18" charset="0"/>
                            <a:cs typeface="Times New Roman" panose="02020603050405020304" pitchFamily="18" charset="0"/>
                          </a:rPr>
                          <m:t>)</m:t>
                        </m:r>
                      </m:sup>
                    </m:sSubSup>
                  </m:oMath>
                </a14:m>
                <a:r>
                  <a:rPr lang="en-VN" sz="1350"/>
                  <a:t>: </a:t>
                </a:r>
                <a:r>
                  <a:rPr lang="en-VN" sz="1350" b="1"/>
                  <a:t>Control – Z </a:t>
                </a:r>
                <a:r>
                  <a:rPr lang="en-VN" sz="1350"/>
                  <a:t>[</a:t>
                </a:r>
                <a:r>
                  <a:rPr lang="en-VN" sz="1350" b="1"/>
                  <a:t>16</a:t>
                </a:r>
                <a:r>
                  <a:rPr lang="en-VN" sz="1350"/>
                  <a:t>] </a:t>
                </a:r>
              </a:p>
            </p:txBody>
          </p:sp>
        </mc:Choice>
        <mc:Fallback xmlns="">
          <p:sp>
            <p:nvSpPr>
              <p:cNvPr id="243" name="TextBox 242">
                <a:extLst>
                  <a:ext uri="{FF2B5EF4-FFF2-40B4-BE49-F238E27FC236}">
                    <a16:creationId xmlns:a16="http://schemas.microsoft.com/office/drawing/2014/main" id="{766C4FE3-5986-B635-CE75-D69D1819F483}"/>
                  </a:ext>
                </a:extLst>
              </p:cNvPr>
              <p:cNvSpPr txBox="1">
                <a:spLocks noRot="1" noChangeAspect="1" noMove="1" noResize="1" noEditPoints="1" noAdjustHandles="1" noChangeArrowheads="1" noChangeShapeType="1" noTextEdit="1"/>
              </p:cNvSpPr>
              <p:nvPr/>
            </p:nvSpPr>
            <p:spPr>
              <a:xfrm>
                <a:off x="642166" y="4294924"/>
                <a:ext cx="3219107" cy="355354"/>
              </a:xfrm>
              <a:prstGeom prst="rect">
                <a:avLst/>
              </a:prstGeom>
              <a:blipFill>
                <a:blip r:embed="rId15"/>
                <a:stretch>
                  <a:fillRect l="-379" b="-15517"/>
                </a:stretch>
              </a:blipFill>
            </p:spPr>
            <p:txBody>
              <a:bodyPr/>
              <a:lstStyle/>
              <a:p>
                <a:r>
                  <a:rPr lang="vi-VN">
                    <a:noFill/>
                  </a:rPr>
                  <a:t> </a:t>
                </a:r>
              </a:p>
            </p:txBody>
          </p:sp>
        </mc:Fallback>
      </mc:AlternateContent>
      <p:cxnSp>
        <p:nvCxnSpPr>
          <p:cNvPr id="3" name="Straight Arrow Connector 2">
            <a:extLst>
              <a:ext uri="{FF2B5EF4-FFF2-40B4-BE49-F238E27FC236}">
                <a16:creationId xmlns:a16="http://schemas.microsoft.com/office/drawing/2014/main" id="{6BFFD46A-A442-B03D-A59B-92DA508522E5}"/>
              </a:ext>
            </a:extLst>
          </p:cNvPr>
          <p:cNvCxnSpPr>
            <a:cxnSpLocks/>
            <a:stCxn id="4" idx="2"/>
            <a:endCxn id="154" idx="0"/>
          </p:cNvCxnSpPr>
          <p:nvPr/>
        </p:nvCxnSpPr>
        <p:spPr>
          <a:xfrm>
            <a:off x="8029504" y="1389917"/>
            <a:ext cx="0" cy="2856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A77DBC-FFAA-C8ED-80C3-FC15470470BA}"/>
                  </a:ext>
                </a:extLst>
              </p:cNvPr>
              <p:cNvSpPr txBox="1"/>
              <p:nvPr/>
            </p:nvSpPr>
            <p:spPr>
              <a:xfrm>
                <a:off x="7436664" y="974419"/>
                <a:ext cx="1185680" cy="415498"/>
              </a:xfrm>
              <a:prstGeom prst="rect">
                <a:avLst/>
              </a:prstGeom>
              <a:noFill/>
            </p:spPr>
            <p:txBody>
              <a:bodyPr wrap="square" rtlCol="0">
                <a:spAutoFit/>
              </a:bodyPr>
              <a:lstStyle/>
              <a:p>
                <a:pPr algn="ctr"/>
                <a:r>
                  <a:rPr lang="en-VN" sz="2100">
                    <a:solidFill>
                      <a:schemeClr val="accent1"/>
                    </a:solidFill>
                  </a:rPr>
                  <a:t>Layer </a:t>
                </a:r>
                <a14:m>
                  <m:oMath xmlns:m="http://schemas.openxmlformats.org/officeDocument/2006/math">
                    <m:r>
                      <a:rPr lang="vi-VN" sz="2100" i="1">
                        <a:solidFill>
                          <a:schemeClr val="accent1"/>
                        </a:solidFill>
                        <a:latin typeface="Cambria Math" panose="02040503050406030204" pitchFamily="18" charset="0"/>
                      </a:rPr>
                      <m:t>ℓ</m:t>
                    </m:r>
                  </m:oMath>
                </a14:m>
                <a:endParaRPr lang="en-VN" sz="2100">
                  <a:solidFill>
                    <a:schemeClr val="accent1"/>
                  </a:solidFill>
                </a:endParaRPr>
              </a:p>
            </p:txBody>
          </p:sp>
        </mc:Choice>
        <mc:Fallback xmlns="">
          <p:sp>
            <p:nvSpPr>
              <p:cNvPr id="4" name="TextBox 3">
                <a:extLst>
                  <a:ext uri="{FF2B5EF4-FFF2-40B4-BE49-F238E27FC236}">
                    <a16:creationId xmlns:a16="http://schemas.microsoft.com/office/drawing/2014/main" id="{9FA77DBC-FFAA-C8ED-80C3-FC15470470BA}"/>
                  </a:ext>
                </a:extLst>
              </p:cNvPr>
              <p:cNvSpPr txBox="1">
                <a:spLocks noRot="1" noChangeAspect="1" noMove="1" noResize="1" noEditPoints="1" noAdjustHandles="1" noChangeArrowheads="1" noChangeShapeType="1" noTextEdit="1"/>
              </p:cNvSpPr>
              <p:nvPr/>
            </p:nvSpPr>
            <p:spPr>
              <a:xfrm>
                <a:off x="7436664" y="974419"/>
                <a:ext cx="1185680" cy="415498"/>
              </a:xfrm>
              <a:prstGeom prst="rect">
                <a:avLst/>
              </a:prstGeom>
              <a:blipFill>
                <a:blip r:embed="rId16"/>
                <a:stretch>
                  <a:fillRect t="-8824" b="-27941"/>
                </a:stretch>
              </a:blipFill>
            </p:spPr>
            <p:txBody>
              <a:bodyPr/>
              <a:lstStyle/>
              <a:p>
                <a:r>
                  <a:rPr lang="vi-VN">
                    <a:noFill/>
                  </a:rPr>
                  <a:t> </a:t>
                </a:r>
              </a:p>
            </p:txBody>
          </p:sp>
        </mc:Fallback>
      </mc:AlternateContent>
      <p:sp>
        <p:nvSpPr>
          <p:cNvPr id="8" name="Title 7">
            <a:extLst>
              <a:ext uri="{FF2B5EF4-FFF2-40B4-BE49-F238E27FC236}">
                <a16:creationId xmlns:a16="http://schemas.microsoft.com/office/drawing/2014/main" id="{40C96B12-D4D0-B344-7872-5362DC356278}"/>
              </a:ext>
            </a:extLst>
          </p:cNvPr>
          <p:cNvSpPr>
            <a:spLocks noGrp="1"/>
          </p:cNvSpPr>
          <p:nvPr>
            <p:ph type="title"/>
          </p:nvPr>
        </p:nvSpPr>
        <p:spPr>
          <a:xfrm>
            <a:off x="628650" y="273844"/>
            <a:ext cx="4742626" cy="994172"/>
          </a:xfrm>
        </p:spPr>
        <p:txBody>
          <a:bodyPr>
            <a:normAutofit/>
          </a:bodyPr>
          <a:lstStyle/>
          <a:p>
            <a:r>
              <a:rPr lang="en-US"/>
              <a:t>1.2</a:t>
            </a:r>
            <a:r>
              <a:rPr lang="en-VN"/>
              <a:t>. </a:t>
            </a:r>
            <a:r>
              <a:rPr lang="en-US"/>
              <a:t>Circuit ansatz</a:t>
            </a:r>
            <a:br>
              <a:rPr lang="en-US"/>
            </a:br>
            <a:r>
              <a:rPr lang="en-US" sz="2400"/>
              <a:t>Structures</a:t>
            </a:r>
            <a:endParaRPr lang="vi-VN" sz="2400"/>
          </a:p>
        </p:txBody>
      </p:sp>
      <p:cxnSp>
        <p:nvCxnSpPr>
          <p:cNvPr id="30" name="Straight Arrow Connector 29">
            <a:extLst>
              <a:ext uri="{FF2B5EF4-FFF2-40B4-BE49-F238E27FC236}">
                <a16:creationId xmlns:a16="http://schemas.microsoft.com/office/drawing/2014/main" id="{DCD24175-31B5-4067-F488-E1B11B393583}"/>
              </a:ext>
            </a:extLst>
          </p:cNvPr>
          <p:cNvCxnSpPr>
            <a:cxnSpLocks/>
            <a:endCxn id="187" idx="1"/>
          </p:cNvCxnSpPr>
          <p:nvPr/>
        </p:nvCxnSpPr>
        <p:spPr>
          <a:xfrm>
            <a:off x="2488345" y="3635166"/>
            <a:ext cx="460756" cy="2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265921F1-D309-0D44-26B3-695BC352E2E8}"/>
              </a:ext>
            </a:extLst>
          </p:cNvPr>
          <p:cNvSpPr txBox="1"/>
          <p:nvPr/>
        </p:nvSpPr>
        <p:spPr>
          <a:xfrm>
            <a:off x="628651" y="4584260"/>
            <a:ext cx="3793332" cy="553998"/>
          </a:xfrm>
          <a:prstGeom prst="rect">
            <a:avLst/>
          </a:prstGeom>
          <a:noFill/>
        </p:spPr>
        <p:txBody>
          <a:bodyPr wrap="square">
            <a:spAutoFit/>
          </a:bodyPr>
          <a:lstStyle/>
          <a:p>
            <a:r>
              <a:rPr lang="en-US" sz="1000" b="1">
                <a:solidFill>
                  <a:srgbClr val="222222"/>
                </a:solidFill>
                <a:latin typeface="Calibri" panose="020F0502020204030204" pitchFamily="34" charset="0"/>
                <a:cs typeface="Calibri" panose="020F0502020204030204" pitchFamily="34" charset="0"/>
              </a:rPr>
              <a:t>[1.3]</a:t>
            </a:r>
            <a:r>
              <a:rPr lang="en-US" sz="1000">
                <a:solidFill>
                  <a:srgbClr val="222222"/>
                </a:solidFill>
                <a:latin typeface="Calibri" panose="020F0502020204030204" pitchFamily="34" charset="0"/>
                <a:cs typeface="Calibri" panose="020F0502020204030204" pitchFamily="34" charset="0"/>
              </a:rPr>
              <a:t> Haug, T et al, Capacity and quantum geometry of parametrized quantum circuits. </a:t>
            </a:r>
            <a:r>
              <a:rPr lang="en-US" sz="1000" i="1">
                <a:solidFill>
                  <a:srgbClr val="222222"/>
                </a:solidFill>
                <a:latin typeface="Calibri" panose="020F0502020204030204" pitchFamily="34" charset="0"/>
                <a:cs typeface="Calibri" panose="020F0502020204030204" pitchFamily="34" charset="0"/>
              </a:rPr>
              <a:t>PRX Quantum</a:t>
            </a:r>
            <a:r>
              <a:rPr lang="en-US" sz="1000">
                <a:solidFill>
                  <a:srgbClr val="222222"/>
                </a:solidFill>
                <a:latin typeface="Calibri" panose="020F0502020204030204" pitchFamily="34" charset="0"/>
                <a:cs typeface="Calibri" panose="020F0502020204030204" pitchFamily="34" charset="0"/>
              </a:rPr>
              <a:t>, </a:t>
            </a:r>
            <a:r>
              <a:rPr lang="en-US" sz="1000" i="1">
                <a:solidFill>
                  <a:srgbClr val="222222"/>
                </a:solidFill>
                <a:latin typeface="Calibri" panose="020F0502020204030204" pitchFamily="34" charset="0"/>
                <a:cs typeface="Calibri" panose="020F0502020204030204" pitchFamily="34" charset="0"/>
              </a:rPr>
              <a:t>2</a:t>
            </a:r>
            <a:r>
              <a:rPr lang="en-US" sz="1000">
                <a:solidFill>
                  <a:srgbClr val="222222"/>
                </a:solidFill>
                <a:latin typeface="Calibri" panose="020F0502020204030204" pitchFamily="34" charset="0"/>
                <a:cs typeface="Calibri" panose="020F0502020204030204" pitchFamily="34" charset="0"/>
              </a:rPr>
              <a:t>(4), 040309. (2021)</a:t>
            </a:r>
          </a:p>
          <a:p>
            <a:r>
              <a:rPr lang="en-US" sz="1000">
                <a:latin typeface="Calibri" panose="020F0502020204030204" pitchFamily="34" charset="0"/>
                <a:cs typeface="Calibri" panose="020F0502020204030204" pitchFamily="34" charset="0"/>
              </a:rPr>
              <a:t>[</a:t>
            </a:r>
            <a:r>
              <a:rPr lang="en-US" sz="1000" b="1">
                <a:latin typeface="Calibri" panose="020F0502020204030204" pitchFamily="34" charset="0"/>
                <a:cs typeface="Calibri" panose="020F0502020204030204" pitchFamily="34" charset="0"/>
              </a:rPr>
              <a:t>1.4</a:t>
            </a:r>
            <a:r>
              <a:rPr lang="en-US" sz="1000">
                <a:latin typeface="Calibri" panose="020F0502020204030204" pitchFamily="34" charset="0"/>
                <a:cs typeface="Calibri" panose="020F0502020204030204" pitchFamily="34" charset="0"/>
              </a:rPr>
              <a:t>] </a:t>
            </a:r>
            <a:r>
              <a:rPr lang="vi-VN" sz="1000">
                <a:latin typeface="Calibri" panose="020F0502020204030204" pitchFamily="34" charset="0"/>
                <a:cs typeface="Calibri" panose="020F0502020204030204" pitchFamily="34" charset="0"/>
              </a:rPr>
              <a:t>https://pennylane.ai/qml/glossary/circuit_ansatz</a:t>
            </a:r>
            <a:endParaRPr lang="en-VN" sz="1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4695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 name="Đường nối Thẳng 121">
            <a:extLst>
              <a:ext uri="{FF2B5EF4-FFF2-40B4-BE49-F238E27FC236}">
                <a16:creationId xmlns:a16="http://schemas.microsoft.com/office/drawing/2014/main" id="{192AE57D-2C8B-981A-500A-5E1897ACEC4B}"/>
              </a:ext>
            </a:extLst>
          </p:cNvPr>
          <p:cNvCxnSpPr>
            <a:cxnSpLocks/>
          </p:cNvCxnSpPr>
          <p:nvPr/>
        </p:nvCxnSpPr>
        <p:spPr>
          <a:xfrm>
            <a:off x="1416563" y="4457039"/>
            <a:ext cx="431165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1" name="Đường nối Thẳng 121">
            <a:extLst>
              <a:ext uri="{FF2B5EF4-FFF2-40B4-BE49-F238E27FC236}">
                <a16:creationId xmlns:a16="http://schemas.microsoft.com/office/drawing/2014/main" id="{893CC85C-B854-E5DA-CE10-B9F587FE60AE}"/>
              </a:ext>
            </a:extLst>
          </p:cNvPr>
          <p:cNvCxnSpPr>
            <a:cxnSpLocks/>
          </p:cNvCxnSpPr>
          <p:nvPr/>
        </p:nvCxnSpPr>
        <p:spPr>
          <a:xfrm flipV="1">
            <a:off x="1617941" y="4380839"/>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Đường nối Thẳng 121">
            <a:extLst>
              <a:ext uri="{FF2B5EF4-FFF2-40B4-BE49-F238E27FC236}">
                <a16:creationId xmlns:a16="http://schemas.microsoft.com/office/drawing/2014/main" id="{A1E68254-DB5A-29D5-21F2-F02D6389830E}"/>
              </a:ext>
            </a:extLst>
          </p:cNvPr>
          <p:cNvCxnSpPr>
            <a:cxnSpLocks/>
          </p:cNvCxnSpPr>
          <p:nvPr/>
        </p:nvCxnSpPr>
        <p:spPr>
          <a:xfrm flipV="1">
            <a:off x="749468" y="2263507"/>
            <a:ext cx="2489693" cy="145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7" name="Đường nối Thẳng 121">
            <a:extLst>
              <a:ext uri="{FF2B5EF4-FFF2-40B4-BE49-F238E27FC236}">
                <a16:creationId xmlns:a16="http://schemas.microsoft.com/office/drawing/2014/main" id="{59B7C781-D0D3-3A02-BE34-6040432990F8}"/>
              </a:ext>
            </a:extLst>
          </p:cNvPr>
          <p:cNvCxnSpPr>
            <a:cxnSpLocks/>
          </p:cNvCxnSpPr>
          <p:nvPr/>
        </p:nvCxnSpPr>
        <p:spPr>
          <a:xfrm>
            <a:off x="3760744" y="2263507"/>
            <a:ext cx="2555148" cy="373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Đường nối Thẳng 121">
            <a:extLst>
              <a:ext uri="{FF2B5EF4-FFF2-40B4-BE49-F238E27FC236}">
                <a16:creationId xmlns:a16="http://schemas.microsoft.com/office/drawing/2014/main" id="{27378713-6F1E-34C0-7245-718026CFD441}"/>
              </a:ext>
            </a:extLst>
          </p:cNvPr>
          <p:cNvCxnSpPr>
            <a:cxnSpLocks/>
          </p:cNvCxnSpPr>
          <p:nvPr/>
        </p:nvCxnSpPr>
        <p:spPr>
          <a:xfrm>
            <a:off x="783332" y="2956380"/>
            <a:ext cx="35600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9429203-B682-4F80-6761-5E7D324A2072}"/>
              </a:ext>
            </a:extLst>
          </p:cNvPr>
          <p:cNvSpPr>
            <a:spLocks noGrp="1"/>
          </p:cNvSpPr>
          <p:nvPr>
            <p:ph type="title"/>
          </p:nvPr>
        </p:nvSpPr>
        <p:spPr>
          <a:xfrm>
            <a:off x="628650" y="-8378"/>
            <a:ext cx="6466417" cy="918748"/>
          </a:xfrm>
        </p:spPr>
        <p:txBody>
          <a:bodyPr/>
          <a:lstStyle/>
          <a:p>
            <a:r>
              <a:rPr lang="en-US"/>
              <a:t>2.3. Quantum deep learning</a:t>
            </a:r>
            <a:br>
              <a:rPr lang="en-US"/>
            </a:br>
            <a:r>
              <a:rPr lang="en-US" sz="2000"/>
              <a:t>QNN</a:t>
            </a:r>
            <a:endParaRPr lang="vi-VN" sz="2000"/>
          </a:p>
        </p:txBody>
      </p:sp>
      <p:sp>
        <p:nvSpPr>
          <p:cNvPr id="4" name="Slide Number Placeholder 3">
            <a:extLst>
              <a:ext uri="{FF2B5EF4-FFF2-40B4-BE49-F238E27FC236}">
                <a16:creationId xmlns:a16="http://schemas.microsoft.com/office/drawing/2014/main" id="{7BB5B071-F751-8483-8FA0-D32D95354502}"/>
              </a:ext>
            </a:extLst>
          </p:cNvPr>
          <p:cNvSpPr>
            <a:spLocks noGrp="1"/>
          </p:cNvSpPr>
          <p:nvPr>
            <p:ph type="sldNum" sz="quarter" idx="12"/>
          </p:nvPr>
        </p:nvSpPr>
        <p:spPr/>
        <p:txBody>
          <a:bodyPr/>
          <a:lstStyle/>
          <a:p>
            <a:fld id="{6A45828D-F580-42DE-B77E-860980F07F32}" type="slidenum">
              <a:rPr lang="vi-VN" smtClean="0"/>
              <a:t>50</a:t>
            </a:fld>
            <a:endParaRPr lang="vi-VN"/>
          </a:p>
        </p:txBody>
      </p:sp>
      <mc:AlternateContent xmlns:mc="http://schemas.openxmlformats.org/markup-compatibility/2006" xmlns:a14="http://schemas.microsoft.com/office/drawing/2010/main">
        <mc:Choice Requires="a14">
          <p:sp>
            <p:nvSpPr>
              <p:cNvPr id="5" name="Hình chữ nhật 93">
                <a:extLst>
                  <a:ext uri="{FF2B5EF4-FFF2-40B4-BE49-F238E27FC236}">
                    <a16:creationId xmlns:a16="http://schemas.microsoft.com/office/drawing/2014/main" id="{FCFA2D4E-8FCC-6806-9DE3-D0AFD433D5DE}"/>
                  </a:ext>
                </a:extLst>
              </p:cNvPr>
              <p:cNvSpPr/>
              <p:nvPr/>
            </p:nvSpPr>
            <p:spPr>
              <a:xfrm>
                <a:off x="2340990" y="2741515"/>
                <a:ext cx="884602" cy="43941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vi-VN" sz="1600" b="0" i="1">
                              <a:solidFill>
                                <a:schemeClr val="tx1"/>
                              </a:solidFill>
                              <a:latin typeface="Cambria Math" panose="02040503050406030204" pitchFamily="18" charset="0"/>
                              <a:cs typeface="Times New Roman" panose="02020603050405020304" pitchFamily="18" charset="0"/>
                            </a:rPr>
                          </m:ctrlPr>
                        </m:sSupPr>
                        <m:e>
                          <m:r>
                            <a:rPr lang="vi-VN" sz="1600" i="1">
                              <a:solidFill>
                                <a:schemeClr val="tx1"/>
                              </a:solidFill>
                              <a:latin typeface="Cambria Math" panose="02040503050406030204" pitchFamily="18" charset="0"/>
                              <a:cs typeface="Times New Roman" panose="02020603050405020304" pitchFamily="18" charset="0"/>
                            </a:rPr>
                            <m:t>𝑈</m:t>
                          </m:r>
                        </m:e>
                        <m:sup>
                          <m:r>
                            <a:rPr lang="vi-VN" sz="1600" b="0" i="1">
                              <a:solidFill>
                                <a:schemeClr val="tx1"/>
                              </a:solidFill>
                              <a:latin typeface="Cambria Math" panose="02040503050406030204" pitchFamily="18" charset="0"/>
                              <a:cs typeface="Times New Roman" panose="02020603050405020304" pitchFamily="18" charset="0"/>
                            </a:rPr>
                            <m:t>(0)</m:t>
                          </m:r>
                        </m:sup>
                      </m:sSup>
                      <m:d>
                        <m:dPr>
                          <m:ctrlPr>
                            <a:rPr lang="vi-VN" sz="1600" b="0" i="1">
                              <a:solidFill>
                                <a:schemeClr val="tx1"/>
                              </a:solidFill>
                              <a:latin typeface="Cambria Math" panose="02040503050406030204" pitchFamily="18" charset="0"/>
                              <a:cs typeface="Times New Roman" panose="02020603050405020304" pitchFamily="18" charset="0"/>
                            </a:rPr>
                          </m:ctrlPr>
                        </m:dPr>
                        <m:e>
                          <m:r>
                            <a:rPr lang="vi-VN" sz="1600" b="1" i="1">
                              <a:solidFill>
                                <a:schemeClr val="tx1"/>
                              </a:solidFill>
                              <a:latin typeface="Cambria Math" panose="02040503050406030204" pitchFamily="18" charset="0"/>
                              <a:cs typeface="Times New Roman" panose="02020603050405020304" pitchFamily="18" charset="0"/>
                            </a:rPr>
                            <m:t>𝜽</m:t>
                          </m:r>
                        </m:e>
                      </m:d>
                    </m:oMath>
                  </m:oMathPara>
                </a14:m>
                <a:endParaRPr lang="vi-VN" sz="1600" i="1">
                  <a:solidFill>
                    <a:schemeClr val="tx1"/>
                  </a:solidFill>
                  <a:latin typeface="+mj-lt"/>
                  <a:cs typeface="Times New Roman" panose="02020603050405020304" pitchFamily="18" charset="0"/>
                </a:endParaRPr>
              </a:p>
            </p:txBody>
          </p:sp>
        </mc:Choice>
        <mc:Fallback xmlns="">
          <p:sp>
            <p:nvSpPr>
              <p:cNvPr id="5" name="Hình chữ nhật 93">
                <a:extLst>
                  <a:ext uri="{FF2B5EF4-FFF2-40B4-BE49-F238E27FC236}">
                    <a16:creationId xmlns:a16="http://schemas.microsoft.com/office/drawing/2014/main" id="{FCFA2D4E-8FCC-6806-9DE3-D0AFD433D5DE}"/>
                  </a:ext>
                </a:extLst>
              </p:cNvPr>
              <p:cNvSpPr>
                <a:spLocks noRot="1" noChangeAspect="1" noMove="1" noResize="1" noEditPoints="1" noAdjustHandles="1" noChangeArrowheads="1" noChangeShapeType="1" noTextEdit="1"/>
              </p:cNvSpPr>
              <p:nvPr/>
            </p:nvSpPr>
            <p:spPr>
              <a:xfrm>
                <a:off x="2340990" y="2741515"/>
                <a:ext cx="884602" cy="439412"/>
              </a:xfrm>
              <a:prstGeom prst="rect">
                <a:avLst/>
              </a:prstGeom>
              <a:blipFill>
                <a:blip r:embed="rId2"/>
                <a:stretch>
                  <a:fillRect/>
                </a:stretch>
              </a:blipFill>
              <a:ln w="38100">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Hình chữ nhật 40">
                <a:extLst>
                  <a:ext uri="{FF2B5EF4-FFF2-40B4-BE49-F238E27FC236}">
                    <a16:creationId xmlns:a16="http://schemas.microsoft.com/office/drawing/2014/main" id="{961063C8-5C68-9B1D-FD5F-D2EFC8579E05}"/>
                  </a:ext>
                </a:extLst>
              </p:cNvPr>
              <p:cNvSpPr/>
              <p:nvPr/>
            </p:nvSpPr>
            <p:spPr>
              <a:xfrm>
                <a:off x="1150961" y="2053771"/>
                <a:ext cx="1016830" cy="421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400" b="0" i="1">
                              <a:solidFill>
                                <a:schemeClr val="tx1"/>
                              </a:solidFill>
                              <a:latin typeface="Cambria Math" panose="02040503050406030204" pitchFamily="18" charset="0"/>
                              <a:cs typeface="Times New Roman" panose="02020603050405020304" pitchFamily="18" charset="0"/>
                            </a:rPr>
                          </m:ctrlPr>
                        </m:sSubSupPr>
                        <m:e>
                          <m:r>
                            <a:rPr lang="vi-VN" sz="1400" i="1">
                              <a:solidFill>
                                <a:schemeClr val="tx1"/>
                              </a:solidFill>
                              <a:latin typeface="Cambria Math" panose="02040503050406030204" pitchFamily="18" charset="0"/>
                              <a:cs typeface="Times New Roman" panose="02020603050405020304" pitchFamily="18" charset="0"/>
                            </a:rPr>
                            <m:t>𝑈</m:t>
                          </m:r>
                        </m:e>
                        <m:sub>
                          <m:r>
                            <a:rPr lang="vi-VN" sz="1400" b="0" i="1">
                              <a:solidFill>
                                <a:schemeClr val="tx1"/>
                              </a:solidFill>
                              <a:latin typeface="Cambria Math" panose="02040503050406030204" pitchFamily="18" charset="0"/>
                              <a:cs typeface="Times New Roman" panose="02020603050405020304" pitchFamily="18" charset="0"/>
                            </a:rPr>
                            <m:t>0</m:t>
                          </m:r>
                        </m:sub>
                        <m:sup>
                          <m:r>
                            <a:rPr lang="vi-VN" sz="1400" b="0" i="1">
                              <a:solidFill>
                                <a:schemeClr val="tx1"/>
                              </a:solidFill>
                              <a:latin typeface="Cambria Math" panose="02040503050406030204" pitchFamily="18" charset="0"/>
                              <a:cs typeface="Times New Roman" panose="02020603050405020304" pitchFamily="18" charset="0"/>
                            </a:rPr>
                            <m:t>(0)</m:t>
                          </m:r>
                        </m:sup>
                      </m:sSubSup>
                      <m:d>
                        <m:dPr>
                          <m:ctrlPr>
                            <a:rPr lang="vi-VN" sz="1400" b="0" i="1">
                              <a:solidFill>
                                <a:schemeClr val="tx1"/>
                              </a:solidFill>
                              <a:latin typeface="Cambria Math" panose="02040503050406030204" pitchFamily="18" charset="0"/>
                              <a:cs typeface="Times New Roman" panose="02020603050405020304" pitchFamily="18" charset="0"/>
                            </a:rPr>
                          </m:ctrlPr>
                        </m:dPr>
                        <m:e>
                          <m:sSubSup>
                            <m:sSubSupPr>
                              <m:ctrlPr>
                                <a:rPr lang="vi-VN" sz="1400" b="1" i="1">
                                  <a:solidFill>
                                    <a:schemeClr val="tx1"/>
                                  </a:solidFill>
                                  <a:latin typeface="Cambria Math" panose="02040503050406030204" pitchFamily="18" charset="0"/>
                                  <a:cs typeface="Times New Roman" panose="02020603050405020304" pitchFamily="18" charset="0"/>
                                </a:rPr>
                              </m:ctrlPr>
                            </m:sSubSupPr>
                            <m:e>
                              <m:r>
                                <a:rPr lang="vi-VN" sz="1400" b="1" i="1">
                                  <a:solidFill>
                                    <a:schemeClr val="tx1"/>
                                  </a:solidFill>
                                  <a:latin typeface="Cambria Math" panose="02040503050406030204" pitchFamily="18" charset="0"/>
                                  <a:cs typeface="Times New Roman" panose="02020603050405020304" pitchFamily="18" charset="0"/>
                                </a:rPr>
                                <m:t>𝜽</m:t>
                              </m:r>
                            </m:e>
                            <m:sub>
                              <m:r>
                                <a:rPr lang="vi-VN" sz="1400" b="1" i="1">
                                  <a:solidFill>
                                    <a:schemeClr val="tx1"/>
                                  </a:solidFill>
                                  <a:latin typeface="Cambria Math" panose="02040503050406030204" pitchFamily="18" charset="0"/>
                                  <a:cs typeface="Times New Roman" panose="02020603050405020304" pitchFamily="18" charset="0"/>
                                </a:rPr>
                                <m:t>𝟎</m:t>
                              </m:r>
                            </m:sub>
                            <m:sup>
                              <m:r>
                                <a:rPr lang="vi-VN" sz="1400" b="1" i="1">
                                  <a:solidFill>
                                    <a:schemeClr val="tx1"/>
                                  </a:solidFill>
                                  <a:latin typeface="Cambria Math" panose="02040503050406030204" pitchFamily="18" charset="0"/>
                                  <a:cs typeface="Times New Roman" panose="02020603050405020304" pitchFamily="18" charset="0"/>
                                </a:rPr>
                                <m:t>(</m:t>
                              </m:r>
                              <m:r>
                                <a:rPr lang="vi-VN" sz="1400" b="1" i="1">
                                  <a:solidFill>
                                    <a:schemeClr val="tx1"/>
                                  </a:solidFill>
                                  <a:latin typeface="Cambria Math" panose="02040503050406030204" pitchFamily="18" charset="0"/>
                                  <a:cs typeface="Times New Roman" panose="02020603050405020304" pitchFamily="18" charset="0"/>
                                </a:rPr>
                                <m:t>𝟎</m:t>
                              </m:r>
                              <m:r>
                                <a:rPr lang="vi-VN" sz="1400" b="1" i="1">
                                  <a:solidFill>
                                    <a:schemeClr val="tx1"/>
                                  </a:solidFill>
                                  <a:latin typeface="Cambria Math" panose="02040503050406030204" pitchFamily="18" charset="0"/>
                                  <a:cs typeface="Times New Roman" panose="02020603050405020304" pitchFamily="18" charset="0"/>
                                </a:rPr>
                                <m:t>)</m:t>
                              </m:r>
                            </m:sup>
                          </m:sSubSup>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6" name="Hình chữ nhật 40">
                <a:extLst>
                  <a:ext uri="{FF2B5EF4-FFF2-40B4-BE49-F238E27FC236}">
                    <a16:creationId xmlns:a16="http://schemas.microsoft.com/office/drawing/2014/main" id="{961063C8-5C68-9B1D-FD5F-D2EFC8579E05}"/>
                  </a:ext>
                </a:extLst>
              </p:cNvPr>
              <p:cNvSpPr>
                <a:spLocks noRot="1" noChangeAspect="1" noMove="1" noResize="1" noEditPoints="1" noAdjustHandles="1" noChangeArrowheads="1" noChangeShapeType="1" noTextEdit="1"/>
              </p:cNvSpPr>
              <p:nvPr/>
            </p:nvSpPr>
            <p:spPr>
              <a:xfrm>
                <a:off x="1150961" y="2053771"/>
                <a:ext cx="1016830" cy="421907"/>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7" name="Straight Connector 6">
            <a:extLst>
              <a:ext uri="{FF2B5EF4-FFF2-40B4-BE49-F238E27FC236}">
                <a16:creationId xmlns:a16="http://schemas.microsoft.com/office/drawing/2014/main" id="{D0AD9756-2055-B762-8A69-7D09520EB521}"/>
              </a:ext>
            </a:extLst>
          </p:cNvPr>
          <p:cNvCxnSpPr>
            <a:cxnSpLocks/>
          </p:cNvCxnSpPr>
          <p:nvPr/>
        </p:nvCxnSpPr>
        <p:spPr>
          <a:xfrm flipV="1">
            <a:off x="3239161" y="2478068"/>
            <a:ext cx="2704021" cy="274024"/>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D984636-7E2C-BCA7-A9F9-180B3793DC47}"/>
              </a:ext>
            </a:extLst>
          </p:cNvPr>
          <p:cNvCxnSpPr>
            <a:cxnSpLocks/>
          </p:cNvCxnSpPr>
          <p:nvPr/>
        </p:nvCxnSpPr>
        <p:spPr>
          <a:xfrm>
            <a:off x="1161797" y="2480539"/>
            <a:ext cx="1170843" cy="26816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2" name="Đường nối Thẳng 121">
            <a:extLst>
              <a:ext uri="{FF2B5EF4-FFF2-40B4-BE49-F238E27FC236}">
                <a16:creationId xmlns:a16="http://schemas.microsoft.com/office/drawing/2014/main" id="{F10ED79B-7F83-DC1F-BA3C-1BB4A82883F9}"/>
              </a:ext>
            </a:extLst>
          </p:cNvPr>
          <p:cNvCxnSpPr>
            <a:cxnSpLocks/>
          </p:cNvCxnSpPr>
          <p:nvPr/>
        </p:nvCxnSpPr>
        <p:spPr>
          <a:xfrm flipV="1">
            <a:off x="984710" y="2880180"/>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Hình chữ nhật 40">
                <a:extLst>
                  <a:ext uri="{FF2B5EF4-FFF2-40B4-BE49-F238E27FC236}">
                    <a16:creationId xmlns:a16="http://schemas.microsoft.com/office/drawing/2014/main" id="{9DB05561-3046-CF23-4C03-6676FAC8225E}"/>
                  </a:ext>
                </a:extLst>
              </p:cNvPr>
              <p:cNvSpPr/>
              <p:nvPr/>
            </p:nvSpPr>
            <p:spPr>
              <a:xfrm>
                <a:off x="2464258" y="2053771"/>
                <a:ext cx="550253" cy="421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400" b="0" i="1">
                              <a:solidFill>
                                <a:schemeClr val="tx1"/>
                              </a:solidFill>
                              <a:latin typeface="Cambria Math" panose="02040503050406030204" pitchFamily="18" charset="0"/>
                              <a:cs typeface="Times New Roman" panose="02020603050405020304" pitchFamily="18" charset="0"/>
                            </a:rPr>
                          </m:ctrlPr>
                        </m:sSubSupPr>
                        <m:e>
                          <m:r>
                            <a:rPr lang="vi-VN" sz="1400" i="1">
                              <a:solidFill>
                                <a:schemeClr val="tx1"/>
                              </a:solidFill>
                              <a:latin typeface="Cambria Math" panose="02040503050406030204" pitchFamily="18" charset="0"/>
                              <a:cs typeface="Times New Roman" panose="02020603050405020304" pitchFamily="18" charset="0"/>
                            </a:rPr>
                            <m:t>𝑉</m:t>
                          </m:r>
                        </m:e>
                        <m:sub>
                          <m:r>
                            <a:rPr lang="vi-VN" sz="1400" b="0" i="1">
                              <a:solidFill>
                                <a:schemeClr val="tx1"/>
                              </a:solidFill>
                              <a:latin typeface="Cambria Math" panose="02040503050406030204" pitchFamily="18" charset="0"/>
                              <a:cs typeface="Times New Roman" panose="02020603050405020304" pitchFamily="18" charset="0"/>
                            </a:rPr>
                            <m:t>0</m:t>
                          </m:r>
                        </m:sub>
                        <m:sup>
                          <m:r>
                            <a:rPr lang="vi-VN" sz="1400" b="0" i="1">
                              <a:solidFill>
                                <a:schemeClr val="tx1"/>
                              </a:solidFill>
                              <a:latin typeface="Cambria Math" panose="02040503050406030204" pitchFamily="18" charset="0"/>
                              <a:cs typeface="Times New Roman" panose="02020603050405020304" pitchFamily="18" charset="0"/>
                            </a:rPr>
                            <m:t>(0)</m:t>
                          </m:r>
                        </m:sup>
                      </m:sSubSup>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3" name="Hình chữ nhật 40">
                <a:extLst>
                  <a:ext uri="{FF2B5EF4-FFF2-40B4-BE49-F238E27FC236}">
                    <a16:creationId xmlns:a16="http://schemas.microsoft.com/office/drawing/2014/main" id="{9DB05561-3046-CF23-4C03-6676FAC8225E}"/>
                  </a:ext>
                </a:extLst>
              </p:cNvPr>
              <p:cNvSpPr>
                <a:spLocks noRot="1" noChangeAspect="1" noMove="1" noResize="1" noEditPoints="1" noAdjustHandles="1" noChangeArrowheads="1" noChangeShapeType="1" noTextEdit="1"/>
              </p:cNvSpPr>
              <p:nvPr/>
            </p:nvSpPr>
            <p:spPr>
              <a:xfrm>
                <a:off x="2464258" y="2053771"/>
                <a:ext cx="550253" cy="421907"/>
              </a:xfrm>
              <a:prstGeom prst="rect">
                <a:avLst/>
              </a:prstGeom>
              <a:blipFill>
                <a:blip r:embed="rId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Hình chữ nhật 40">
                <a:extLst>
                  <a:ext uri="{FF2B5EF4-FFF2-40B4-BE49-F238E27FC236}">
                    <a16:creationId xmlns:a16="http://schemas.microsoft.com/office/drawing/2014/main" id="{3007AC88-B576-8DD1-642D-01B3FB78B260}"/>
                  </a:ext>
                </a:extLst>
              </p:cNvPr>
              <p:cNvSpPr/>
              <p:nvPr/>
            </p:nvSpPr>
            <p:spPr>
              <a:xfrm>
                <a:off x="4067968" y="2051300"/>
                <a:ext cx="1059297" cy="421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400" b="0" i="1" smtClean="0">
                              <a:solidFill>
                                <a:schemeClr val="tx1"/>
                              </a:solidFill>
                              <a:latin typeface="Cambria Math" panose="02040503050406030204" pitchFamily="18" charset="0"/>
                              <a:cs typeface="Times New Roman" panose="02020603050405020304" pitchFamily="18" charset="0"/>
                            </a:rPr>
                          </m:ctrlPr>
                        </m:sSubSupPr>
                        <m:e>
                          <m:r>
                            <a:rPr lang="vi-VN" sz="1400" i="1">
                              <a:solidFill>
                                <a:schemeClr val="tx1"/>
                              </a:solidFill>
                              <a:latin typeface="Cambria Math" panose="02040503050406030204" pitchFamily="18" charset="0"/>
                              <a:cs typeface="Times New Roman" panose="02020603050405020304" pitchFamily="18" charset="0"/>
                            </a:rPr>
                            <m:t>𝑈</m:t>
                          </m:r>
                        </m:e>
                        <m:sub>
                          <m:sSup>
                            <m:sSupPr>
                              <m:ctrlPr>
                                <a:rPr lang="en-US" sz="1400" b="0" i="1" smtClean="0">
                                  <a:solidFill>
                                    <a:schemeClr val="tx1"/>
                                  </a:solidFill>
                                  <a:latin typeface="Cambria Math" panose="02040503050406030204" pitchFamily="18" charset="0"/>
                                  <a:cs typeface="Times New Roman" panose="02020603050405020304" pitchFamily="18" charset="0"/>
                                </a:rPr>
                              </m:ctrlPr>
                            </m:sSupPr>
                            <m:e>
                              <m:r>
                                <a:rPr lang="vi-VN" sz="1400" i="1">
                                  <a:solidFill>
                                    <a:schemeClr val="tx1"/>
                                  </a:solidFill>
                                  <a:latin typeface="Cambria Math" panose="02040503050406030204" pitchFamily="18" charset="0"/>
                                  <a:cs typeface="Times New Roman" panose="02020603050405020304" pitchFamily="18" charset="0"/>
                                </a:rPr>
                                <m:t>𝐿</m:t>
                              </m:r>
                            </m:e>
                            <m:sup>
                              <m:d>
                                <m:dPr>
                                  <m:ctrlPr>
                                    <a:rPr lang="en-US" sz="1400" b="0" i="1" smtClean="0">
                                      <a:solidFill>
                                        <a:schemeClr val="tx1"/>
                                      </a:solidFill>
                                      <a:latin typeface="Cambria Math" panose="02040503050406030204" pitchFamily="18" charset="0"/>
                                      <a:cs typeface="Times New Roman" panose="02020603050405020304" pitchFamily="18" charset="0"/>
                                    </a:rPr>
                                  </m:ctrlPr>
                                </m:dPr>
                                <m:e>
                                  <m:r>
                                    <a:rPr lang="en-US" sz="1400" b="0" i="1" smtClean="0">
                                      <a:solidFill>
                                        <a:schemeClr val="tx1"/>
                                      </a:solidFill>
                                      <a:latin typeface="Cambria Math" panose="02040503050406030204" pitchFamily="18" charset="0"/>
                                      <a:cs typeface="Times New Roman" panose="02020603050405020304" pitchFamily="18" charset="0"/>
                                    </a:rPr>
                                    <m:t>0</m:t>
                                  </m:r>
                                </m:e>
                              </m:d>
                            </m:sup>
                          </m:sSup>
                        </m:sub>
                        <m:sup>
                          <m:r>
                            <a:rPr lang="vi-VN" sz="1400" b="0" i="1">
                              <a:solidFill>
                                <a:schemeClr val="tx1"/>
                              </a:solidFill>
                              <a:latin typeface="Cambria Math" panose="02040503050406030204" pitchFamily="18" charset="0"/>
                              <a:cs typeface="Times New Roman" panose="02020603050405020304" pitchFamily="18" charset="0"/>
                            </a:rPr>
                            <m:t>(0)</m:t>
                          </m:r>
                        </m:sup>
                      </m:sSubSup>
                      <m:d>
                        <m:dPr>
                          <m:ctrlPr>
                            <a:rPr lang="vi-VN" sz="1400" b="0" i="1">
                              <a:solidFill>
                                <a:schemeClr val="tx1"/>
                              </a:solidFill>
                              <a:latin typeface="Cambria Math" panose="02040503050406030204" pitchFamily="18" charset="0"/>
                              <a:cs typeface="Times New Roman" panose="02020603050405020304" pitchFamily="18" charset="0"/>
                            </a:rPr>
                          </m:ctrlPr>
                        </m:dPr>
                        <m:e>
                          <m:sSubSup>
                            <m:sSubSupPr>
                              <m:ctrlPr>
                                <a:rPr lang="vi-VN" sz="1400" b="1" i="1">
                                  <a:solidFill>
                                    <a:schemeClr val="tx1"/>
                                  </a:solidFill>
                                  <a:latin typeface="Cambria Math" panose="02040503050406030204" pitchFamily="18" charset="0"/>
                                  <a:cs typeface="Times New Roman" panose="02020603050405020304" pitchFamily="18" charset="0"/>
                                </a:rPr>
                              </m:ctrlPr>
                            </m:sSubSupPr>
                            <m:e>
                              <m:r>
                                <a:rPr lang="vi-VN" sz="1400" b="1" i="1">
                                  <a:solidFill>
                                    <a:schemeClr val="tx1"/>
                                  </a:solidFill>
                                  <a:latin typeface="Cambria Math" panose="02040503050406030204" pitchFamily="18" charset="0"/>
                                  <a:cs typeface="Times New Roman" panose="02020603050405020304" pitchFamily="18" charset="0"/>
                                </a:rPr>
                                <m:t>𝜽</m:t>
                              </m:r>
                            </m:e>
                            <m:sub>
                              <m:sSup>
                                <m:sSupPr>
                                  <m:ctrlPr>
                                    <a:rPr lang="en-US" sz="1400" b="1" i="1" smtClean="0">
                                      <a:solidFill>
                                        <a:schemeClr val="tx1"/>
                                      </a:solidFill>
                                      <a:latin typeface="Cambria Math" panose="02040503050406030204" pitchFamily="18" charset="0"/>
                                      <a:cs typeface="Times New Roman" panose="02020603050405020304" pitchFamily="18" charset="0"/>
                                    </a:rPr>
                                  </m:ctrlPr>
                                </m:sSupPr>
                                <m:e>
                                  <m:r>
                                    <a:rPr lang="vi-VN" sz="1400" b="1" i="1">
                                      <a:solidFill>
                                        <a:schemeClr val="tx1"/>
                                      </a:solidFill>
                                      <a:latin typeface="Cambria Math" panose="02040503050406030204" pitchFamily="18" charset="0"/>
                                      <a:cs typeface="Times New Roman" panose="02020603050405020304" pitchFamily="18" charset="0"/>
                                    </a:rPr>
                                    <m:t>𝑳</m:t>
                                  </m:r>
                                </m:e>
                                <m:sup>
                                  <m:d>
                                    <m:dPr>
                                      <m:ctrlPr>
                                        <a:rPr lang="en-US" sz="1400" i="1">
                                          <a:solidFill>
                                            <a:schemeClr val="tx1"/>
                                          </a:solidFill>
                                          <a:latin typeface="Cambria Math" panose="02040503050406030204" pitchFamily="18" charset="0"/>
                                          <a:cs typeface="Times New Roman" panose="02020603050405020304" pitchFamily="18" charset="0"/>
                                        </a:rPr>
                                      </m:ctrlPr>
                                    </m:dPr>
                                    <m:e>
                                      <m:r>
                                        <a:rPr lang="en-US" sz="1400" i="1">
                                          <a:solidFill>
                                            <a:schemeClr val="tx1"/>
                                          </a:solidFill>
                                          <a:latin typeface="Cambria Math" panose="02040503050406030204" pitchFamily="18" charset="0"/>
                                          <a:cs typeface="Times New Roman" panose="02020603050405020304" pitchFamily="18" charset="0"/>
                                        </a:rPr>
                                        <m:t>0</m:t>
                                      </m:r>
                                    </m:e>
                                  </m:d>
                                </m:sup>
                              </m:sSup>
                            </m:sub>
                            <m:sup>
                              <m:r>
                                <a:rPr lang="vi-VN" sz="1400" b="1" i="1">
                                  <a:solidFill>
                                    <a:schemeClr val="tx1"/>
                                  </a:solidFill>
                                  <a:latin typeface="Cambria Math" panose="02040503050406030204" pitchFamily="18" charset="0"/>
                                  <a:cs typeface="Times New Roman" panose="02020603050405020304" pitchFamily="18" charset="0"/>
                                </a:rPr>
                                <m:t>(</m:t>
                              </m:r>
                              <m:r>
                                <a:rPr lang="vi-VN" sz="1400" b="1" i="1">
                                  <a:solidFill>
                                    <a:schemeClr val="tx1"/>
                                  </a:solidFill>
                                  <a:latin typeface="Cambria Math" panose="02040503050406030204" pitchFamily="18" charset="0"/>
                                  <a:cs typeface="Times New Roman" panose="02020603050405020304" pitchFamily="18" charset="0"/>
                                </a:rPr>
                                <m:t>𝟎</m:t>
                              </m:r>
                              <m:r>
                                <a:rPr lang="vi-VN" sz="1400" b="1" i="1">
                                  <a:solidFill>
                                    <a:schemeClr val="tx1"/>
                                  </a:solidFill>
                                  <a:latin typeface="Cambria Math" panose="02040503050406030204" pitchFamily="18" charset="0"/>
                                  <a:cs typeface="Times New Roman" panose="02020603050405020304" pitchFamily="18" charset="0"/>
                                </a:rPr>
                                <m:t>)</m:t>
                              </m:r>
                            </m:sup>
                          </m:sSubSup>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Hình chữ nhật 40">
                <a:extLst>
                  <a:ext uri="{FF2B5EF4-FFF2-40B4-BE49-F238E27FC236}">
                    <a16:creationId xmlns:a16="http://schemas.microsoft.com/office/drawing/2014/main" id="{3007AC88-B576-8DD1-642D-01B3FB78B260}"/>
                  </a:ext>
                </a:extLst>
              </p:cNvPr>
              <p:cNvSpPr>
                <a:spLocks noRot="1" noChangeAspect="1" noMove="1" noResize="1" noEditPoints="1" noAdjustHandles="1" noChangeArrowheads="1" noChangeShapeType="1" noTextEdit="1"/>
              </p:cNvSpPr>
              <p:nvPr/>
            </p:nvSpPr>
            <p:spPr>
              <a:xfrm>
                <a:off x="4067968" y="2051300"/>
                <a:ext cx="1059297" cy="421907"/>
              </a:xfrm>
              <a:prstGeom prst="rect">
                <a:avLst/>
              </a:prstGeom>
              <a:blipFill>
                <a:blip r:embed="rId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Hình chữ nhật 40">
                <a:extLst>
                  <a:ext uri="{FF2B5EF4-FFF2-40B4-BE49-F238E27FC236}">
                    <a16:creationId xmlns:a16="http://schemas.microsoft.com/office/drawing/2014/main" id="{8F37DD8B-6232-766D-1A91-6451D4020002}"/>
                  </a:ext>
                </a:extLst>
              </p:cNvPr>
              <p:cNvSpPr/>
              <p:nvPr/>
            </p:nvSpPr>
            <p:spPr>
              <a:xfrm>
                <a:off x="5385805" y="2051300"/>
                <a:ext cx="545714" cy="421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vi-VN" sz="1400" b="0" i="1" smtClean="0">
                              <a:solidFill>
                                <a:schemeClr val="tx1"/>
                              </a:solidFill>
                              <a:latin typeface="Cambria Math" panose="02040503050406030204" pitchFamily="18" charset="0"/>
                              <a:cs typeface="Times New Roman" panose="02020603050405020304" pitchFamily="18" charset="0"/>
                            </a:rPr>
                          </m:ctrlPr>
                        </m:sSubSupPr>
                        <m:e>
                          <m:r>
                            <a:rPr lang="vi-VN" sz="1400" i="1">
                              <a:solidFill>
                                <a:schemeClr val="tx1"/>
                              </a:solidFill>
                              <a:latin typeface="Cambria Math" panose="02040503050406030204" pitchFamily="18" charset="0"/>
                              <a:cs typeface="Times New Roman" panose="02020603050405020304" pitchFamily="18" charset="0"/>
                            </a:rPr>
                            <m:t>𝑉</m:t>
                          </m:r>
                        </m:e>
                        <m:sub>
                          <m:sSup>
                            <m:sSupPr>
                              <m:ctrlPr>
                                <a:rPr lang="en-US" sz="1400" b="0" i="1" smtClean="0">
                                  <a:solidFill>
                                    <a:schemeClr val="tx1"/>
                                  </a:solidFill>
                                  <a:latin typeface="Cambria Math" panose="02040503050406030204" pitchFamily="18" charset="0"/>
                                  <a:cs typeface="Times New Roman" panose="02020603050405020304" pitchFamily="18" charset="0"/>
                                </a:rPr>
                              </m:ctrlPr>
                            </m:sSupPr>
                            <m:e>
                              <m:r>
                                <a:rPr lang="vi-VN" sz="1400" i="1">
                                  <a:solidFill>
                                    <a:schemeClr val="tx1"/>
                                  </a:solidFill>
                                  <a:latin typeface="Cambria Math" panose="02040503050406030204" pitchFamily="18" charset="0"/>
                                  <a:cs typeface="Times New Roman" panose="02020603050405020304" pitchFamily="18" charset="0"/>
                                </a:rPr>
                                <m:t>𝐿</m:t>
                              </m:r>
                            </m:e>
                            <m:sup>
                              <m:d>
                                <m:dPr>
                                  <m:ctrlPr>
                                    <a:rPr lang="en-US" sz="1400" i="1">
                                      <a:solidFill>
                                        <a:schemeClr val="tx1"/>
                                      </a:solidFill>
                                      <a:latin typeface="Cambria Math" panose="02040503050406030204" pitchFamily="18" charset="0"/>
                                      <a:cs typeface="Times New Roman" panose="02020603050405020304" pitchFamily="18" charset="0"/>
                                    </a:rPr>
                                  </m:ctrlPr>
                                </m:dPr>
                                <m:e>
                                  <m:r>
                                    <a:rPr lang="en-US" sz="1400" i="1">
                                      <a:solidFill>
                                        <a:schemeClr val="tx1"/>
                                      </a:solidFill>
                                      <a:latin typeface="Cambria Math" panose="02040503050406030204" pitchFamily="18" charset="0"/>
                                      <a:cs typeface="Times New Roman" panose="02020603050405020304" pitchFamily="18" charset="0"/>
                                    </a:rPr>
                                    <m:t>0</m:t>
                                  </m:r>
                                </m:e>
                              </m:d>
                            </m:sup>
                          </m:sSup>
                        </m:sub>
                        <m:sup>
                          <m:r>
                            <a:rPr lang="vi-VN" sz="1400" b="0" i="1">
                              <a:solidFill>
                                <a:schemeClr val="tx1"/>
                              </a:solidFill>
                              <a:latin typeface="Cambria Math" panose="02040503050406030204" pitchFamily="18" charset="0"/>
                              <a:cs typeface="Times New Roman" panose="02020603050405020304" pitchFamily="18" charset="0"/>
                            </a:rPr>
                            <m:t>(0)</m:t>
                          </m:r>
                        </m:sup>
                      </m:sSubSup>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7" name="Hình chữ nhật 40">
                <a:extLst>
                  <a:ext uri="{FF2B5EF4-FFF2-40B4-BE49-F238E27FC236}">
                    <a16:creationId xmlns:a16="http://schemas.microsoft.com/office/drawing/2014/main" id="{8F37DD8B-6232-766D-1A91-6451D4020002}"/>
                  </a:ext>
                </a:extLst>
              </p:cNvPr>
              <p:cNvSpPr>
                <a:spLocks noRot="1" noChangeAspect="1" noMove="1" noResize="1" noEditPoints="1" noAdjustHandles="1" noChangeArrowheads="1" noChangeShapeType="1" noTextEdit="1"/>
              </p:cNvSpPr>
              <p:nvPr/>
            </p:nvSpPr>
            <p:spPr>
              <a:xfrm>
                <a:off x="5385805" y="2051300"/>
                <a:ext cx="545714" cy="421907"/>
              </a:xfrm>
              <a:prstGeom prst="rect">
                <a:avLst/>
              </a:prstGeom>
              <a:blipFill>
                <a:blip r:embed="rId6"/>
                <a:stretch>
                  <a:fillRect/>
                </a:stretch>
              </a:blipFill>
              <a:ln>
                <a:solidFill>
                  <a:schemeClr val="tx1"/>
                </a:solidFill>
              </a:ln>
            </p:spPr>
            <p:txBody>
              <a:bodyPr/>
              <a:lstStyle/>
              <a:p>
                <a:r>
                  <a:rPr lang="vi-VN">
                    <a:noFill/>
                  </a:rPr>
                  <a:t> </a:t>
                </a:r>
              </a:p>
            </p:txBody>
          </p:sp>
        </mc:Fallback>
      </mc:AlternateContent>
      <p:cxnSp>
        <p:nvCxnSpPr>
          <p:cNvPr id="21" name="Đường nối Thẳng 5">
            <a:extLst>
              <a:ext uri="{FF2B5EF4-FFF2-40B4-BE49-F238E27FC236}">
                <a16:creationId xmlns:a16="http://schemas.microsoft.com/office/drawing/2014/main" id="{2FE9CEA3-F4F5-FEB7-A74F-EEF886F1F231}"/>
              </a:ext>
            </a:extLst>
          </p:cNvPr>
          <p:cNvCxnSpPr>
            <a:cxnSpLocks/>
          </p:cNvCxnSpPr>
          <p:nvPr/>
        </p:nvCxnSpPr>
        <p:spPr>
          <a:xfrm>
            <a:off x="677085" y="1029029"/>
            <a:ext cx="20662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Đường nối Thẳng 6">
            <a:extLst>
              <a:ext uri="{FF2B5EF4-FFF2-40B4-BE49-F238E27FC236}">
                <a16:creationId xmlns:a16="http://schemas.microsoft.com/office/drawing/2014/main" id="{7D7E6C1C-A1F7-3C37-9589-8AF69376E8DB}"/>
              </a:ext>
            </a:extLst>
          </p:cNvPr>
          <p:cNvCxnSpPr>
            <a:cxnSpLocks/>
          </p:cNvCxnSpPr>
          <p:nvPr/>
        </p:nvCxnSpPr>
        <p:spPr>
          <a:xfrm>
            <a:off x="677085" y="1215809"/>
            <a:ext cx="20662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Đường nối Thẳng 7">
            <a:extLst>
              <a:ext uri="{FF2B5EF4-FFF2-40B4-BE49-F238E27FC236}">
                <a16:creationId xmlns:a16="http://schemas.microsoft.com/office/drawing/2014/main" id="{0DCA78D1-51FB-E924-F43B-20721A618422}"/>
              </a:ext>
            </a:extLst>
          </p:cNvPr>
          <p:cNvCxnSpPr>
            <a:cxnSpLocks/>
          </p:cNvCxnSpPr>
          <p:nvPr/>
        </p:nvCxnSpPr>
        <p:spPr>
          <a:xfrm>
            <a:off x="677085" y="1402589"/>
            <a:ext cx="20662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Đường nối Thẳng 8">
            <a:extLst>
              <a:ext uri="{FF2B5EF4-FFF2-40B4-BE49-F238E27FC236}">
                <a16:creationId xmlns:a16="http://schemas.microsoft.com/office/drawing/2014/main" id="{FAF2894F-297F-A6CC-0B97-9CF8908430B7}"/>
              </a:ext>
            </a:extLst>
          </p:cNvPr>
          <p:cNvCxnSpPr>
            <a:cxnSpLocks/>
          </p:cNvCxnSpPr>
          <p:nvPr/>
        </p:nvCxnSpPr>
        <p:spPr>
          <a:xfrm>
            <a:off x="677085" y="1589369"/>
            <a:ext cx="20662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Đường nối Thẳng 9">
            <a:extLst>
              <a:ext uri="{FF2B5EF4-FFF2-40B4-BE49-F238E27FC236}">
                <a16:creationId xmlns:a16="http://schemas.microsoft.com/office/drawing/2014/main" id="{A8B09FD5-FBBF-FC3A-416D-BF7F73DF8131}"/>
              </a:ext>
            </a:extLst>
          </p:cNvPr>
          <p:cNvCxnSpPr>
            <a:cxnSpLocks/>
            <a:stCxn id="31" idx="0"/>
            <a:endCxn id="28" idx="4"/>
          </p:cNvCxnSpPr>
          <p:nvPr/>
        </p:nvCxnSpPr>
        <p:spPr>
          <a:xfrm flipH="1" flipV="1">
            <a:off x="1111986" y="1258176"/>
            <a:ext cx="2044" cy="189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Đường nối Thẳng 15">
            <a:extLst>
              <a:ext uri="{FF2B5EF4-FFF2-40B4-BE49-F238E27FC236}">
                <a16:creationId xmlns:a16="http://schemas.microsoft.com/office/drawing/2014/main" id="{446FC135-E023-2FDC-AE29-3C710DA15E92}"/>
              </a:ext>
            </a:extLst>
          </p:cNvPr>
          <p:cNvCxnSpPr>
            <a:cxnSpLocks/>
            <a:stCxn id="32" idx="0"/>
            <a:endCxn id="29" idx="4"/>
          </p:cNvCxnSpPr>
          <p:nvPr/>
        </p:nvCxnSpPr>
        <p:spPr>
          <a:xfrm flipV="1">
            <a:off x="1726356" y="1062526"/>
            <a:ext cx="2479" cy="209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Đường nối Thẳng 19">
            <a:extLst>
              <a:ext uri="{FF2B5EF4-FFF2-40B4-BE49-F238E27FC236}">
                <a16:creationId xmlns:a16="http://schemas.microsoft.com/office/drawing/2014/main" id="{AA43C8F3-0E73-53D2-A112-3C50D1992100}"/>
              </a:ext>
            </a:extLst>
          </p:cNvPr>
          <p:cNvCxnSpPr>
            <a:cxnSpLocks/>
            <a:stCxn id="33" idx="0"/>
            <a:endCxn id="30" idx="4"/>
          </p:cNvCxnSpPr>
          <p:nvPr/>
        </p:nvCxnSpPr>
        <p:spPr>
          <a:xfrm flipH="1" flipV="1">
            <a:off x="2332640" y="1062424"/>
            <a:ext cx="299" cy="39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Hình Bầu dục 36">
            <a:extLst>
              <a:ext uri="{FF2B5EF4-FFF2-40B4-BE49-F238E27FC236}">
                <a16:creationId xmlns:a16="http://schemas.microsoft.com/office/drawing/2014/main" id="{1FDB2226-CB2B-1E80-3527-D190EE781F90}"/>
              </a:ext>
            </a:extLst>
          </p:cNvPr>
          <p:cNvSpPr/>
          <p:nvPr/>
        </p:nvSpPr>
        <p:spPr>
          <a:xfrm>
            <a:off x="1069124" y="1172452"/>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9" name="Hình Bầu dục 37">
            <a:extLst>
              <a:ext uri="{FF2B5EF4-FFF2-40B4-BE49-F238E27FC236}">
                <a16:creationId xmlns:a16="http://schemas.microsoft.com/office/drawing/2014/main" id="{815E728A-3180-4E54-EEEF-3BBAEF86C506}"/>
              </a:ext>
            </a:extLst>
          </p:cNvPr>
          <p:cNvSpPr/>
          <p:nvPr/>
        </p:nvSpPr>
        <p:spPr>
          <a:xfrm>
            <a:off x="1685973" y="976802"/>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0" name="Hình Bầu dục 38">
            <a:extLst>
              <a:ext uri="{FF2B5EF4-FFF2-40B4-BE49-F238E27FC236}">
                <a16:creationId xmlns:a16="http://schemas.microsoft.com/office/drawing/2014/main" id="{69B08FC2-4786-4352-4CF2-742EE6ED97B0}"/>
              </a:ext>
            </a:extLst>
          </p:cNvPr>
          <p:cNvSpPr/>
          <p:nvPr/>
        </p:nvSpPr>
        <p:spPr>
          <a:xfrm>
            <a:off x="2289778" y="976700"/>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31" name="Hình chữ nhật 84">
                <a:extLst>
                  <a:ext uri="{FF2B5EF4-FFF2-40B4-BE49-F238E27FC236}">
                    <a16:creationId xmlns:a16="http://schemas.microsoft.com/office/drawing/2014/main" id="{7DAFFB86-E9B0-39AC-592B-B466C4176878}"/>
                  </a:ext>
                </a:extLst>
              </p:cNvPr>
              <p:cNvSpPr/>
              <p:nvPr/>
            </p:nvSpPr>
            <p:spPr>
              <a:xfrm>
                <a:off x="820999" y="1447354"/>
                <a:ext cx="586061" cy="265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800" b="0" i="1" smtClean="0">
                              <a:solidFill>
                                <a:schemeClr val="tx1"/>
                              </a:solidFill>
                              <a:latin typeface="Cambria Math" panose="02040503050406030204" pitchFamily="18" charset="0"/>
                              <a:cs typeface="Times New Roman" panose="02020603050405020304" pitchFamily="18" charset="0"/>
                            </a:rPr>
                          </m:ctrlPr>
                        </m:sSubPr>
                        <m:e>
                          <m:r>
                            <a:rPr lang="en-US" sz="800" b="0" i="1" smtClean="0">
                              <a:solidFill>
                                <a:schemeClr val="tx1"/>
                              </a:solidFill>
                              <a:latin typeface="Cambria Math" panose="02040503050406030204" pitchFamily="18" charset="0"/>
                              <a:cs typeface="Times New Roman" panose="02020603050405020304" pitchFamily="18" charset="0"/>
                            </a:rPr>
                            <m:t>𝑅</m:t>
                          </m:r>
                        </m:e>
                        <m:sub>
                          <m:r>
                            <a:rPr lang="en-US" sz="800" b="0" i="1" smtClean="0">
                              <a:solidFill>
                                <a:schemeClr val="tx1"/>
                              </a:solidFill>
                              <a:latin typeface="Cambria Math" panose="02040503050406030204" pitchFamily="18" charset="0"/>
                              <a:cs typeface="Times New Roman" panose="02020603050405020304" pitchFamily="18" charset="0"/>
                            </a:rPr>
                            <m:t>𝑌</m:t>
                          </m:r>
                        </m:sub>
                      </m:sSub>
                      <m:d>
                        <m:dPr>
                          <m:ctrlPr>
                            <a:rPr lang="vi-VN" sz="800" b="0" i="1" smtClean="0">
                              <a:solidFill>
                                <a:schemeClr val="tx1"/>
                              </a:solidFill>
                              <a:latin typeface="Cambria Math" panose="02040503050406030204" pitchFamily="18" charset="0"/>
                              <a:cs typeface="Times New Roman" panose="02020603050405020304" pitchFamily="18" charset="0"/>
                            </a:rPr>
                          </m:ctrlPr>
                        </m:dPr>
                        <m:e>
                          <m:sSubSup>
                            <m:sSubSupPr>
                              <m:ctrlPr>
                                <a:rPr lang="vi-VN" sz="800" b="0" i="1" smtClean="0">
                                  <a:solidFill>
                                    <a:schemeClr val="tx1"/>
                                  </a:solidFill>
                                  <a:latin typeface="Cambria Math" panose="02040503050406030204" pitchFamily="18" charset="0"/>
                                  <a:cs typeface="Times New Roman" panose="02020603050405020304" pitchFamily="18" charset="0"/>
                                </a:rPr>
                              </m:ctrlPr>
                            </m:sSubSupPr>
                            <m:e>
                              <m:r>
                                <a:rPr lang="vi-VN" sz="800" b="0" i="1" smtClean="0">
                                  <a:solidFill>
                                    <a:schemeClr val="tx1"/>
                                  </a:solidFill>
                                  <a:latin typeface="Cambria Math" panose="02040503050406030204" pitchFamily="18" charset="0"/>
                                  <a:cs typeface="Times New Roman" panose="02020603050405020304" pitchFamily="18" charset="0"/>
                                </a:rPr>
                                <m:t>𝜃</m:t>
                              </m:r>
                            </m:e>
                            <m:sub>
                              <m:r>
                                <a:rPr lang="vi-VN" sz="800" b="0" i="1" smtClean="0">
                                  <a:solidFill>
                                    <a:schemeClr val="tx1"/>
                                  </a:solidFill>
                                  <a:latin typeface="Cambria Math" panose="02040503050406030204" pitchFamily="18" charset="0"/>
                                  <a:cs typeface="Times New Roman" panose="02020603050405020304" pitchFamily="18" charset="0"/>
                                </a:rPr>
                                <m:t>0,0</m:t>
                              </m:r>
                            </m:sub>
                            <m:sup>
                              <m:d>
                                <m:dPr>
                                  <m:ctrlPr>
                                    <a:rPr lang="vi-VN" sz="800" b="0" i="1" smtClean="0">
                                      <a:solidFill>
                                        <a:schemeClr val="tx1"/>
                                      </a:solidFill>
                                      <a:latin typeface="Cambria Math" panose="02040503050406030204" pitchFamily="18" charset="0"/>
                                      <a:cs typeface="Times New Roman" panose="02020603050405020304" pitchFamily="18" charset="0"/>
                                    </a:rPr>
                                  </m:ctrlPr>
                                </m:dPr>
                                <m:e>
                                  <m:r>
                                    <a:rPr lang="vi-VN" sz="800" b="0" i="1" smtClean="0">
                                      <a:solidFill>
                                        <a:schemeClr val="tx1"/>
                                      </a:solidFill>
                                      <a:latin typeface="Cambria Math" panose="02040503050406030204" pitchFamily="18" charset="0"/>
                                      <a:cs typeface="Times New Roman" panose="02020603050405020304" pitchFamily="18" charset="0"/>
                                    </a:rPr>
                                    <m:t>0</m:t>
                                  </m:r>
                                </m:e>
                              </m:d>
                            </m:sup>
                          </m:sSubSup>
                        </m:e>
                      </m:d>
                    </m:oMath>
                  </m:oMathPara>
                </a14:m>
                <a:endParaRPr lang="vi-VN" sz="800" i="1">
                  <a:solidFill>
                    <a:schemeClr val="tx1"/>
                  </a:solidFill>
                  <a:latin typeface="+mj-lt"/>
                  <a:cs typeface="Times New Roman" panose="02020603050405020304" pitchFamily="18" charset="0"/>
                </a:endParaRPr>
              </a:p>
            </p:txBody>
          </p:sp>
        </mc:Choice>
        <mc:Fallback xmlns="">
          <p:sp>
            <p:nvSpPr>
              <p:cNvPr id="31" name="Hình chữ nhật 84">
                <a:extLst>
                  <a:ext uri="{FF2B5EF4-FFF2-40B4-BE49-F238E27FC236}">
                    <a16:creationId xmlns:a16="http://schemas.microsoft.com/office/drawing/2014/main" id="{7DAFFB86-E9B0-39AC-592B-B466C4176878}"/>
                  </a:ext>
                </a:extLst>
              </p:cNvPr>
              <p:cNvSpPr>
                <a:spLocks noRot="1" noChangeAspect="1" noMove="1" noResize="1" noEditPoints="1" noAdjustHandles="1" noChangeArrowheads="1" noChangeShapeType="1" noTextEdit="1"/>
              </p:cNvSpPr>
              <p:nvPr/>
            </p:nvSpPr>
            <p:spPr>
              <a:xfrm>
                <a:off x="820999" y="1447354"/>
                <a:ext cx="586061" cy="265979"/>
              </a:xfrm>
              <a:prstGeom prst="rect">
                <a:avLst/>
              </a:prstGeom>
              <a:blipFill>
                <a:blip r:embed="rId7"/>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2" name="Hình chữ nhật 84">
                <a:extLst>
                  <a:ext uri="{FF2B5EF4-FFF2-40B4-BE49-F238E27FC236}">
                    <a16:creationId xmlns:a16="http://schemas.microsoft.com/office/drawing/2014/main" id="{DAD4015F-877A-9059-EA21-BD8629B6B43F}"/>
                  </a:ext>
                </a:extLst>
              </p:cNvPr>
              <p:cNvSpPr/>
              <p:nvPr/>
            </p:nvSpPr>
            <p:spPr>
              <a:xfrm>
                <a:off x="1439068" y="1272147"/>
                <a:ext cx="574575" cy="265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800" b="0" i="1" smtClean="0">
                              <a:solidFill>
                                <a:schemeClr val="tx1"/>
                              </a:solidFill>
                              <a:latin typeface="Cambria Math" panose="02040503050406030204" pitchFamily="18" charset="0"/>
                              <a:cs typeface="Times New Roman" panose="02020603050405020304" pitchFamily="18" charset="0"/>
                            </a:rPr>
                          </m:ctrlPr>
                        </m:sSubPr>
                        <m:e>
                          <m:r>
                            <a:rPr lang="en-US" sz="800" b="0" i="1" smtClean="0">
                              <a:solidFill>
                                <a:schemeClr val="tx1"/>
                              </a:solidFill>
                              <a:latin typeface="Cambria Math" panose="02040503050406030204" pitchFamily="18" charset="0"/>
                              <a:cs typeface="Times New Roman" panose="02020603050405020304" pitchFamily="18" charset="0"/>
                            </a:rPr>
                            <m:t>𝑅</m:t>
                          </m:r>
                        </m:e>
                        <m:sub>
                          <m:r>
                            <a:rPr lang="en-US" sz="800" b="0" i="1" smtClean="0">
                              <a:solidFill>
                                <a:schemeClr val="tx1"/>
                              </a:solidFill>
                              <a:latin typeface="Cambria Math" panose="02040503050406030204" pitchFamily="18" charset="0"/>
                              <a:cs typeface="Times New Roman" panose="02020603050405020304" pitchFamily="18" charset="0"/>
                            </a:rPr>
                            <m:t>𝑌</m:t>
                          </m:r>
                        </m:sub>
                      </m:sSub>
                      <m:d>
                        <m:dPr>
                          <m:ctrlPr>
                            <a:rPr lang="vi-VN" sz="800" i="1">
                              <a:solidFill>
                                <a:schemeClr val="tx1"/>
                              </a:solidFill>
                              <a:latin typeface="Cambria Math" panose="02040503050406030204" pitchFamily="18" charset="0"/>
                              <a:cs typeface="Times New Roman" panose="02020603050405020304" pitchFamily="18" charset="0"/>
                            </a:rPr>
                          </m:ctrlPr>
                        </m:dPr>
                        <m:e>
                          <m:sSubSup>
                            <m:sSubSupPr>
                              <m:ctrlPr>
                                <a:rPr lang="vi-VN" sz="800" b="0" i="1">
                                  <a:solidFill>
                                    <a:schemeClr val="tx1"/>
                                  </a:solidFill>
                                  <a:latin typeface="Cambria Math" panose="02040503050406030204" pitchFamily="18" charset="0"/>
                                  <a:cs typeface="Times New Roman" panose="02020603050405020304" pitchFamily="18" charset="0"/>
                                </a:rPr>
                              </m:ctrlPr>
                            </m:sSubSupPr>
                            <m:e>
                              <m:r>
                                <a:rPr lang="vi-VN" sz="800" i="1">
                                  <a:solidFill>
                                    <a:schemeClr val="tx1"/>
                                  </a:solidFill>
                                  <a:latin typeface="Cambria Math" panose="02040503050406030204" pitchFamily="18" charset="0"/>
                                  <a:cs typeface="Times New Roman" panose="02020603050405020304" pitchFamily="18" charset="0"/>
                                </a:rPr>
                                <m:t>𝜃</m:t>
                              </m:r>
                            </m:e>
                            <m:sub>
                              <m:r>
                                <a:rPr lang="vi-VN" sz="800" b="0" i="1">
                                  <a:solidFill>
                                    <a:schemeClr val="tx1"/>
                                  </a:solidFill>
                                  <a:latin typeface="Cambria Math" panose="02040503050406030204" pitchFamily="18" charset="0"/>
                                  <a:cs typeface="Times New Roman" panose="02020603050405020304" pitchFamily="18" charset="0"/>
                                </a:rPr>
                                <m:t>0,1</m:t>
                              </m:r>
                            </m:sub>
                            <m:sup>
                              <m:d>
                                <m:dPr>
                                  <m:ctrlPr>
                                    <a:rPr lang="vi-VN" sz="800" b="0" i="1">
                                      <a:solidFill>
                                        <a:schemeClr val="tx1"/>
                                      </a:solidFill>
                                      <a:latin typeface="Cambria Math" panose="02040503050406030204" pitchFamily="18" charset="0"/>
                                      <a:cs typeface="Times New Roman" panose="02020603050405020304" pitchFamily="18" charset="0"/>
                                    </a:rPr>
                                  </m:ctrlPr>
                                </m:dPr>
                                <m:e>
                                  <m:r>
                                    <a:rPr lang="vi-VN" sz="800" b="0" i="1">
                                      <a:solidFill>
                                        <a:schemeClr val="tx1"/>
                                      </a:solidFill>
                                      <a:latin typeface="Cambria Math" panose="02040503050406030204" pitchFamily="18" charset="0"/>
                                      <a:cs typeface="Times New Roman" panose="02020603050405020304" pitchFamily="18" charset="0"/>
                                    </a:rPr>
                                    <m:t>0</m:t>
                                  </m:r>
                                </m:e>
                              </m:d>
                            </m:sup>
                          </m:sSubSup>
                        </m:e>
                      </m:d>
                    </m:oMath>
                  </m:oMathPara>
                </a14:m>
                <a:endParaRPr lang="vi-VN" sz="800" i="1">
                  <a:solidFill>
                    <a:schemeClr val="tx1"/>
                  </a:solidFill>
                  <a:latin typeface="+mj-lt"/>
                  <a:cs typeface="Times New Roman" panose="02020603050405020304" pitchFamily="18" charset="0"/>
                </a:endParaRPr>
              </a:p>
            </p:txBody>
          </p:sp>
        </mc:Choice>
        <mc:Fallback xmlns="">
          <p:sp>
            <p:nvSpPr>
              <p:cNvPr id="32" name="Hình chữ nhật 84">
                <a:extLst>
                  <a:ext uri="{FF2B5EF4-FFF2-40B4-BE49-F238E27FC236}">
                    <a16:creationId xmlns:a16="http://schemas.microsoft.com/office/drawing/2014/main" id="{DAD4015F-877A-9059-EA21-BD8629B6B43F}"/>
                  </a:ext>
                </a:extLst>
              </p:cNvPr>
              <p:cNvSpPr>
                <a:spLocks noRot="1" noChangeAspect="1" noMove="1" noResize="1" noEditPoints="1" noAdjustHandles="1" noChangeArrowheads="1" noChangeShapeType="1" noTextEdit="1"/>
              </p:cNvSpPr>
              <p:nvPr/>
            </p:nvSpPr>
            <p:spPr>
              <a:xfrm>
                <a:off x="1439068" y="1272147"/>
                <a:ext cx="574575" cy="265979"/>
              </a:xfrm>
              <a:prstGeom prst="rect">
                <a:avLst/>
              </a:prstGeom>
              <a:blipFill>
                <a:blip r:embed="rId8"/>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3" name="Hình chữ nhật 84">
                <a:extLst>
                  <a:ext uri="{FF2B5EF4-FFF2-40B4-BE49-F238E27FC236}">
                    <a16:creationId xmlns:a16="http://schemas.microsoft.com/office/drawing/2014/main" id="{4A2786AD-AE36-34F8-C724-88E31AE66190}"/>
                  </a:ext>
                </a:extLst>
              </p:cNvPr>
              <p:cNvSpPr/>
              <p:nvPr/>
            </p:nvSpPr>
            <p:spPr>
              <a:xfrm>
                <a:off x="2045651" y="1454506"/>
                <a:ext cx="574575" cy="265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800" b="0" i="1" smtClean="0">
                              <a:solidFill>
                                <a:schemeClr val="tx1"/>
                              </a:solidFill>
                              <a:latin typeface="Cambria Math" panose="02040503050406030204" pitchFamily="18" charset="0"/>
                              <a:cs typeface="Times New Roman" panose="02020603050405020304" pitchFamily="18" charset="0"/>
                            </a:rPr>
                          </m:ctrlPr>
                        </m:sSubPr>
                        <m:e>
                          <m:r>
                            <a:rPr lang="en-US" sz="800" b="0" i="1" smtClean="0">
                              <a:solidFill>
                                <a:schemeClr val="tx1"/>
                              </a:solidFill>
                              <a:latin typeface="Cambria Math" panose="02040503050406030204" pitchFamily="18" charset="0"/>
                              <a:cs typeface="Times New Roman" panose="02020603050405020304" pitchFamily="18" charset="0"/>
                            </a:rPr>
                            <m:t>𝑅</m:t>
                          </m:r>
                        </m:e>
                        <m:sub>
                          <m:r>
                            <a:rPr lang="en-US" sz="800" b="0" i="1" smtClean="0">
                              <a:solidFill>
                                <a:schemeClr val="tx1"/>
                              </a:solidFill>
                              <a:latin typeface="Cambria Math" panose="02040503050406030204" pitchFamily="18" charset="0"/>
                              <a:cs typeface="Times New Roman" panose="02020603050405020304" pitchFamily="18" charset="0"/>
                            </a:rPr>
                            <m:t>𝑌</m:t>
                          </m:r>
                        </m:sub>
                      </m:sSub>
                      <m:d>
                        <m:dPr>
                          <m:ctrlPr>
                            <a:rPr lang="vi-VN" sz="800" i="1">
                              <a:solidFill>
                                <a:schemeClr val="tx1"/>
                              </a:solidFill>
                              <a:latin typeface="Cambria Math" panose="02040503050406030204" pitchFamily="18" charset="0"/>
                              <a:cs typeface="Times New Roman" panose="02020603050405020304" pitchFamily="18" charset="0"/>
                            </a:rPr>
                          </m:ctrlPr>
                        </m:dPr>
                        <m:e>
                          <m:sSubSup>
                            <m:sSubSupPr>
                              <m:ctrlPr>
                                <a:rPr lang="vi-VN" sz="800" b="0" i="1">
                                  <a:solidFill>
                                    <a:schemeClr val="tx1"/>
                                  </a:solidFill>
                                  <a:latin typeface="Cambria Math" panose="02040503050406030204" pitchFamily="18" charset="0"/>
                                  <a:cs typeface="Times New Roman" panose="02020603050405020304" pitchFamily="18" charset="0"/>
                                </a:rPr>
                              </m:ctrlPr>
                            </m:sSubSupPr>
                            <m:e>
                              <m:r>
                                <a:rPr lang="vi-VN" sz="800" i="1">
                                  <a:solidFill>
                                    <a:schemeClr val="tx1"/>
                                  </a:solidFill>
                                  <a:latin typeface="Cambria Math" panose="02040503050406030204" pitchFamily="18" charset="0"/>
                                  <a:cs typeface="Times New Roman" panose="02020603050405020304" pitchFamily="18" charset="0"/>
                                </a:rPr>
                                <m:t>𝜃</m:t>
                              </m:r>
                            </m:e>
                            <m:sub>
                              <m:r>
                                <a:rPr lang="vi-VN" sz="800" b="0" i="1">
                                  <a:solidFill>
                                    <a:schemeClr val="tx1"/>
                                  </a:solidFill>
                                  <a:latin typeface="Cambria Math" panose="02040503050406030204" pitchFamily="18" charset="0"/>
                                  <a:cs typeface="Times New Roman" panose="02020603050405020304" pitchFamily="18" charset="0"/>
                                </a:rPr>
                                <m:t>0,2</m:t>
                              </m:r>
                            </m:sub>
                            <m:sup>
                              <m:d>
                                <m:dPr>
                                  <m:ctrlPr>
                                    <a:rPr lang="vi-VN" sz="800" b="0" i="1">
                                      <a:solidFill>
                                        <a:schemeClr val="tx1"/>
                                      </a:solidFill>
                                      <a:latin typeface="Cambria Math" panose="02040503050406030204" pitchFamily="18" charset="0"/>
                                      <a:cs typeface="Times New Roman" panose="02020603050405020304" pitchFamily="18" charset="0"/>
                                    </a:rPr>
                                  </m:ctrlPr>
                                </m:dPr>
                                <m:e>
                                  <m:r>
                                    <a:rPr lang="vi-VN" sz="800" b="0" i="1">
                                      <a:solidFill>
                                        <a:schemeClr val="tx1"/>
                                      </a:solidFill>
                                      <a:latin typeface="Cambria Math" panose="02040503050406030204" pitchFamily="18" charset="0"/>
                                      <a:cs typeface="Times New Roman" panose="02020603050405020304" pitchFamily="18" charset="0"/>
                                    </a:rPr>
                                    <m:t>0</m:t>
                                  </m:r>
                                </m:e>
                              </m:d>
                            </m:sup>
                          </m:sSubSup>
                        </m:e>
                      </m:d>
                    </m:oMath>
                  </m:oMathPara>
                </a14:m>
                <a:endParaRPr lang="vi-VN" sz="800" i="1">
                  <a:solidFill>
                    <a:schemeClr val="tx1"/>
                  </a:solidFill>
                  <a:latin typeface="+mj-lt"/>
                  <a:cs typeface="Times New Roman" panose="02020603050405020304" pitchFamily="18" charset="0"/>
                </a:endParaRPr>
              </a:p>
            </p:txBody>
          </p:sp>
        </mc:Choice>
        <mc:Fallback xmlns="">
          <p:sp>
            <p:nvSpPr>
              <p:cNvPr id="33" name="Hình chữ nhật 84">
                <a:extLst>
                  <a:ext uri="{FF2B5EF4-FFF2-40B4-BE49-F238E27FC236}">
                    <a16:creationId xmlns:a16="http://schemas.microsoft.com/office/drawing/2014/main" id="{4A2786AD-AE36-34F8-C724-88E31AE66190}"/>
                  </a:ext>
                </a:extLst>
              </p:cNvPr>
              <p:cNvSpPr>
                <a:spLocks noRot="1" noChangeAspect="1" noMove="1" noResize="1" noEditPoints="1" noAdjustHandles="1" noChangeArrowheads="1" noChangeShapeType="1" noTextEdit="1"/>
              </p:cNvSpPr>
              <p:nvPr/>
            </p:nvSpPr>
            <p:spPr>
              <a:xfrm>
                <a:off x="2045651" y="1454506"/>
                <a:ext cx="574575" cy="265979"/>
              </a:xfrm>
              <a:prstGeom prst="rect">
                <a:avLst/>
              </a:prstGeom>
              <a:blipFill>
                <a:blip r:embed="rId9"/>
                <a:stretch>
                  <a:fillRect/>
                </a:stretch>
              </a:blipFill>
              <a:ln>
                <a:solidFill>
                  <a:schemeClr val="tx1"/>
                </a:solidFill>
              </a:ln>
            </p:spPr>
            <p:txBody>
              <a:bodyPr/>
              <a:lstStyle/>
              <a:p>
                <a:r>
                  <a:rPr lang="vi-VN">
                    <a:noFill/>
                  </a:rPr>
                  <a:t> </a:t>
                </a:r>
              </a:p>
            </p:txBody>
          </p:sp>
        </mc:Fallback>
      </mc:AlternateContent>
      <p:sp>
        <p:nvSpPr>
          <p:cNvPr id="34" name="Rectangle 33">
            <a:extLst>
              <a:ext uri="{FF2B5EF4-FFF2-40B4-BE49-F238E27FC236}">
                <a16:creationId xmlns:a16="http://schemas.microsoft.com/office/drawing/2014/main" id="{419129C8-DA15-B28D-5FAA-99F4AE88E03F}"/>
              </a:ext>
            </a:extLst>
          </p:cNvPr>
          <p:cNvSpPr/>
          <p:nvPr/>
        </p:nvSpPr>
        <p:spPr>
          <a:xfrm>
            <a:off x="749468" y="927946"/>
            <a:ext cx="1928587" cy="8443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42" name="Đường nối Thẳng 121">
            <a:extLst>
              <a:ext uri="{FF2B5EF4-FFF2-40B4-BE49-F238E27FC236}">
                <a16:creationId xmlns:a16="http://schemas.microsoft.com/office/drawing/2014/main" id="{D754B36E-68FB-BD07-3227-E6CF1BF66770}"/>
              </a:ext>
            </a:extLst>
          </p:cNvPr>
          <p:cNvCxnSpPr>
            <a:cxnSpLocks/>
          </p:cNvCxnSpPr>
          <p:nvPr/>
        </p:nvCxnSpPr>
        <p:spPr>
          <a:xfrm flipV="1">
            <a:off x="960525" y="2191075"/>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 name="Đường nối Thẳng 5">
            <a:extLst>
              <a:ext uri="{FF2B5EF4-FFF2-40B4-BE49-F238E27FC236}">
                <a16:creationId xmlns:a16="http://schemas.microsoft.com/office/drawing/2014/main" id="{AE64A9E9-8F3D-190F-1512-DCEE983E0D63}"/>
              </a:ext>
            </a:extLst>
          </p:cNvPr>
          <p:cNvCxnSpPr>
            <a:cxnSpLocks/>
          </p:cNvCxnSpPr>
          <p:nvPr/>
        </p:nvCxnSpPr>
        <p:spPr>
          <a:xfrm>
            <a:off x="5336835" y="1256519"/>
            <a:ext cx="640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Đường nối Thẳng 6">
            <a:extLst>
              <a:ext uri="{FF2B5EF4-FFF2-40B4-BE49-F238E27FC236}">
                <a16:creationId xmlns:a16="http://schemas.microsoft.com/office/drawing/2014/main" id="{E32276FE-CB64-E4CD-3301-EF46163D1BBC}"/>
              </a:ext>
            </a:extLst>
          </p:cNvPr>
          <p:cNvCxnSpPr>
            <a:cxnSpLocks/>
          </p:cNvCxnSpPr>
          <p:nvPr/>
        </p:nvCxnSpPr>
        <p:spPr>
          <a:xfrm>
            <a:off x="5336835" y="1407304"/>
            <a:ext cx="640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Đường nối Thẳng 7">
            <a:extLst>
              <a:ext uri="{FF2B5EF4-FFF2-40B4-BE49-F238E27FC236}">
                <a16:creationId xmlns:a16="http://schemas.microsoft.com/office/drawing/2014/main" id="{9196F20B-3DBF-F096-870F-5FE4BCD8CB74}"/>
              </a:ext>
            </a:extLst>
          </p:cNvPr>
          <p:cNvCxnSpPr>
            <a:cxnSpLocks/>
          </p:cNvCxnSpPr>
          <p:nvPr/>
        </p:nvCxnSpPr>
        <p:spPr>
          <a:xfrm>
            <a:off x="5336835" y="1558089"/>
            <a:ext cx="640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Đường nối Thẳng 8">
            <a:extLst>
              <a:ext uri="{FF2B5EF4-FFF2-40B4-BE49-F238E27FC236}">
                <a16:creationId xmlns:a16="http://schemas.microsoft.com/office/drawing/2014/main" id="{A77445AD-9508-4ABC-CD07-6EF6EE904F8B}"/>
              </a:ext>
            </a:extLst>
          </p:cNvPr>
          <p:cNvCxnSpPr>
            <a:cxnSpLocks/>
          </p:cNvCxnSpPr>
          <p:nvPr/>
        </p:nvCxnSpPr>
        <p:spPr>
          <a:xfrm>
            <a:off x="5336835" y="1708875"/>
            <a:ext cx="640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Đường nối Thẳng 9">
            <a:extLst>
              <a:ext uri="{FF2B5EF4-FFF2-40B4-BE49-F238E27FC236}">
                <a16:creationId xmlns:a16="http://schemas.microsoft.com/office/drawing/2014/main" id="{2C46C759-227C-0DF9-A291-5288EF41B667}"/>
              </a:ext>
            </a:extLst>
          </p:cNvPr>
          <p:cNvCxnSpPr>
            <a:cxnSpLocks/>
            <a:stCxn id="54" idx="0"/>
            <a:endCxn id="50" idx="4"/>
          </p:cNvCxnSpPr>
          <p:nvPr/>
        </p:nvCxnSpPr>
        <p:spPr>
          <a:xfrm flipH="1" flipV="1">
            <a:off x="5517344" y="1303436"/>
            <a:ext cx="1265" cy="68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Đường nối Thẳng 15">
            <a:extLst>
              <a:ext uri="{FF2B5EF4-FFF2-40B4-BE49-F238E27FC236}">
                <a16:creationId xmlns:a16="http://schemas.microsoft.com/office/drawing/2014/main" id="{6F97AF4F-3A3D-7FCC-AE4C-42E5B2013C96}"/>
              </a:ext>
            </a:extLst>
          </p:cNvPr>
          <p:cNvCxnSpPr>
            <a:cxnSpLocks/>
            <a:stCxn id="55" idx="0"/>
            <a:endCxn id="51" idx="4"/>
          </p:cNvCxnSpPr>
          <p:nvPr/>
        </p:nvCxnSpPr>
        <p:spPr>
          <a:xfrm flipV="1">
            <a:off x="5667432" y="1296274"/>
            <a:ext cx="0" cy="223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Đường nối Thẳng 19">
            <a:extLst>
              <a:ext uri="{FF2B5EF4-FFF2-40B4-BE49-F238E27FC236}">
                <a16:creationId xmlns:a16="http://schemas.microsoft.com/office/drawing/2014/main" id="{49AA8082-0F31-7117-153B-DD10F7FB3BBB}"/>
              </a:ext>
            </a:extLst>
          </p:cNvPr>
          <p:cNvCxnSpPr>
            <a:cxnSpLocks/>
            <a:stCxn id="56" idx="0"/>
            <a:endCxn id="52" idx="4"/>
          </p:cNvCxnSpPr>
          <p:nvPr/>
        </p:nvCxnSpPr>
        <p:spPr>
          <a:xfrm flipV="1">
            <a:off x="5807330" y="1300537"/>
            <a:ext cx="0" cy="371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Hình Bầu dục 36">
            <a:extLst>
              <a:ext uri="{FF2B5EF4-FFF2-40B4-BE49-F238E27FC236}">
                <a16:creationId xmlns:a16="http://schemas.microsoft.com/office/drawing/2014/main" id="{793EF509-F6B3-E18C-CF32-07DCBD89FAF7}"/>
              </a:ext>
            </a:extLst>
          </p:cNvPr>
          <p:cNvSpPr/>
          <p:nvPr/>
        </p:nvSpPr>
        <p:spPr>
          <a:xfrm>
            <a:off x="5474482" y="1217712"/>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1" name="Hình Bầu dục 37">
            <a:extLst>
              <a:ext uri="{FF2B5EF4-FFF2-40B4-BE49-F238E27FC236}">
                <a16:creationId xmlns:a16="http://schemas.microsoft.com/office/drawing/2014/main" id="{880D7F0C-5B6F-C582-DFC8-4670B091482F}"/>
              </a:ext>
            </a:extLst>
          </p:cNvPr>
          <p:cNvSpPr/>
          <p:nvPr/>
        </p:nvSpPr>
        <p:spPr>
          <a:xfrm>
            <a:off x="5624570" y="1210550"/>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2" name="Hình Bầu dục 38">
            <a:extLst>
              <a:ext uri="{FF2B5EF4-FFF2-40B4-BE49-F238E27FC236}">
                <a16:creationId xmlns:a16="http://schemas.microsoft.com/office/drawing/2014/main" id="{EBCB3F7B-8C67-2641-BFB8-790A968DC15E}"/>
              </a:ext>
            </a:extLst>
          </p:cNvPr>
          <p:cNvSpPr/>
          <p:nvPr/>
        </p:nvSpPr>
        <p:spPr>
          <a:xfrm>
            <a:off x="5764468" y="1214813"/>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6958A53E-21E4-49E7-09AA-EE95D5C13786}"/>
              </a:ext>
            </a:extLst>
          </p:cNvPr>
          <p:cNvSpPr/>
          <p:nvPr/>
        </p:nvSpPr>
        <p:spPr>
          <a:xfrm>
            <a:off x="5219705" y="1134035"/>
            <a:ext cx="862482" cy="64898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4" name="Hình Bầu dục 36">
            <a:extLst>
              <a:ext uri="{FF2B5EF4-FFF2-40B4-BE49-F238E27FC236}">
                <a16:creationId xmlns:a16="http://schemas.microsoft.com/office/drawing/2014/main" id="{C614C3CD-374D-4A4D-FE87-CD762F1EB9D6}"/>
              </a:ext>
            </a:extLst>
          </p:cNvPr>
          <p:cNvSpPr/>
          <p:nvPr/>
        </p:nvSpPr>
        <p:spPr>
          <a:xfrm>
            <a:off x="5475747" y="1372060"/>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5" name="Hình Bầu dục 36">
            <a:extLst>
              <a:ext uri="{FF2B5EF4-FFF2-40B4-BE49-F238E27FC236}">
                <a16:creationId xmlns:a16="http://schemas.microsoft.com/office/drawing/2014/main" id="{D9593AB5-61FC-44F0-2318-EB74E62B13F3}"/>
              </a:ext>
            </a:extLst>
          </p:cNvPr>
          <p:cNvSpPr/>
          <p:nvPr/>
        </p:nvSpPr>
        <p:spPr>
          <a:xfrm>
            <a:off x="5624570" y="1520137"/>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6" name="Hình Bầu dục 36">
            <a:extLst>
              <a:ext uri="{FF2B5EF4-FFF2-40B4-BE49-F238E27FC236}">
                <a16:creationId xmlns:a16="http://schemas.microsoft.com/office/drawing/2014/main" id="{EFD46464-B2B5-066C-3AE6-34735F766239}"/>
              </a:ext>
            </a:extLst>
          </p:cNvPr>
          <p:cNvSpPr/>
          <p:nvPr/>
        </p:nvSpPr>
        <p:spPr>
          <a:xfrm>
            <a:off x="5764468" y="1672100"/>
            <a:ext cx="85724" cy="857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cxnSp>
        <p:nvCxnSpPr>
          <p:cNvPr id="57" name="Straight Connector 56">
            <a:extLst>
              <a:ext uri="{FF2B5EF4-FFF2-40B4-BE49-F238E27FC236}">
                <a16:creationId xmlns:a16="http://schemas.microsoft.com/office/drawing/2014/main" id="{ED1B5144-A6B3-5EDC-31AD-60783BF62B45}"/>
              </a:ext>
            </a:extLst>
          </p:cNvPr>
          <p:cNvCxnSpPr>
            <a:cxnSpLocks/>
          </p:cNvCxnSpPr>
          <p:nvPr/>
        </p:nvCxnSpPr>
        <p:spPr>
          <a:xfrm>
            <a:off x="765123" y="1769357"/>
            <a:ext cx="385011" cy="1888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8FEEEC7-E564-AA55-C250-1D0B415848E5}"/>
              </a:ext>
            </a:extLst>
          </p:cNvPr>
          <p:cNvCxnSpPr>
            <a:cxnSpLocks/>
          </p:cNvCxnSpPr>
          <p:nvPr/>
        </p:nvCxnSpPr>
        <p:spPr>
          <a:xfrm flipH="1">
            <a:off x="2195622" y="1767833"/>
            <a:ext cx="494096" cy="19033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A266000-783A-E624-2868-A394A3ADF231}"/>
              </a:ext>
            </a:extLst>
          </p:cNvPr>
          <p:cNvCxnSpPr>
            <a:cxnSpLocks/>
          </p:cNvCxnSpPr>
          <p:nvPr/>
        </p:nvCxnSpPr>
        <p:spPr>
          <a:xfrm>
            <a:off x="5219705" y="1790724"/>
            <a:ext cx="180920" cy="167441"/>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B634234-7ED3-F39E-1DC9-00B42962A112}"/>
              </a:ext>
            </a:extLst>
          </p:cNvPr>
          <p:cNvCxnSpPr>
            <a:cxnSpLocks/>
          </p:cNvCxnSpPr>
          <p:nvPr/>
        </p:nvCxnSpPr>
        <p:spPr>
          <a:xfrm flipH="1">
            <a:off x="5943182" y="1779354"/>
            <a:ext cx="150431" cy="178812"/>
          </a:xfrm>
          <a:prstGeom prst="line">
            <a:avLst/>
          </a:prstGeom>
          <a:ln>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Hình chữ nhật 93">
                <a:extLst>
                  <a:ext uri="{FF2B5EF4-FFF2-40B4-BE49-F238E27FC236}">
                    <a16:creationId xmlns:a16="http://schemas.microsoft.com/office/drawing/2014/main" id="{D4FF69D9-4B57-B0D1-D7EC-DAD5CBC6B186}"/>
                  </a:ext>
                </a:extLst>
              </p:cNvPr>
              <p:cNvSpPr/>
              <p:nvPr/>
            </p:nvSpPr>
            <p:spPr>
              <a:xfrm>
                <a:off x="3315130" y="2743469"/>
                <a:ext cx="884602" cy="43941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vi-VN" sz="1600" b="0" i="1">
                              <a:solidFill>
                                <a:schemeClr val="tx1"/>
                              </a:solidFill>
                              <a:latin typeface="Cambria Math" panose="02040503050406030204" pitchFamily="18" charset="0"/>
                              <a:cs typeface="Times New Roman" panose="02020603050405020304" pitchFamily="18" charset="0"/>
                            </a:rPr>
                          </m:ctrlPr>
                        </m:sSupPr>
                        <m:e>
                          <m:r>
                            <a:rPr lang="vi-VN" sz="1600" i="1">
                              <a:solidFill>
                                <a:schemeClr val="tx1"/>
                              </a:solidFill>
                              <a:latin typeface="Cambria Math" panose="02040503050406030204" pitchFamily="18" charset="0"/>
                              <a:cs typeface="Times New Roman" panose="02020603050405020304" pitchFamily="18" charset="0"/>
                            </a:rPr>
                            <m:t>𝑈</m:t>
                          </m:r>
                        </m:e>
                        <m:sup>
                          <m:r>
                            <a:rPr lang="vi-VN" sz="1600" b="0" i="1">
                              <a:solidFill>
                                <a:schemeClr val="tx1"/>
                              </a:solidFill>
                              <a:latin typeface="Cambria Math" panose="02040503050406030204" pitchFamily="18" charset="0"/>
                              <a:cs typeface="Times New Roman" panose="02020603050405020304" pitchFamily="18" charset="0"/>
                            </a:rPr>
                            <m:t>(1)</m:t>
                          </m:r>
                        </m:sup>
                      </m:sSup>
                      <m:d>
                        <m:dPr>
                          <m:ctrlPr>
                            <a:rPr lang="vi-VN" sz="1600" b="0" i="1">
                              <a:solidFill>
                                <a:schemeClr val="tx1"/>
                              </a:solidFill>
                              <a:latin typeface="Cambria Math" panose="02040503050406030204" pitchFamily="18" charset="0"/>
                              <a:cs typeface="Times New Roman" panose="02020603050405020304" pitchFamily="18" charset="0"/>
                            </a:rPr>
                          </m:ctrlPr>
                        </m:dPr>
                        <m:e>
                          <m:r>
                            <a:rPr lang="vi-VN" sz="1600" b="1" i="1">
                              <a:solidFill>
                                <a:schemeClr val="tx1"/>
                              </a:solidFill>
                              <a:latin typeface="Cambria Math" panose="02040503050406030204" pitchFamily="18" charset="0"/>
                              <a:cs typeface="Times New Roman" panose="02020603050405020304" pitchFamily="18" charset="0"/>
                            </a:rPr>
                            <m:t>𝜽</m:t>
                          </m:r>
                        </m:e>
                      </m:d>
                    </m:oMath>
                  </m:oMathPara>
                </a14:m>
                <a:endParaRPr lang="vi-VN" sz="1600" i="1">
                  <a:solidFill>
                    <a:schemeClr val="tx1"/>
                  </a:solidFill>
                  <a:latin typeface="+mj-lt"/>
                  <a:cs typeface="Times New Roman" panose="02020603050405020304" pitchFamily="18" charset="0"/>
                </a:endParaRPr>
              </a:p>
            </p:txBody>
          </p:sp>
        </mc:Choice>
        <mc:Fallback xmlns="">
          <p:sp>
            <p:nvSpPr>
              <p:cNvPr id="61" name="Hình chữ nhật 93">
                <a:extLst>
                  <a:ext uri="{FF2B5EF4-FFF2-40B4-BE49-F238E27FC236}">
                    <a16:creationId xmlns:a16="http://schemas.microsoft.com/office/drawing/2014/main" id="{D4FF69D9-4B57-B0D1-D7EC-DAD5CBC6B186}"/>
                  </a:ext>
                </a:extLst>
              </p:cNvPr>
              <p:cNvSpPr>
                <a:spLocks noRot="1" noChangeAspect="1" noMove="1" noResize="1" noEditPoints="1" noAdjustHandles="1" noChangeArrowheads="1" noChangeShapeType="1" noTextEdit="1"/>
              </p:cNvSpPr>
              <p:nvPr/>
            </p:nvSpPr>
            <p:spPr>
              <a:xfrm>
                <a:off x="3315130" y="2743469"/>
                <a:ext cx="884602" cy="439412"/>
              </a:xfrm>
              <a:prstGeom prst="rect">
                <a:avLst/>
              </a:prstGeom>
              <a:blipFill>
                <a:blip r:embed="rId10"/>
                <a:stretch>
                  <a:fillRect/>
                </a:stretch>
              </a:blipFill>
              <a:ln w="38100">
                <a:solidFill>
                  <a:schemeClr val="tx1"/>
                </a:solidFill>
              </a:ln>
            </p:spPr>
            <p:txBody>
              <a:bodyPr/>
              <a:lstStyle/>
              <a:p>
                <a:r>
                  <a:rPr lang="vi-VN">
                    <a:noFill/>
                  </a:rPr>
                  <a:t> </a:t>
                </a:r>
              </a:p>
            </p:txBody>
          </p:sp>
        </mc:Fallback>
      </mc:AlternateContent>
      <p:sp>
        <p:nvSpPr>
          <p:cNvPr id="85" name="Rectangle 84">
            <a:extLst>
              <a:ext uri="{FF2B5EF4-FFF2-40B4-BE49-F238E27FC236}">
                <a16:creationId xmlns:a16="http://schemas.microsoft.com/office/drawing/2014/main" id="{E8EBCDB1-2FAA-9A7D-CBBB-F5BC7C8FBF53}"/>
              </a:ext>
            </a:extLst>
          </p:cNvPr>
          <p:cNvSpPr/>
          <p:nvPr/>
        </p:nvSpPr>
        <p:spPr>
          <a:xfrm>
            <a:off x="734579" y="2659002"/>
            <a:ext cx="4062706" cy="60834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D573E3C-9252-A409-A0A8-FAB348BD72A6}"/>
                  </a:ext>
                </a:extLst>
              </p:cNvPr>
              <p:cNvSpPr txBox="1"/>
              <p:nvPr/>
            </p:nvSpPr>
            <p:spPr>
              <a:xfrm>
                <a:off x="3221378" y="2014473"/>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90" name="TextBox 89">
                <a:extLst>
                  <a:ext uri="{FF2B5EF4-FFF2-40B4-BE49-F238E27FC236}">
                    <a16:creationId xmlns:a16="http://schemas.microsoft.com/office/drawing/2014/main" id="{2D573E3C-9252-A409-A0A8-FAB348BD72A6}"/>
                  </a:ext>
                </a:extLst>
              </p:cNvPr>
              <p:cNvSpPr txBox="1">
                <a:spLocks noRot="1" noChangeAspect="1" noMove="1" noResize="1" noEditPoints="1" noAdjustHandles="1" noChangeArrowheads="1" noChangeShapeType="1" noTextEdit="1"/>
              </p:cNvSpPr>
              <p:nvPr/>
            </p:nvSpPr>
            <p:spPr>
              <a:xfrm>
                <a:off x="3221378" y="2014473"/>
                <a:ext cx="521583" cy="369332"/>
              </a:xfrm>
              <a:prstGeom prst="rect">
                <a:avLst/>
              </a:prstGeom>
              <a:blipFill>
                <a:blip r:embed="rId11"/>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3A8FE81-E132-3C5E-545D-A1A05BB72E94}"/>
                  </a:ext>
                </a:extLst>
              </p:cNvPr>
              <p:cNvSpPr txBox="1"/>
              <p:nvPr/>
            </p:nvSpPr>
            <p:spPr>
              <a:xfrm>
                <a:off x="4275701" y="2720590"/>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91" name="TextBox 90">
                <a:extLst>
                  <a:ext uri="{FF2B5EF4-FFF2-40B4-BE49-F238E27FC236}">
                    <a16:creationId xmlns:a16="http://schemas.microsoft.com/office/drawing/2014/main" id="{83A8FE81-E132-3C5E-545D-A1A05BB72E94}"/>
                  </a:ext>
                </a:extLst>
              </p:cNvPr>
              <p:cNvSpPr txBox="1">
                <a:spLocks noRot="1" noChangeAspect="1" noMove="1" noResize="1" noEditPoints="1" noAdjustHandles="1" noChangeArrowheads="1" noChangeShapeType="1" noTextEdit="1"/>
              </p:cNvSpPr>
              <p:nvPr/>
            </p:nvSpPr>
            <p:spPr>
              <a:xfrm>
                <a:off x="4275701" y="2720590"/>
                <a:ext cx="521583" cy="369332"/>
              </a:xfrm>
              <a:prstGeom prst="rect">
                <a:avLst/>
              </a:prstGeom>
              <a:blipFill>
                <a:blip r:embed="rId12"/>
                <a:stretch>
                  <a:fillRect/>
                </a:stretch>
              </a:blipFill>
            </p:spPr>
            <p:txBody>
              <a:bodyPr/>
              <a:lstStyle/>
              <a:p>
                <a:r>
                  <a:rPr lang="vi-VN">
                    <a:noFill/>
                  </a:rPr>
                  <a:t> </a:t>
                </a:r>
              </a:p>
            </p:txBody>
          </p:sp>
        </mc:Fallback>
      </mc:AlternateContent>
      <p:sp>
        <p:nvSpPr>
          <p:cNvPr id="96" name="TextBox 95">
            <a:extLst>
              <a:ext uri="{FF2B5EF4-FFF2-40B4-BE49-F238E27FC236}">
                <a16:creationId xmlns:a16="http://schemas.microsoft.com/office/drawing/2014/main" id="{5BA9231B-5781-104C-35CC-A049640D60BB}"/>
              </a:ext>
            </a:extLst>
          </p:cNvPr>
          <p:cNvSpPr txBox="1"/>
          <p:nvPr/>
        </p:nvSpPr>
        <p:spPr>
          <a:xfrm>
            <a:off x="4832003" y="2782732"/>
            <a:ext cx="3205477" cy="369332"/>
          </a:xfrm>
          <a:prstGeom prst="rect">
            <a:avLst/>
          </a:prstGeom>
          <a:noFill/>
        </p:spPr>
        <p:txBody>
          <a:bodyPr wrap="square" rtlCol="0">
            <a:spAutoFit/>
          </a:bodyPr>
          <a:lstStyle/>
          <a:p>
            <a:r>
              <a:rPr lang="en-US">
                <a:solidFill>
                  <a:srgbClr val="FF0000"/>
                </a:solidFill>
              </a:rPr>
              <a:t>Deep PQC as deep QNN</a:t>
            </a:r>
            <a:endParaRPr lang="vi-VN">
              <a:solidFill>
                <a:srgbClr val="FF0000"/>
              </a:solidFill>
            </a:endParaRPr>
          </a:p>
        </p:txBody>
      </p:sp>
      <p:sp>
        <p:nvSpPr>
          <p:cNvPr id="97" name="TextBox 96">
            <a:extLst>
              <a:ext uri="{FF2B5EF4-FFF2-40B4-BE49-F238E27FC236}">
                <a16:creationId xmlns:a16="http://schemas.microsoft.com/office/drawing/2014/main" id="{A2263F71-95A5-8674-E3BA-3B28CAADE6DB}"/>
              </a:ext>
            </a:extLst>
          </p:cNvPr>
          <p:cNvSpPr txBox="1"/>
          <p:nvPr/>
        </p:nvSpPr>
        <p:spPr>
          <a:xfrm>
            <a:off x="641307" y="3519757"/>
            <a:ext cx="2211821" cy="369332"/>
          </a:xfrm>
          <a:prstGeom prst="rect">
            <a:avLst/>
          </a:prstGeom>
          <a:noFill/>
        </p:spPr>
        <p:txBody>
          <a:bodyPr wrap="square" rtlCol="0">
            <a:spAutoFit/>
          </a:bodyPr>
          <a:lstStyle/>
          <a:p>
            <a:r>
              <a:rPr lang="en-US"/>
              <a:t>Note that</a:t>
            </a:r>
            <a:endParaRPr lang="vi-VN"/>
          </a:p>
        </p:txBody>
      </p:sp>
      <mc:AlternateContent xmlns:mc="http://schemas.openxmlformats.org/markup-compatibility/2006" xmlns:a14="http://schemas.microsoft.com/office/drawing/2010/main">
        <mc:Choice Requires="a14">
          <p:sp>
            <p:nvSpPr>
              <p:cNvPr id="98" name="Hình chữ nhật 40">
                <a:extLst>
                  <a:ext uri="{FF2B5EF4-FFF2-40B4-BE49-F238E27FC236}">
                    <a16:creationId xmlns:a16="http://schemas.microsoft.com/office/drawing/2014/main" id="{D4033831-B680-B621-9030-DFC4E12CEC02}"/>
                  </a:ext>
                </a:extLst>
              </p:cNvPr>
              <p:cNvSpPr/>
              <p:nvPr/>
            </p:nvSpPr>
            <p:spPr>
              <a:xfrm>
                <a:off x="1790216" y="3501982"/>
                <a:ext cx="1016830" cy="395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𝑈</m:t>
                      </m:r>
                      <m:d>
                        <m:dPr>
                          <m:ctrlPr>
                            <a:rPr lang="en-US" sz="1400" b="0" i="1" smtClean="0">
                              <a:solidFill>
                                <a:schemeClr val="tx1"/>
                              </a:solidFill>
                              <a:latin typeface="Cambria Math" panose="02040503050406030204" pitchFamily="18" charset="0"/>
                              <a:cs typeface="Times New Roman" panose="02020603050405020304" pitchFamily="18" charset="0"/>
                            </a:rPr>
                          </m:ctrlPr>
                        </m:dPr>
                        <m:e>
                          <m:r>
                            <a:rPr lang="en-US" sz="1400" b="0" i="1" smtClean="0">
                              <a:solidFill>
                                <a:schemeClr val="tx1"/>
                              </a:solidFill>
                              <a:latin typeface="Cambria Math" panose="02040503050406030204" pitchFamily="18" charset="0"/>
                              <a:cs typeface="Times New Roman" panose="02020603050405020304" pitchFamily="18" charset="0"/>
                            </a:rPr>
                            <m:t>𝜃</m:t>
                          </m:r>
                          <m:r>
                            <a:rPr lang="en-US" sz="1400" b="0" i="1" smtClean="0">
                              <a:solidFill>
                                <a:schemeClr val="tx1"/>
                              </a:solidFill>
                              <a:latin typeface="Cambria Math" panose="02040503050406030204" pitchFamily="18" charset="0"/>
                              <a:cs typeface="Times New Roman" panose="02020603050405020304" pitchFamily="18" charset="0"/>
                            </a:rPr>
                            <m:t>,</m:t>
                          </m:r>
                          <m:r>
                            <a:rPr lang="en-US" sz="1400" b="0" i="1" smtClean="0">
                              <a:solidFill>
                                <a:schemeClr val="tx1"/>
                              </a:solidFill>
                              <a:latin typeface="Cambria Math" panose="02040503050406030204" pitchFamily="18" charset="0"/>
                              <a:cs typeface="Times New Roman" panose="02020603050405020304" pitchFamily="18" charset="0"/>
                            </a:rPr>
                            <m:t>𝜆</m:t>
                          </m:r>
                          <m:r>
                            <a:rPr lang="en-US" sz="1400" b="0" i="1" smtClean="0">
                              <a:solidFill>
                                <a:schemeClr val="tx1"/>
                              </a:solidFill>
                              <a:latin typeface="Cambria Math" panose="02040503050406030204" pitchFamily="18" charset="0"/>
                              <a:cs typeface="Times New Roman" panose="02020603050405020304" pitchFamily="18" charset="0"/>
                            </a:rPr>
                            <m:t>,</m:t>
                          </m:r>
                          <m:r>
                            <a:rPr lang="en-US" sz="1400" b="0" i="1" smtClean="0">
                              <a:solidFill>
                                <a:schemeClr val="tx1"/>
                              </a:solidFill>
                              <a:latin typeface="Cambria Math" panose="02040503050406030204" pitchFamily="18" charset="0"/>
                              <a:cs typeface="Times New Roman" panose="02020603050405020304" pitchFamily="18" charset="0"/>
                            </a:rPr>
                            <m:t>𝜙</m:t>
                          </m:r>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98" name="Hình chữ nhật 40">
                <a:extLst>
                  <a:ext uri="{FF2B5EF4-FFF2-40B4-BE49-F238E27FC236}">
                    <a16:creationId xmlns:a16="http://schemas.microsoft.com/office/drawing/2014/main" id="{D4033831-B680-B621-9030-DFC4E12CEC02}"/>
                  </a:ext>
                </a:extLst>
              </p:cNvPr>
              <p:cNvSpPr>
                <a:spLocks noRot="1" noChangeAspect="1" noMove="1" noResize="1" noEditPoints="1" noAdjustHandles="1" noChangeArrowheads="1" noChangeShapeType="1" noTextEdit="1"/>
              </p:cNvSpPr>
              <p:nvPr/>
            </p:nvSpPr>
            <p:spPr>
              <a:xfrm>
                <a:off x="1790216" y="3501982"/>
                <a:ext cx="1016830" cy="395559"/>
              </a:xfrm>
              <a:prstGeom prst="rect">
                <a:avLst/>
              </a:prstGeom>
              <a:blipFill>
                <a:blip r:embed="rId13"/>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9" name="Hình chữ nhật 40">
                <a:extLst>
                  <a:ext uri="{FF2B5EF4-FFF2-40B4-BE49-F238E27FC236}">
                    <a16:creationId xmlns:a16="http://schemas.microsoft.com/office/drawing/2014/main" id="{E681CA9C-52AF-1D6D-02A9-A773FFFCE383}"/>
                  </a:ext>
                </a:extLst>
              </p:cNvPr>
              <p:cNvSpPr/>
              <p:nvPr/>
            </p:nvSpPr>
            <p:spPr>
              <a:xfrm>
                <a:off x="3326822" y="3501608"/>
                <a:ext cx="586895" cy="395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𝑅</m:t>
                          </m:r>
                        </m:e>
                        <m:sub>
                          <m:r>
                            <a:rPr lang="en-US" sz="1400" b="0" i="1" smtClean="0">
                              <a:solidFill>
                                <a:schemeClr val="tx1"/>
                              </a:solidFill>
                              <a:latin typeface="Cambria Math" panose="02040503050406030204" pitchFamily="18" charset="0"/>
                              <a:cs typeface="Times New Roman" panose="02020603050405020304" pitchFamily="18" charset="0"/>
                            </a:rPr>
                            <m:t>𝑋</m:t>
                          </m:r>
                        </m:sub>
                      </m:sSub>
                      <m:d>
                        <m:dPr>
                          <m:ctrlPr>
                            <a:rPr lang="en-US" sz="1400" b="0" i="1" smtClean="0">
                              <a:solidFill>
                                <a:schemeClr val="tx1"/>
                              </a:solidFill>
                              <a:latin typeface="Cambria Math" panose="02040503050406030204" pitchFamily="18" charset="0"/>
                              <a:cs typeface="Times New Roman" panose="02020603050405020304" pitchFamily="18" charset="0"/>
                            </a:rPr>
                          </m:ctrlPr>
                        </m:dPr>
                        <m:e>
                          <m:r>
                            <a:rPr lang="en-US" sz="1400" b="0" i="1" smtClean="0">
                              <a:solidFill>
                                <a:schemeClr val="tx1"/>
                              </a:solidFill>
                              <a:latin typeface="Cambria Math" panose="02040503050406030204" pitchFamily="18" charset="0"/>
                              <a:cs typeface="Times New Roman" panose="02020603050405020304" pitchFamily="18" charset="0"/>
                            </a:rPr>
                            <m:t>𝜃</m:t>
                          </m:r>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99" name="Hình chữ nhật 40">
                <a:extLst>
                  <a:ext uri="{FF2B5EF4-FFF2-40B4-BE49-F238E27FC236}">
                    <a16:creationId xmlns:a16="http://schemas.microsoft.com/office/drawing/2014/main" id="{E681CA9C-52AF-1D6D-02A9-A773FFFCE383}"/>
                  </a:ext>
                </a:extLst>
              </p:cNvPr>
              <p:cNvSpPr>
                <a:spLocks noRot="1" noChangeAspect="1" noMove="1" noResize="1" noEditPoints="1" noAdjustHandles="1" noChangeArrowheads="1" noChangeShapeType="1" noTextEdit="1"/>
              </p:cNvSpPr>
              <p:nvPr/>
            </p:nvSpPr>
            <p:spPr>
              <a:xfrm>
                <a:off x="3326822" y="3501608"/>
                <a:ext cx="586895" cy="395559"/>
              </a:xfrm>
              <a:prstGeom prst="rect">
                <a:avLst/>
              </a:prstGeom>
              <a:blipFill>
                <a:blip r:embed="rId1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0" name="Hình chữ nhật 40">
                <a:extLst>
                  <a:ext uri="{FF2B5EF4-FFF2-40B4-BE49-F238E27FC236}">
                    <a16:creationId xmlns:a16="http://schemas.microsoft.com/office/drawing/2014/main" id="{BA1A5CB3-05EC-111F-45C7-3A6B23998DAE}"/>
                  </a:ext>
                </a:extLst>
              </p:cNvPr>
              <p:cNvSpPr/>
              <p:nvPr/>
            </p:nvSpPr>
            <p:spPr>
              <a:xfrm>
                <a:off x="3983987" y="3501607"/>
                <a:ext cx="586895" cy="395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𝑅</m:t>
                          </m:r>
                        </m:e>
                        <m:sub>
                          <m:r>
                            <a:rPr lang="en-US" sz="1400" b="0" i="1" smtClean="0">
                              <a:solidFill>
                                <a:schemeClr val="tx1"/>
                              </a:solidFill>
                              <a:latin typeface="Cambria Math" panose="02040503050406030204" pitchFamily="18" charset="0"/>
                              <a:cs typeface="Times New Roman" panose="02020603050405020304" pitchFamily="18" charset="0"/>
                            </a:rPr>
                            <m:t>𝑌</m:t>
                          </m:r>
                        </m:sub>
                      </m:sSub>
                      <m:d>
                        <m:dPr>
                          <m:ctrlPr>
                            <a:rPr lang="en-US" sz="1400" b="0" i="1" smtClean="0">
                              <a:solidFill>
                                <a:schemeClr val="tx1"/>
                              </a:solidFill>
                              <a:latin typeface="Cambria Math" panose="02040503050406030204" pitchFamily="18" charset="0"/>
                              <a:cs typeface="Times New Roman" panose="02020603050405020304" pitchFamily="18" charset="0"/>
                            </a:rPr>
                          </m:ctrlPr>
                        </m:dPr>
                        <m:e>
                          <m:r>
                            <a:rPr lang="en-US" sz="1400" b="0" i="1" smtClean="0">
                              <a:solidFill>
                                <a:schemeClr val="tx1"/>
                              </a:solidFill>
                              <a:latin typeface="Cambria Math" panose="02040503050406030204" pitchFamily="18" charset="0"/>
                              <a:cs typeface="Times New Roman" panose="02020603050405020304" pitchFamily="18" charset="0"/>
                            </a:rPr>
                            <m:t>𝜃</m:t>
                          </m:r>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00" name="Hình chữ nhật 40">
                <a:extLst>
                  <a:ext uri="{FF2B5EF4-FFF2-40B4-BE49-F238E27FC236}">
                    <a16:creationId xmlns:a16="http://schemas.microsoft.com/office/drawing/2014/main" id="{BA1A5CB3-05EC-111F-45C7-3A6B23998DAE}"/>
                  </a:ext>
                </a:extLst>
              </p:cNvPr>
              <p:cNvSpPr>
                <a:spLocks noRot="1" noChangeAspect="1" noMove="1" noResize="1" noEditPoints="1" noAdjustHandles="1" noChangeArrowheads="1" noChangeShapeType="1" noTextEdit="1"/>
              </p:cNvSpPr>
              <p:nvPr/>
            </p:nvSpPr>
            <p:spPr>
              <a:xfrm>
                <a:off x="3983987" y="3501607"/>
                <a:ext cx="586895" cy="395559"/>
              </a:xfrm>
              <a:prstGeom prst="rect">
                <a:avLst/>
              </a:prstGeom>
              <a:blipFill>
                <a:blip r:embed="rId1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2" name="Hình chữ nhật 40">
                <a:extLst>
                  <a:ext uri="{FF2B5EF4-FFF2-40B4-BE49-F238E27FC236}">
                    <a16:creationId xmlns:a16="http://schemas.microsoft.com/office/drawing/2014/main" id="{34933F0C-6EF1-7A61-6059-0BBB990328DB}"/>
                  </a:ext>
                </a:extLst>
              </p:cNvPr>
              <p:cNvSpPr/>
              <p:nvPr/>
            </p:nvSpPr>
            <p:spPr>
              <a:xfrm>
                <a:off x="4641152" y="3501607"/>
                <a:ext cx="586895" cy="395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𝑅</m:t>
                          </m:r>
                        </m:e>
                        <m:sub>
                          <m:r>
                            <a:rPr lang="en-US" sz="1400" b="0" i="1" smtClean="0">
                              <a:solidFill>
                                <a:schemeClr val="tx1"/>
                              </a:solidFill>
                              <a:latin typeface="Cambria Math" panose="02040503050406030204" pitchFamily="18" charset="0"/>
                              <a:cs typeface="Times New Roman" panose="02020603050405020304" pitchFamily="18" charset="0"/>
                            </a:rPr>
                            <m:t>𝑍</m:t>
                          </m:r>
                        </m:sub>
                      </m:sSub>
                      <m:d>
                        <m:dPr>
                          <m:ctrlPr>
                            <a:rPr lang="en-US" sz="1400" b="0" i="1" smtClean="0">
                              <a:solidFill>
                                <a:schemeClr val="tx1"/>
                              </a:solidFill>
                              <a:latin typeface="Cambria Math" panose="02040503050406030204" pitchFamily="18" charset="0"/>
                              <a:cs typeface="Times New Roman" panose="02020603050405020304" pitchFamily="18" charset="0"/>
                            </a:rPr>
                          </m:ctrlPr>
                        </m:dPr>
                        <m:e>
                          <m:r>
                            <a:rPr lang="en-US" sz="1400" b="0" i="1" smtClean="0">
                              <a:solidFill>
                                <a:schemeClr val="tx1"/>
                              </a:solidFill>
                              <a:latin typeface="Cambria Math" panose="02040503050406030204" pitchFamily="18" charset="0"/>
                              <a:cs typeface="Times New Roman" panose="02020603050405020304" pitchFamily="18" charset="0"/>
                            </a:rPr>
                            <m:t>𝜃</m:t>
                          </m:r>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02" name="Hình chữ nhật 40">
                <a:extLst>
                  <a:ext uri="{FF2B5EF4-FFF2-40B4-BE49-F238E27FC236}">
                    <a16:creationId xmlns:a16="http://schemas.microsoft.com/office/drawing/2014/main" id="{34933F0C-6EF1-7A61-6059-0BBB990328DB}"/>
                  </a:ext>
                </a:extLst>
              </p:cNvPr>
              <p:cNvSpPr>
                <a:spLocks noRot="1" noChangeAspect="1" noMove="1" noResize="1" noEditPoints="1" noAdjustHandles="1" noChangeArrowheads="1" noChangeShapeType="1" noTextEdit="1"/>
              </p:cNvSpPr>
              <p:nvPr/>
            </p:nvSpPr>
            <p:spPr>
              <a:xfrm>
                <a:off x="4641152" y="3501607"/>
                <a:ext cx="586895" cy="395559"/>
              </a:xfrm>
              <a:prstGeom prst="rect">
                <a:avLst/>
              </a:prstGeom>
              <a:blipFill>
                <a:blip r:embed="rId16"/>
                <a:stretch>
                  <a:fillRect/>
                </a:stretch>
              </a:blipFill>
              <a:ln>
                <a:solidFill>
                  <a:schemeClr val="tx1"/>
                </a:solidFill>
              </a:ln>
            </p:spPr>
            <p:txBody>
              <a:bodyPr/>
              <a:lstStyle/>
              <a:p>
                <a:r>
                  <a:rPr lang="vi-VN">
                    <a:noFill/>
                  </a:rPr>
                  <a:t> </a:t>
                </a:r>
              </a:p>
            </p:txBody>
          </p:sp>
        </mc:Fallback>
      </mc:AlternateContent>
      <p:sp>
        <p:nvSpPr>
          <p:cNvPr id="103" name="Double Bracket 102">
            <a:extLst>
              <a:ext uri="{FF2B5EF4-FFF2-40B4-BE49-F238E27FC236}">
                <a16:creationId xmlns:a16="http://schemas.microsoft.com/office/drawing/2014/main" id="{5DD5EA93-CE09-4B67-1EFD-59599B1253AC}"/>
              </a:ext>
            </a:extLst>
          </p:cNvPr>
          <p:cNvSpPr/>
          <p:nvPr/>
        </p:nvSpPr>
        <p:spPr>
          <a:xfrm>
            <a:off x="3239161" y="3425725"/>
            <a:ext cx="2046156" cy="557842"/>
          </a:xfrm>
          <a:prstGeom prst="bracket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575FD839-018A-11DF-8758-CE0E90D8905A}"/>
                  </a:ext>
                </a:extLst>
              </p:cNvPr>
              <p:cNvSpPr txBox="1"/>
              <p:nvPr/>
            </p:nvSpPr>
            <p:spPr>
              <a:xfrm>
                <a:off x="5270263" y="3782847"/>
                <a:ext cx="5798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1800" b="0" i="1" smtClean="0">
                          <a:solidFill>
                            <a:schemeClr val="tx1"/>
                          </a:solidFill>
                          <a:latin typeface="Cambria Math" panose="02040503050406030204" pitchFamily="18" charset="0"/>
                          <a:cs typeface="Times New Roman" panose="02020603050405020304" pitchFamily="18" charset="0"/>
                        </a:rPr>
                        <m:t>×</m:t>
                      </m:r>
                      <m:r>
                        <a:rPr lang="en-US" sz="1800" b="0" i="1" smtClean="0">
                          <a:solidFill>
                            <a:schemeClr val="tx1"/>
                          </a:solidFill>
                          <a:latin typeface="Cambria Math" panose="02040503050406030204" pitchFamily="18" charset="0"/>
                          <a:cs typeface="Times New Roman" panose="02020603050405020304" pitchFamily="18" charset="0"/>
                        </a:rPr>
                        <m:t>𝐾</m:t>
                      </m:r>
                    </m:oMath>
                  </m:oMathPara>
                </a14:m>
                <a:endParaRPr lang="vi-VN" sz="18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05" name="TextBox 104">
                <a:extLst>
                  <a:ext uri="{FF2B5EF4-FFF2-40B4-BE49-F238E27FC236}">
                    <a16:creationId xmlns:a16="http://schemas.microsoft.com/office/drawing/2014/main" id="{575FD839-018A-11DF-8758-CE0E90D8905A}"/>
                  </a:ext>
                </a:extLst>
              </p:cNvPr>
              <p:cNvSpPr txBox="1">
                <a:spLocks noRot="1" noChangeAspect="1" noMove="1" noResize="1" noEditPoints="1" noAdjustHandles="1" noChangeArrowheads="1" noChangeShapeType="1" noTextEdit="1"/>
              </p:cNvSpPr>
              <p:nvPr/>
            </p:nvSpPr>
            <p:spPr>
              <a:xfrm>
                <a:off x="5270263" y="3782847"/>
                <a:ext cx="579885" cy="369332"/>
              </a:xfrm>
              <a:prstGeom prst="rect">
                <a:avLst/>
              </a:prstGeom>
              <a:blipFill>
                <a:blip r:embed="rId1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4906760-3496-050D-54A0-28FE5166B0B7}"/>
                  </a:ext>
                </a:extLst>
              </p:cNvPr>
              <p:cNvSpPr txBox="1"/>
              <p:nvPr/>
            </p:nvSpPr>
            <p:spPr>
              <a:xfrm>
                <a:off x="2756202" y="3509091"/>
                <a:ext cx="5798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1800" b="0" i="1" smtClean="0">
                          <a:solidFill>
                            <a:schemeClr val="tx1"/>
                          </a:solidFill>
                          <a:latin typeface="Cambria Math" panose="02040503050406030204" pitchFamily="18" charset="0"/>
                          <a:cs typeface="Times New Roman" panose="02020603050405020304" pitchFamily="18" charset="0"/>
                        </a:rPr>
                        <m:t>≡</m:t>
                      </m:r>
                    </m:oMath>
                  </m:oMathPara>
                </a14:m>
                <a:endParaRPr lang="vi-VN" sz="18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06" name="TextBox 105">
                <a:extLst>
                  <a:ext uri="{FF2B5EF4-FFF2-40B4-BE49-F238E27FC236}">
                    <a16:creationId xmlns:a16="http://schemas.microsoft.com/office/drawing/2014/main" id="{B4906760-3496-050D-54A0-28FE5166B0B7}"/>
                  </a:ext>
                </a:extLst>
              </p:cNvPr>
              <p:cNvSpPr txBox="1">
                <a:spLocks noRot="1" noChangeAspect="1" noMove="1" noResize="1" noEditPoints="1" noAdjustHandles="1" noChangeArrowheads="1" noChangeShapeType="1" noTextEdit="1"/>
              </p:cNvSpPr>
              <p:nvPr/>
            </p:nvSpPr>
            <p:spPr>
              <a:xfrm>
                <a:off x="2756202" y="3509091"/>
                <a:ext cx="579885" cy="369332"/>
              </a:xfrm>
              <a:prstGeom prst="rect">
                <a:avLst/>
              </a:prstGeom>
              <a:blipFill>
                <a:blip r:embed="rId18"/>
                <a:stretch>
                  <a:fillRect/>
                </a:stretch>
              </a:blipFill>
            </p:spPr>
            <p:txBody>
              <a:bodyPr/>
              <a:lstStyle/>
              <a:p>
                <a:r>
                  <a:rPr lang="vi-VN">
                    <a:noFill/>
                  </a:rPr>
                  <a:t> </a:t>
                </a:r>
              </a:p>
            </p:txBody>
          </p:sp>
        </mc:Fallback>
      </mc:AlternateContent>
      <p:sp>
        <p:nvSpPr>
          <p:cNvPr id="117" name="TextBox 116">
            <a:extLst>
              <a:ext uri="{FF2B5EF4-FFF2-40B4-BE49-F238E27FC236}">
                <a16:creationId xmlns:a16="http://schemas.microsoft.com/office/drawing/2014/main" id="{2E2701C7-8729-A246-6581-3692A18E7059}"/>
              </a:ext>
            </a:extLst>
          </p:cNvPr>
          <p:cNvSpPr txBox="1"/>
          <p:nvPr/>
        </p:nvSpPr>
        <p:spPr>
          <a:xfrm>
            <a:off x="677086" y="4215487"/>
            <a:ext cx="829982" cy="369332"/>
          </a:xfrm>
          <a:prstGeom prst="rect">
            <a:avLst/>
          </a:prstGeom>
          <a:noFill/>
        </p:spPr>
        <p:txBody>
          <a:bodyPr wrap="square" rtlCol="0">
            <a:spAutoFit/>
          </a:bodyPr>
          <a:lstStyle/>
          <a:p>
            <a:r>
              <a:rPr lang="en-US"/>
              <a:t>Then</a:t>
            </a:r>
            <a:endParaRPr lang="vi-VN"/>
          </a:p>
        </p:txBody>
      </p:sp>
      <p:sp>
        <p:nvSpPr>
          <p:cNvPr id="118" name="Hình chữ nhật 40">
            <a:extLst>
              <a:ext uri="{FF2B5EF4-FFF2-40B4-BE49-F238E27FC236}">
                <a16:creationId xmlns:a16="http://schemas.microsoft.com/office/drawing/2014/main" id="{2FAAF332-4AE7-0165-2DB7-7B782B0FFCE6}"/>
              </a:ext>
            </a:extLst>
          </p:cNvPr>
          <p:cNvSpPr/>
          <p:nvPr/>
        </p:nvSpPr>
        <p:spPr>
          <a:xfrm>
            <a:off x="1790216" y="4139490"/>
            <a:ext cx="1277662" cy="648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Body)"/>
                <a:cs typeface="Times New Roman" panose="02020603050405020304" pitchFamily="18" charset="0"/>
              </a:rPr>
              <a:t>Parameterized layer</a:t>
            </a:r>
            <a:endParaRPr lang="vi-VN" sz="1400">
              <a:solidFill>
                <a:schemeClr val="tx1"/>
              </a:solidFill>
              <a:latin typeface="Calibri (Body)"/>
              <a:cs typeface="Times New Roman" panose="02020603050405020304" pitchFamily="18" charset="0"/>
            </a:endParaRPr>
          </a:p>
        </p:txBody>
      </p:sp>
      <p:sp>
        <p:nvSpPr>
          <p:cNvPr id="119" name="Hình chữ nhật 40">
            <a:extLst>
              <a:ext uri="{FF2B5EF4-FFF2-40B4-BE49-F238E27FC236}">
                <a16:creationId xmlns:a16="http://schemas.microsoft.com/office/drawing/2014/main" id="{A0C39437-20CB-C3E4-7945-0CA890A94BE4}"/>
              </a:ext>
            </a:extLst>
          </p:cNvPr>
          <p:cNvSpPr/>
          <p:nvPr/>
        </p:nvSpPr>
        <p:spPr>
          <a:xfrm>
            <a:off x="3185007" y="4139490"/>
            <a:ext cx="942493" cy="648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Body)"/>
                <a:cs typeface="Times New Roman" panose="02020603050405020304" pitchFamily="18" charset="0"/>
              </a:rPr>
              <a:t>Entangled layer</a:t>
            </a:r>
            <a:endParaRPr lang="vi-VN" sz="1400">
              <a:solidFill>
                <a:schemeClr val="tx1"/>
              </a:solidFill>
              <a:latin typeface="Calibri (Body)"/>
              <a:cs typeface="Times New Roman" panose="02020603050405020304" pitchFamily="18" charset="0"/>
            </a:endParaRPr>
          </a:p>
        </p:txBody>
      </p:sp>
      <p:sp>
        <p:nvSpPr>
          <p:cNvPr id="122" name="Hình chữ nhật 40">
            <a:extLst>
              <a:ext uri="{FF2B5EF4-FFF2-40B4-BE49-F238E27FC236}">
                <a16:creationId xmlns:a16="http://schemas.microsoft.com/office/drawing/2014/main" id="{2E4B7AA9-B009-370F-A1A7-182DC03378DB}"/>
              </a:ext>
            </a:extLst>
          </p:cNvPr>
          <p:cNvSpPr/>
          <p:nvPr/>
        </p:nvSpPr>
        <p:spPr>
          <a:xfrm>
            <a:off x="4239682" y="4135622"/>
            <a:ext cx="1277662" cy="648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Body)"/>
                <a:cs typeface="Times New Roman" panose="02020603050405020304" pitchFamily="18" charset="0"/>
              </a:rPr>
              <a:t>Parameterized layer</a:t>
            </a:r>
            <a:endParaRPr lang="vi-VN" sz="1400">
              <a:solidFill>
                <a:schemeClr val="tx1"/>
              </a:solidFill>
              <a:latin typeface="Calibri (Body)"/>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1417716-5422-F715-7AB3-7E435983A9A4}"/>
                  </a:ext>
                </a:extLst>
              </p:cNvPr>
              <p:cNvSpPr txBox="1"/>
              <p:nvPr/>
            </p:nvSpPr>
            <p:spPr>
              <a:xfrm>
                <a:off x="5599816" y="4213669"/>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124" name="TextBox 123">
                <a:extLst>
                  <a:ext uri="{FF2B5EF4-FFF2-40B4-BE49-F238E27FC236}">
                    <a16:creationId xmlns:a16="http://schemas.microsoft.com/office/drawing/2014/main" id="{81417716-5422-F715-7AB3-7E435983A9A4}"/>
                  </a:ext>
                </a:extLst>
              </p:cNvPr>
              <p:cNvSpPr txBox="1">
                <a:spLocks noRot="1" noChangeAspect="1" noMove="1" noResize="1" noEditPoints="1" noAdjustHandles="1" noChangeArrowheads="1" noChangeShapeType="1" noTextEdit="1"/>
              </p:cNvSpPr>
              <p:nvPr/>
            </p:nvSpPr>
            <p:spPr>
              <a:xfrm>
                <a:off x="5599816" y="4213669"/>
                <a:ext cx="521583" cy="369332"/>
              </a:xfrm>
              <a:prstGeom prst="rect">
                <a:avLst/>
              </a:prstGeom>
              <a:blipFill>
                <a:blip r:embed="rId19"/>
                <a:stretch>
                  <a:fillRect/>
                </a:stretch>
              </a:blipFill>
            </p:spPr>
            <p:txBody>
              <a:bodyPr/>
              <a:lstStyle/>
              <a:p>
                <a:r>
                  <a:rPr lang="vi-VN">
                    <a:noFill/>
                  </a:rPr>
                  <a:t> </a:t>
                </a:r>
              </a:p>
            </p:txBody>
          </p:sp>
        </mc:Fallback>
      </mc:AlternateContent>
      <p:sp>
        <p:nvSpPr>
          <p:cNvPr id="125" name="TextBox 124">
            <a:extLst>
              <a:ext uri="{FF2B5EF4-FFF2-40B4-BE49-F238E27FC236}">
                <a16:creationId xmlns:a16="http://schemas.microsoft.com/office/drawing/2014/main" id="{F3CE250A-67AD-D703-5337-FEA9091378FA}"/>
              </a:ext>
            </a:extLst>
          </p:cNvPr>
          <p:cNvSpPr txBox="1"/>
          <p:nvPr/>
        </p:nvSpPr>
        <p:spPr>
          <a:xfrm>
            <a:off x="6116102" y="3347393"/>
            <a:ext cx="2841899" cy="646331"/>
          </a:xfrm>
          <a:prstGeom prst="rect">
            <a:avLst/>
          </a:prstGeom>
          <a:noFill/>
        </p:spPr>
        <p:txBody>
          <a:bodyPr wrap="square" rtlCol="0">
            <a:spAutoFit/>
          </a:bodyPr>
          <a:lstStyle/>
          <a:p>
            <a:r>
              <a:rPr lang="en-US">
                <a:solidFill>
                  <a:srgbClr val="FF0000"/>
                </a:solidFill>
              </a:rPr>
              <a:t>Successive parameterized gates are meaningless</a:t>
            </a:r>
            <a:endParaRPr lang="vi-VN">
              <a:solidFill>
                <a:srgbClr val="FF0000"/>
              </a:solidFill>
            </a:endParaRP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12859E4-6F04-E2D9-ACF1-BB1FBF6322A4}"/>
                  </a:ext>
                </a:extLst>
              </p:cNvPr>
              <p:cNvSpPr txBox="1"/>
              <p:nvPr/>
            </p:nvSpPr>
            <p:spPr>
              <a:xfrm>
                <a:off x="6116101" y="3968451"/>
                <a:ext cx="2841899" cy="923330"/>
              </a:xfrm>
              <a:prstGeom prst="rect">
                <a:avLst/>
              </a:prstGeom>
              <a:noFill/>
            </p:spPr>
            <p:txBody>
              <a:bodyPr wrap="square" rtlCol="0">
                <a:spAutoFit/>
              </a:bodyPr>
              <a:lstStyle/>
              <a:p>
                <a:r>
                  <a:rPr lang="en-US">
                    <a:solidFill>
                      <a:srgbClr val="FF0000"/>
                    </a:solidFill>
                  </a:rPr>
                  <a:t>Entangled gates (</a:t>
                </a:r>
                <a14:m>
                  <m:oMath xmlns:m="http://schemas.openxmlformats.org/officeDocument/2006/math">
                    <m:r>
                      <a:rPr lang="en-US" i="1" smtClean="0">
                        <a:solidFill>
                          <a:srgbClr val="FF0000"/>
                        </a:solidFill>
                        <a:latin typeface="Cambria Math" panose="02040503050406030204" pitchFamily="18" charset="0"/>
                      </a:rPr>
                      <m:t>𝐶𝑋</m:t>
                    </m:r>
                  </m:oMath>
                </a14:m>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rPr>
                      <m:t>𝑀𝐶𝑋</m:t>
                    </m:r>
                  </m:oMath>
                </a14:m>
                <a:r>
                  <a:rPr lang="en-US">
                    <a:solidFill>
                      <a:srgbClr val="FF0000"/>
                    </a:solidFill>
                  </a:rPr>
                  <a:t>, Control-</a:t>
                </a:r>
                <a14:m>
                  <m:oMath xmlns:m="http://schemas.openxmlformats.org/officeDocument/2006/math">
                    <m:r>
                      <a:rPr lang="en-US" i="1" smtClean="0">
                        <a:solidFill>
                          <a:srgbClr val="FF0000"/>
                        </a:solidFill>
                        <a:latin typeface="Cambria Math" panose="02040503050406030204" pitchFamily="18" charset="0"/>
                      </a:rPr>
                      <m:t>𝑈</m:t>
                    </m:r>
                  </m:oMath>
                </a14:m>
                <a:r>
                  <a:rPr lang="en-US">
                    <a:solidFill>
                      <a:srgbClr val="FF0000"/>
                    </a:solidFill>
                  </a:rPr>
                  <a:t>, ...) should be appended in the middle</a:t>
                </a:r>
              </a:p>
            </p:txBody>
          </p:sp>
        </mc:Choice>
        <mc:Fallback xmlns="">
          <p:sp>
            <p:nvSpPr>
              <p:cNvPr id="126" name="TextBox 125">
                <a:extLst>
                  <a:ext uri="{FF2B5EF4-FFF2-40B4-BE49-F238E27FC236}">
                    <a16:creationId xmlns:a16="http://schemas.microsoft.com/office/drawing/2014/main" id="{F12859E4-6F04-E2D9-ACF1-BB1FBF6322A4}"/>
                  </a:ext>
                </a:extLst>
              </p:cNvPr>
              <p:cNvSpPr txBox="1">
                <a:spLocks noRot="1" noChangeAspect="1" noMove="1" noResize="1" noEditPoints="1" noAdjustHandles="1" noChangeArrowheads="1" noChangeShapeType="1" noTextEdit="1"/>
              </p:cNvSpPr>
              <p:nvPr/>
            </p:nvSpPr>
            <p:spPr>
              <a:xfrm>
                <a:off x="6116101" y="3968451"/>
                <a:ext cx="2841899" cy="923330"/>
              </a:xfrm>
              <a:prstGeom prst="rect">
                <a:avLst/>
              </a:prstGeom>
              <a:blipFill>
                <a:blip r:embed="rId20"/>
                <a:stretch>
                  <a:fillRect l="-1717" t="-3974" b="-9934"/>
                </a:stretch>
              </a:blipFill>
            </p:spPr>
            <p:txBody>
              <a:bodyPr/>
              <a:lstStyle/>
              <a:p>
                <a:r>
                  <a:rPr lang="vi-VN">
                    <a:noFill/>
                  </a:rPr>
                  <a:t> </a:t>
                </a:r>
              </a:p>
            </p:txBody>
          </p:sp>
        </mc:Fallback>
      </mc:AlternateContent>
    </p:spTree>
    <p:extLst>
      <p:ext uri="{BB962C8B-B14F-4D97-AF65-F5344CB8AC3E}">
        <p14:creationId xmlns:p14="http://schemas.microsoft.com/office/powerpoint/2010/main" val="2099145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220F8FBE-952F-9B9B-23D2-58E76D708160}"/>
                  </a:ext>
                </a:extLst>
              </p:cNvPr>
              <p:cNvGraphicFramePr>
                <a:graphicFrameLocks noGrp="1"/>
              </p:cNvGraphicFramePr>
              <p:nvPr>
                <p:ph idx="1"/>
                <p:extLst>
                  <p:ext uri="{D42A27DB-BD31-4B8C-83A1-F6EECF244321}">
                    <p14:modId xmlns:p14="http://schemas.microsoft.com/office/powerpoint/2010/main" val="1123147960"/>
                  </p:ext>
                </p:extLst>
              </p:nvPr>
            </p:nvGraphicFramePr>
            <p:xfrm>
              <a:off x="628650" y="1268017"/>
              <a:ext cx="7473950" cy="3189684"/>
            </p:xfrm>
            <a:graphic>
              <a:graphicData uri="http://schemas.openxmlformats.org/drawingml/2006/table">
                <a:tbl>
                  <a:tblPr firstRow="1" bandRow="1">
                    <a:tableStyleId>{5940675A-B579-460E-94D1-54222C63F5DA}</a:tableStyleId>
                  </a:tblPr>
                  <a:tblGrid>
                    <a:gridCol w="1035050">
                      <a:extLst>
                        <a:ext uri="{9D8B030D-6E8A-4147-A177-3AD203B41FA5}">
                          <a16:colId xmlns:a16="http://schemas.microsoft.com/office/drawing/2014/main" val="4088917639"/>
                        </a:ext>
                      </a:extLst>
                    </a:gridCol>
                    <a:gridCol w="2629713">
                      <a:extLst>
                        <a:ext uri="{9D8B030D-6E8A-4147-A177-3AD203B41FA5}">
                          <a16:colId xmlns:a16="http://schemas.microsoft.com/office/drawing/2014/main" val="2364876114"/>
                        </a:ext>
                      </a:extLst>
                    </a:gridCol>
                    <a:gridCol w="3809187">
                      <a:extLst>
                        <a:ext uri="{9D8B030D-6E8A-4147-A177-3AD203B41FA5}">
                          <a16:colId xmlns:a16="http://schemas.microsoft.com/office/drawing/2014/main" val="3439772334"/>
                        </a:ext>
                      </a:extLst>
                    </a:gridCol>
                  </a:tblGrid>
                  <a:tr h="531614">
                    <a:tc>
                      <a:txBody>
                        <a:bodyPr/>
                        <a:lstStyle/>
                        <a:p>
                          <a:r>
                            <a:rPr lang="en-VN" b="1"/>
                            <a:t>Attribute</a:t>
                          </a:r>
                        </a:p>
                      </a:txBody>
                      <a:tcPr anchor="ctr"/>
                    </a:tc>
                    <a:tc>
                      <a:txBody>
                        <a:bodyPr/>
                        <a:lstStyle/>
                        <a:p>
                          <a:r>
                            <a:rPr lang="en-US" b="1"/>
                            <a:t>Classical d</a:t>
                          </a:r>
                          <a:r>
                            <a:rPr lang="en-VN" b="1"/>
                            <a:t>eep learning</a:t>
                          </a:r>
                        </a:p>
                      </a:txBody>
                      <a:tcPr anchor="ctr"/>
                    </a:tc>
                    <a:tc>
                      <a:txBody>
                        <a:bodyPr/>
                        <a:lstStyle/>
                        <a:p>
                          <a:r>
                            <a:rPr lang="en-US" b="1"/>
                            <a:t>Quantum deep learning</a:t>
                          </a:r>
                          <a:endParaRPr lang="en-VN" b="1"/>
                        </a:p>
                      </a:txBody>
                      <a:tcPr anchor="ctr"/>
                    </a:tc>
                    <a:extLst>
                      <a:ext uri="{0D108BD9-81ED-4DB2-BD59-A6C34878D82A}">
                        <a16:rowId xmlns:a16="http://schemas.microsoft.com/office/drawing/2014/main" val="2927070420"/>
                      </a:ext>
                    </a:extLst>
                  </a:tr>
                  <a:tr h="531614">
                    <a:tc>
                      <a:txBody>
                        <a:bodyPr/>
                        <a:lstStyle/>
                        <a:p>
                          <a:r>
                            <a:rPr lang="en-VN"/>
                            <a:t>Main concept</a:t>
                          </a:r>
                        </a:p>
                      </a:txBody>
                      <a:tcPr anchor="ctr"/>
                    </a:tc>
                    <a:tc>
                      <a:txBody>
                        <a:bodyPr/>
                        <a:lstStyle/>
                        <a:p>
                          <a:r>
                            <a:rPr lang="en-VN"/>
                            <a:t>Neural network</a:t>
                          </a:r>
                        </a:p>
                      </a:txBody>
                      <a:tcPr anchor="ctr"/>
                    </a:tc>
                    <a:tc>
                      <a:txBody>
                        <a:bodyPr/>
                        <a:lstStyle/>
                        <a:p>
                          <a:r>
                            <a:rPr lang="en-VN"/>
                            <a:t>Parameterized quantum circuit (PQC</a:t>
                          </a:r>
                          <a:r>
                            <a:rPr lang="en-US"/>
                            <a:t>)</a:t>
                          </a:r>
                          <a:endParaRPr lang="en-VN" b="1">
                            <a:solidFill>
                              <a:srgbClr val="FF0000"/>
                            </a:solidFill>
                          </a:endParaRPr>
                        </a:p>
                      </a:txBody>
                      <a:tcPr anchor="ctr"/>
                    </a:tc>
                    <a:extLst>
                      <a:ext uri="{0D108BD9-81ED-4DB2-BD59-A6C34878D82A}">
                        <a16:rowId xmlns:a16="http://schemas.microsoft.com/office/drawing/2014/main" val="1531077414"/>
                      </a:ext>
                    </a:extLst>
                  </a:tr>
                  <a:tr h="531614">
                    <a:tc>
                      <a:txBody>
                        <a:bodyPr/>
                        <a:lstStyle/>
                        <a:p>
                          <a:r>
                            <a:rPr lang="en-VN"/>
                            <a:t>Parameter</a:t>
                          </a:r>
                        </a:p>
                      </a:txBody>
                      <a:tcPr anchor="ctr"/>
                    </a:tc>
                    <a:tc>
                      <a:txBody>
                        <a:bodyPr/>
                        <a:lstStyle/>
                        <a:p>
                          <a:r>
                            <a:rPr lang="en-VN"/>
                            <a:t>Weight </a:t>
                          </a:r>
                          <a14:m>
                            <m:oMath xmlns:m="http://schemas.openxmlformats.org/officeDocument/2006/math">
                              <m:sSub>
                                <m:sSubPr>
                                  <m:ctrlPr>
                                    <a:rPr lang="vi-VN" b="0" i="1">
                                      <a:latin typeface="Cambria Math" panose="02040503050406030204" pitchFamily="18" charset="0"/>
                                    </a:rPr>
                                  </m:ctrlPr>
                                </m:sSubPr>
                                <m:e>
                                  <m:r>
                                    <a:rPr lang="vi-VN" b="0" i="1">
                                      <a:latin typeface="Cambria Math" panose="02040503050406030204" pitchFamily="18" charset="0"/>
                                    </a:rPr>
                                    <m:t>{</m:t>
                                  </m:r>
                                  <m:r>
                                    <a:rPr lang="en-VN" i="1">
                                      <a:latin typeface="Cambria Math" panose="02040503050406030204" pitchFamily="18" charset="0"/>
                                    </a:rPr>
                                    <m:t>𝑤</m:t>
                                  </m:r>
                                </m:e>
                                <m:sub>
                                  <m:r>
                                    <a:rPr lang="vi-VN" b="0" i="1">
                                      <a:latin typeface="Cambria Math" panose="02040503050406030204" pitchFamily="18" charset="0"/>
                                    </a:rPr>
                                    <m:t>𝑖</m:t>
                                  </m:r>
                                </m:sub>
                              </m:sSub>
                              <m:r>
                                <a:rPr lang="vi-VN" b="0" i="1">
                                  <a:latin typeface="Cambria Math" panose="02040503050406030204" pitchFamily="18" charset="0"/>
                                </a:rPr>
                                <m:t>}</m:t>
                              </m:r>
                            </m:oMath>
                          </a14:m>
                          <a:r>
                            <a:rPr lang="en-VN" i="1"/>
                            <a:t> </a:t>
                          </a:r>
                          <a:r>
                            <a:rPr lang="en-VN" i="0"/>
                            <a:t>in nodes</a:t>
                          </a:r>
                          <a:endParaRPr lang="en-VN" i="1"/>
                        </a:p>
                      </a:txBody>
                      <a:tcPr anchor="ctr"/>
                    </a:tc>
                    <a:tc>
                      <a:txBody>
                        <a:bodyPr/>
                        <a:lstStyle/>
                        <a:p>
                          <a:r>
                            <a:rPr lang="en-VN"/>
                            <a:t>Angle value </a:t>
                          </a:r>
                          <a14:m>
                            <m:oMath xmlns:m="http://schemas.openxmlformats.org/officeDocument/2006/math">
                              <m:d>
                                <m:dPr>
                                  <m:begChr m:val="{"/>
                                  <m:endChr m:val="}"/>
                                  <m:ctrlPr>
                                    <a:rPr lang="vi-VN" b="0" i="1">
                                      <a:latin typeface="Cambria Math" panose="02040503050406030204" pitchFamily="18" charset="0"/>
                                    </a:rPr>
                                  </m:ctrlPr>
                                </m:dPr>
                                <m:e>
                                  <m:sSub>
                                    <m:sSubPr>
                                      <m:ctrlPr>
                                        <a:rPr lang="vi-VN" b="0" i="1">
                                          <a:latin typeface="Cambria Math" panose="02040503050406030204" pitchFamily="18" charset="0"/>
                                        </a:rPr>
                                      </m:ctrlPr>
                                    </m:sSubPr>
                                    <m:e>
                                      <m:r>
                                        <a:rPr lang="vi-VN" b="0" i="1">
                                          <a:latin typeface="Cambria Math" panose="02040503050406030204" pitchFamily="18" charset="0"/>
                                        </a:rPr>
                                        <m:t>𝜃</m:t>
                                      </m:r>
                                    </m:e>
                                    <m:sub>
                                      <m:r>
                                        <m:rPr>
                                          <m:sty m:val="p"/>
                                        </m:rPr>
                                        <a:rPr lang="vi-VN" b="0" i="1">
                                          <a:latin typeface="Cambria Math" panose="02040503050406030204" pitchFamily="18" charset="0"/>
                                        </a:rPr>
                                        <m:t>i</m:t>
                                      </m:r>
                                    </m:sub>
                                  </m:sSub>
                                </m:e>
                              </m:d>
                            </m:oMath>
                          </a14:m>
                          <a:r>
                            <a:rPr lang="en-VN"/>
                            <a:t> in rotation gates </a:t>
                          </a:r>
                          <a14:m>
                            <m:oMath xmlns:m="http://schemas.openxmlformats.org/officeDocument/2006/math">
                              <m:d>
                                <m:dPr>
                                  <m:begChr m:val="{"/>
                                  <m:endChr m:val="}"/>
                                  <m:ctrlPr>
                                    <a:rPr lang="vi-VN" b="0" i="1">
                                      <a:latin typeface="Cambria Math" panose="02040503050406030204" pitchFamily="18" charset="0"/>
                                    </a:rPr>
                                  </m:ctrlPr>
                                </m:dPr>
                                <m:e>
                                  <m:sSub>
                                    <m:sSubPr>
                                      <m:ctrlPr>
                                        <a:rPr lang="vi-VN" b="0" i="1">
                                          <a:latin typeface="Cambria Math" panose="02040503050406030204" pitchFamily="18" charset="0"/>
                                        </a:rPr>
                                      </m:ctrlPr>
                                    </m:sSubPr>
                                    <m:e>
                                      <m:r>
                                        <a:rPr lang="vi-VN" b="0" i="1">
                                          <a:latin typeface="Cambria Math" panose="02040503050406030204" pitchFamily="18" charset="0"/>
                                        </a:rPr>
                                        <m:t>𝑅</m:t>
                                      </m:r>
                                    </m:e>
                                    <m:sub>
                                      <m:r>
                                        <a:rPr lang="vi-VN" b="0" i="1">
                                          <a:latin typeface="Cambria Math" panose="02040503050406030204" pitchFamily="18" charset="0"/>
                                        </a:rPr>
                                        <m:t>𝑋</m:t>
                                      </m:r>
                                    </m:sub>
                                  </m:sSub>
                                  <m:r>
                                    <a:rPr lang="vi-VN" b="0" i="1">
                                      <a:latin typeface="Cambria Math" panose="02040503050406030204" pitchFamily="18" charset="0"/>
                                    </a:rPr>
                                    <m:t>,</m:t>
                                  </m:r>
                                  <m:sSub>
                                    <m:sSubPr>
                                      <m:ctrlPr>
                                        <a:rPr lang="vi-VN" b="0" i="1">
                                          <a:latin typeface="Cambria Math" panose="02040503050406030204" pitchFamily="18" charset="0"/>
                                        </a:rPr>
                                      </m:ctrlPr>
                                    </m:sSubPr>
                                    <m:e>
                                      <m:r>
                                        <a:rPr lang="vi-VN" b="0" i="1">
                                          <a:latin typeface="Cambria Math" panose="02040503050406030204" pitchFamily="18" charset="0"/>
                                        </a:rPr>
                                        <m:t>𝑅</m:t>
                                      </m:r>
                                    </m:e>
                                    <m:sub>
                                      <m:r>
                                        <a:rPr lang="vi-VN" b="0" i="1">
                                          <a:latin typeface="Cambria Math" panose="02040503050406030204" pitchFamily="18" charset="0"/>
                                        </a:rPr>
                                        <m:t>𝑌</m:t>
                                      </m:r>
                                    </m:sub>
                                  </m:sSub>
                                  <m:r>
                                    <a:rPr lang="vi-VN" b="0" i="1">
                                      <a:latin typeface="Cambria Math" panose="02040503050406030204" pitchFamily="18" charset="0"/>
                                    </a:rPr>
                                    <m:t>,</m:t>
                                  </m:r>
                                  <m:sSub>
                                    <m:sSubPr>
                                      <m:ctrlPr>
                                        <a:rPr lang="vi-VN" b="0" i="1">
                                          <a:latin typeface="Cambria Math" panose="02040503050406030204" pitchFamily="18" charset="0"/>
                                        </a:rPr>
                                      </m:ctrlPr>
                                    </m:sSubPr>
                                    <m:e>
                                      <m:r>
                                        <a:rPr lang="vi-VN" b="0" i="1">
                                          <a:latin typeface="Cambria Math" panose="02040503050406030204" pitchFamily="18" charset="0"/>
                                        </a:rPr>
                                        <m:t>𝑅</m:t>
                                      </m:r>
                                    </m:e>
                                    <m:sub>
                                      <m:r>
                                        <a:rPr lang="vi-VN" b="0" i="1">
                                          <a:latin typeface="Cambria Math" panose="02040503050406030204" pitchFamily="18" charset="0"/>
                                        </a:rPr>
                                        <m:t>𝑍</m:t>
                                      </m:r>
                                    </m:sub>
                                  </m:sSub>
                                </m:e>
                              </m:d>
                            </m:oMath>
                          </a14:m>
                          <a:endParaRPr lang="en-VN"/>
                        </a:p>
                      </a:txBody>
                      <a:tcPr anchor="ctr"/>
                    </a:tc>
                    <a:extLst>
                      <a:ext uri="{0D108BD9-81ED-4DB2-BD59-A6C34878D82A}">
                        <a16:rowId xmlns:a16="http://schemas.microsoft.com/office/drawing/2014/main" val="1800732459"/>
                      </a:ext>
                    </a:extLst>
                  </a:tr>
                  <a:tr h="531614">
                    <a:tc>
                      <a:txBody>
                        <a:bodyPr/>
                        <a:lstStyle/>
                        <a:p>
                          <a:r>
                            <a:rPr lang="en-VN"/>
                            <a:t>Gradient</a:t>
                          </a:r>
                        </a:p>
                      </a:txBody>
                      <a:tcPr anchor="ctr"/>
                    </a:tc>
                    <a:tc>
                      <a:txBody>
                        <a:bodyPr/>
                        <a:lstStyle/>
                        <a:p>
                          <a:r>
                            <a:rPr lang="en-VN"/>
                            <a:t>Backpropagation</a:t>
                          </a:r>
                        </a:p>
                      </a:txBody>
                      <a:tcPr anchor="ctr"/>
                    </a:tc>
                    <a:tc>
                      <a:txBody>
                        <a:bodyPr/>
                        <a:lstStyle/>
                        <a:p>
                          <a:r>
                            <a:rPr lang="en-VN"/>
                            <a:t>General parameter-shif</a:t>
                          </a:r>
                          <a:r>
                            <a:rPr lang="en-VN" b="0">
                              <a:solidFill>
                                <a:schemeClr val="tx1"/>
                              </a:solidFill>
                            </a:rPr>
                            <a:t>t rule </a:t>
                          </a:r>
                          <a:r>
                            <a:rPr lang="en-US" b="0">
                              <a:solidFill>
                                <a:schemeClr val="tx1"/>
                              </a:solidFill>
                            </a:rPr>
                            <a:t>and gradient tensor metric</a:t>
                          </a:r>
                          <a:endParaRPr lang="en-VN" b="0">
                            <a:solidFill>
                              <a:schemeClr val="tx1"/>
                            </a:solidFill>
                          </a:endParaRPr>
                        </a:p>
                      </a:txBody>
                      <a:tcPr anchor="ctr"/>
                    </a:tc>
                    <a:extLst>
                      <a:ext uri="{0D108BD9-81ED-4DB2-BD59-A6C34878D82A}">
                        <a16:rowId xmlns:a16="http://schemas.microsoft.com/office/drawing/2014/main" val="3394045804"/>
                      </a:ext>
                    </a:extLst>
                  </a:tr>
                  <a:tr h="531614">
                    <a:tc>
                      <a:txBody>
                        <a:bodyPr/>
                        <a:lstStyle/>
                        <a:p>
                          <a:r>
                            <a:rPr lang="en-VN"/>
                            <a:t>Optimizer</a:t>
                          </a:r>
                        </a:p>
                      </a:txBody>
                      <a:tcPr anchor="ctr"/>
                    </a:tc>
                    <a:tc>
                      <a:txBody>
                        <a:bodyPr/>
                        <a:lstStyle/>
                        <a:p>
                          <a:r>
                            <a:rPr lang="en-US"/>
                            <a:t>Classical optimizer</a:t>
                          </a:r>
                          <a:endParaRPr lang="en-VN"/>
                        </a:p>
                      </a:txBody>
                      <a:tcPr anchor="ctr"/>
                    </a:tc>
                    <a:tc>
                      <a:txBody>
                        <a:bodyPr/>
                        <a:lstStyle/>
                        <a:p>
                          <a:r>
                            <a:rPr lang="en-US"/>
                            <a:t>Classical optimizer + gradient-free optimizer</a:t>
                          </a:r>
                          <a:endParaRPr lang="en-VN" b="1">
                            <a:solidFill>
                              <a:srgbClr val="FF0000"/>
                            </a:solidFill>
                          </a:endParaRPr>
                        </a:p>
                      </a:txBody>
                      <a:tcPr anchor="ctr"/>
                    </a:tc>
                    <a:extLst>
                      <a:ext uri="{0D108BD9-81ED-4DB2-BD59-A6C34878D82A}">
                        <a16:rowId xmlns:a16="http://schemas.microsoft.com/office/drawing/2014/main" val="491440071"/>
                      </a:ext>
                    </a:extLst>
                  </a:tr>
                  <a:tr h="531614">
                    <a:tc>
                      <a:txBody>
                        <a:bodyPr/>
                        <a:lstStyle/>
                        <a:p>
                          <a:r>
                            <a:rPr lang="en-VN"/>
                            <a:t>Loss</a:t>
                          </a:r>
                        </a:p>
                      </a:txBody>
                      <a:tcPr anchor="ctr"/>
                    </a:tc>
                    <a:tc>
                      <a:txBody>
                        <a:bodyPr/>
                        <a:lstStyle/>
                        <a:p>
                          <a:r>
                            <a:rPr lang="en-VN"/>
                            <a:t>Various type</a:t>
                          </a:r>
                        </a:p>
                      </a:txBody>
                      <a:tcPr anchor="ctr"/>
                    </a:tc>
                    <a:tc>
                      <a:txBody>
                        <a:bodyPr/>
                        <a:lstStyle/>
                        <a:p>
                          <a:r>
                            <a:rPr lang="en-US"/>
                            <a:t>Associated with e</a:t>
                          </a:r>
                          <a:r>
                            <a:rPr lang="en-VN"/>
                            <a:t>xpectation value</a:t>
                          </a:r>
                          <a:r>
                            <a:rPr lang="en-US"/>
                            <a:t>s</a:t>
                          </a:r>
                          <a:endParaRPr lang="en-VN"/>
                        </a:p>
                      </a:txBody>
                      <a:tcPr anchor="ctr"/>
                    </a:tc>
                    <a:extLst>
                      <a:ext uri="{0D108BD9-81ED-4DB2-BD59-A6C34878D82A}">
                        <a16:rowId xmlns:a16="http://schemas.microsoft.com/office/drawing/2014/main" val="3662645663"/>
                      </a:ext>
                    </a:extLst>
                  </a:tr>
                </a:tbl>
              </a:graphicData>
            </a:graphic>
          </p:graphicFrame>
        </mc:Choice>
        <mc:Fallback xmlns="">
          <p:graphicFrame>
            <p:nvGraphicFramePr>
              <p:cNvPr id="5" name="Content Placeholder 4">
                <a:extLst>
                  <a:ext uri="{FF2B5EF4-FFF2-40B4-BE49-F238E27FC236}">
                    <a16:creationId xmlns:a16="http://schemas.microsoft.com/office/drawing/2014/main" id="{220F8FBE-952F-9B9B-23D2-58E76D708160}"/>
                  </a:ext>
                </a:extLst>
              </p:cNvPr>
              <p:cNvGraphicFramePr>
                <a:graphicFrameLocks noGrp="1"/>
              </p:cNvGraphicFramePr>
              <p:nvPr>
                <p:ph idx="1"/>
                <p:extLst>
                  <p:ext uri="{D42A27DB-BD31-4B8C-83A1-F6EECF244321}">
                    <p14:modId xmlns:p14="http://schemas.microsoft.com/office/powerpoint/2010/main" val="1123147960"/>
                  </p:ext>
                </p:extLst>
              </p:nvPr>
            </p:nvGraphicFramePr>
            <p:xfrm>
              <a:off x="628650" y="1268017"/>
              <a:ext cx="7473950" cy="3189684"/>
            </p:xfrm>
            <a:graphic>
              <a:graphicData uri="http://schemas.openxmlformats.org/drawingml/2006/table">
                <a:tbl>
                  <a:tblPr firstRow="1" bandRow="1">
                    <a:tableStyleId>{5940675A-B579-460E-94D1-54222C63F5DA}</a:tableStyleId>
                  </a:tblPr>
                  <a:tblGrid>
                    <a:gridCol w="1035050">
                      <a:extLst>
                        <a:ext uri="{9D8B030D-6E8A-4147-A177-3AD203B41FA5}">
                          <a16:colId xmlns:a16="http://schemas.microsoft.com/office/drawing/2014/main" val="4088917639"/>
                        </a:ext>
                      </a:extLst>
                    </a:gridCol>
                    <a:gridCol w="2629713">
                      <a:extLst>
                        <a:ext uri="{9D8B030D-6E8A-4147-A177-3AD203B41FA5}">
                          <a16:colId xmlns:a16="http://schemas.microsoft.com/office/drawing/2014/main" val="2364876114"/>
                        </a:ext>
                      </a:extLst>
                    </a:gridCol>
                    <a:gridCol w="3809187">
                      <a:extLst>
                        <a:ext uri="{9D8B030D-6E8A-4147-A177-3AD203B41FA5}">
                          <a16:colId xmlns:a16="http://schemas.microsoft.com/office/drawing/2014/main" val="3439772334"/>
                        </a:ext>
                      </a:extLst>
                    </a:gridCol>
                  </a:tblGrid>
                  <a:tr h="531614">
                    <a:tc>
                      <a:txBody>
                        <a:bodyPr/>
                        <a:lstStyle/>
                        <a:p>
                          <a:r>
                            <a:rPr lang="en-VN" b="1"/>
                            <a:t>Attribute</a:t>
                          </a:r>
                        </a:p>
                      </a:txBody>
                      <a:tcPr anchor="ctr"/>
                    </a:tc>
                    <a:tc>
                      <a:txBody>
                        <a:bodyPr/>
                        <a:lstStyle/>
                        <a:p>
                          <a:r>
                            <a:rPr lang="en-US" b="1"/>
                            <a:t>Classical d</a:t>
                          </a:r>
                          <a:r>
                            <a:rPr lang="en-VN" b="1"/>
                            <a:t>eep learning</a:t>
                          </a:r>
                        </a:p>
                      </a:txBody>
                      <a:tcPr anchor="ctr"/>
                    </a:tc>
                    <a:tc>
                      <a:txBody>
                        <a:bodyPr/>
                        <a:lstStyle/>
                        <a:p>
                          <a:r>
                            <a:rPr lang="en-US" b="1"/>
                            <a:t>Quantum deep learning</a:t>
                          </a:r>
                          <a:endParaRPr lang="en-VN" b="1"/>
                        </a:p>
                      </a:txBody>
                      <a:tcPr anchor="ctr"/>
                    </a:tc>
                    <a:extLst>
                      <a:ext uri="{0D108BD9-81ED-4DB2-BD59-A6C34878D82A}">
                        <a16:rowId xmlns:a16="http://schemas.microsoft.com/office/drawing/2014/main" val="2927070420"/>
                      </a:ext>
                    </a:extLst>
                  </a:tr>
                  <a:tr h="531614">
                    <a:tc>
                      <a:txBody>
                        <a:bodyPr/>
                        <a:lstStyle/>
                        <a:p>
                          <a:r>
                            <a:rPr lang="en-VN"/>
                            <a:t>Main concept</a:t>
                          </a:r>
                        </a:p>
                      </a:txBody>
                      <a:tcPr anchor="ctr"/>
                    </a:tc>
                    <a:tc>
                      <a:txBody>
                        <a:bodyPr/>
                        <a:lstStyle/>
                        <a:p>
                          <a:r>
                            <a:rPr lang="en-VN"/>
                            <a:t>Neural network</a:t>
                          </a:r>
                        </a:p>
                      </a:txBody>
                      <a:tcPr anchor="ctr"/>
                    </a:tc>
                    <a:tc>
                      <a:txBody>
                        <a:bodyPr/>
                        <a:lstStyle/>
                        <a:p>
                          <a:r>
                            <a:rPr lang="en-VN"/>
                            <a:t>Parameterized quantum circuit (PQC</a:t>
                          </a:r>
                          <a:r>
                            <a:rPr lang="en-US"/>
                            <a:t>)</a:t>
                          </a:r>
                          <a:endParaRPr lang="en-VN" b="1">
                            <a:solidFill>
                              <a:srgbClr val="FF0000"/>
                            </a:solidFill>
                          </a:endParaRPr>
                        </a:p>
                      </a:txBody>
                      <a:tcPr anchor="ctr"/>
                    </a:tc>
                    <a:extLst>
                      <a:ext uri="{0D108BD9-81ED-4DB2-BD59-A6C34878D82A}">
                        <a16:rowId xmlns:a16="http://schemas.microsoft.com/office/drawing/2014/main" val="1531077414"/>
                      </a:ext>
                    </a:extLst>
                  </a:tr>
                  <a:tr h="531614">
                    <a:tc>
                      <a:txBody>
                        <a:bodyPr/>
                        <a:lstStyle/>
                        <a:p>
                          <a:r>
                            <a:rPr lang="en-VN"/>
                            <a:t>Parameter</a:t>
                          </a:r>
                        </a:p>
                      </a:txBody>
                      <a:tcPr anchor="ctr"/>
                    </a:tc>
                    <a:tc>
                      <a:txBody>
                        <a:bodyPr/>
                        <a:lstStyle/>
                        <a:p>
                          <a:endParaRPr lang="vi-VN"/>
                        </a:p>
                      </a:txBody>
                      <a:tcPr anchor="ctr">
                        <a:blipFill>
                          <a:blip r:embed="rId3"/>
                          <a:stretch>
                            <a:fillRect l="-39583" t="-203448" r="-145139" b="-303448"/>
                          </a:stretch>
                        </a:blipFill>
                      </a:tcPr>
                    </a:tc>
                    <a:tc>
                      <a:txBody>
                        <a:bodyPr/>
                        <a:lstStyle/>
                        <a:p>
                          <a:endParaRPr lang="vi-VN"/>
                        </a:p>
                      </a:txBody>
                      <a:tcPr anchor="ctr">
                        <a:blipFill>
                          <a:blip r:embed="rId3"/>
                          <a:stretch>
                            <a:fillRect l="-96480" t="-203448" r="-320" b="-303448"/>
                          </a:stretch>
                        </a:blipFill>
                      </a:tcPr>
                    </a:tc>
                    <a:extLst>
                      <a:ext uri="{0D108BD9-81ED-4DB2-BD59-A6C34878D82A}">
                        <a16:rowId xmlns:a16="http://schemas.microsoft.com/office/drawing/2014/main" val="1800732459"/>
                      </a:ext>
                    </a:extLst>
                  </a:tr>
                  <a:tr h="531614">
                    <a:tc>
                      <a:txBody>
                        <a:bodyPr/>
                        <a:lstStyle/>
                        <a:p>
                          <a:r>
                            <a:rPr lang="en-VN"/>
                            <a:t>Gradient</a:t>
                          </a:r>
                        </a:p>
                      </a:txBody>
                      <a:tcPr anchor="ctr"/>
                    </a:tc>
                    <a:tc>
                      <a:txBody>
                        <a:bodyPr/>
                        <a:lstStyle/>
                        <a:p>
                          <a:r>
                            <a:rPr lang="en-VN"/>
                            <a:t>Backpropagation</a:t>
                          </a:r>
                        </a:p>
                      </a:txBody>
                      <a:tcPr anchor="ctr"/>
                    </a:tc>
                    <a:tc>
                      <a:txBody>
                        <a:bodyPr/>
                        <a:lstStyle/>
                        <a:p>
                          <a:r>
                            <a:rPr lang="en-VN"/>
                            <a:t>General parameter-shif</a:t>
                          </a:r>
                          <a:r>
                            <a:rPr lang="en-VN" b="0">
                              <a:solidFill>
                                <a:schemeClr val="tx1"/>
                              </a:solidFill>
                            </a:rPr>
                            <a:t>t rule </a:t>
                          </a:r>
                          <a:r>
                            <a:rPr lang="en-US" b="0">
                              <a:solidFill>
                                <a:schemeClr val="tx1"/>
                              </a:solidFill>
                            </a:rPr>
                            <a:t>and gradient tensor metric</a:t>
                          </a:r>
                          <a:endParaRPr lang="en-VN" b="0">
                            <a:solidFill>
                              <a:schemeClr val="tx1"/>
                            </a:solidFill>
                          </a:endParaRPr>
                        </a:p>
                      </a:txBody>
                      <a:tcPr anchor="ctr"/>
                    </a:tc>
                    <a:extLst>
                      <a:ext uri="{0D108BD9-81ED-4DB2-BD59-A6C34878D82A}">
                        <a16:rowId xmlns:a16="http://schemas.microsoft.com/office/drawing/2014/main" val="3394045804"/>
                      </a:ext>
                    </a:extLst>
                  </a:tr>
                  <a:tr h="531614">
                    <a:tc>
                      <a:txBody>
                        <a:bodyPr/>
                        <a:lstStyle/>
                        <a:p>
                          <a:r>
                            <a:rPr lang="en-VN"/>
                            <a:t>Optimizer</a:t>
                          </a:r>
                        </a:p>
                      </a:txBody>
                      <a:tcPr anchor="ctr"/>
                    </a:tc>
                    <a:tc>
                      <a:txBody>
                        <a:bodyPr/>
                        <a:lstStyle/>
                        <a:p>
                          <a:r>
                            <a:rPr lang="en-US"/>
                            <a:t>Classical optimizer</a:t>
                          </a:r>
                          <a:endParaRPr lang="en-VN"/>
                        </a:p>
                      </a:txBody>
                      <a:tcPr anchor="ctr"/>
                    </a:tc>
                    <a:tc>
                      <a:txBody>
                        <a:bodyPr/>
                        <a:lstStyle/>
                        <a:p>
                          <a:r>
                            <a:rPr lang="en-US"/>
                            <a:t>Classical optimizer + gradient-free optimizer</a:t>
                          </a:r>
                          <a:endParaRPr lang="en-VN" b="1">
                            <a:solidFill>
                              <a:srgbClr val="FF0000"/>
                            </a:solidFill>
                          </a:endParaRPr>
                        </a:p>
                      </a:txBody>
                      <a:tcPr anchor="ctr"/>
                    </a:tc>
                    <a:extLst>
                      <a:ext uri="{0D108BD9-81ED-4DB2-BD59-A6C34878D82A}">
                        <a16:rowId xmlns:a16="http://schemas.microsoft.com/office/drawing/2014/main" val="491440071"/>
                      </a:ext>
                    </a:extLst>
                  </a:tr>
                  <a:tr h="531614">
                    <a:tc>
                      <a:txBody>
                        <a:bodyPr/>
                        <a:lstStyle/>
                        <a:p>
                          <a:r>
                            <a:rPr lang="en-VN"/>
                            <a:t>Loss</a:t>
                          </a:r>
                        </a:p>
                      </a:txBody>
                      <a:tcPr anchor="ctr"/>
                    </a:tc>
                    <a:tc>
                      <a:txBody>
                        <a:bodyPr/>
                        <a:lstStyle/>
                        <a:p>
                          <a:r>
                            <a:rPr lang="en-VN"/>
                            <a:t>Various type</a:t>
                          </a:r>
                        </a:p>
                      </a:txBody>
                      <a:tcPr anchor="ctr"/>
                    </a:tc>
                    <a:tc>
                      <a:txBody>
                        <a:bodyPr/>
                        <a:lstStyle/>
                        <a:p>
                          <a:r>
                            <a:rPr lang="en-US"/>
                            <a:t>Associated with e</a:t>
                          </a:r>
                          <a:r>
                            <a:rPr lang="en-VN"/>
                            <a:t>xpectation value</a:t>
                          </a:r>
                          <a:r>
                            <a:rPr lang="en-US"/>
                            <a:t>s</a:t>
                          </a:r>
                          <a:endParaRPr lang="en-VN"/>
                        </a:p>
                      </a:txBody>
                      <a:tcPr anchor="ctr"/>
                    </a:tc>
                    <a:extLst>
                      <a:ext uri="{0D108BD9-81ED-4DB2-BD59-A6C34878D82A}">
                        <a16:rowId xmlns:a16="http://schemas.microsoft.com/office/drawing/2014/main" val="3662645663"/>
                      </a:ext>
                    </a:extLst>
                  </a:tr>
                </a:tbl>
              </a:graphicData>
            </a:graphic>
          </p:graphicFrame>
        </mc:Fallback>
      </mc:AlternateContent>
      <p:sp>
        <p:nvSpPr>
          <p:cNvPr id="4" name="Slide Number Placeholder 3">
            <a:extLst>
              <a:ext uri="{FF2B5EF4-FFF2-40B4-BE49-F238E27FC236}">
                <a16:creationId xmlns:a16="http://schemas.microsoft.com/office/drawing/2014/main" id="{4686656F-9B6C-AA48-E02C-5AFE69EDDC6B}"/>
              </a:ext>
            </a:extLst>
          </p:cNvPr>
          <p:cNvSpPr>
            <a:spLocks noGrp="1"/>
          </p:cNvSpPr>
          <p:nvPr>
            <p:ph type="sldNum" sz="quarter" idx="12"/>
          </p:nvPr>
        </p:nvSpPr>
        <p:spPr/>
        <p:txBody>
          <a:bodyPr/>
          <a:lstStyle/>
          <a:p>
            <a:fld id="{6A45828D-F580-42DE-B77E-860980F07F32}" type="slidenum">
              <a:rPr lang="vi-VN" smtClean="0"/>
              <a:t>51</a:t>
            </a:fld>
            <a:endParaRPr lang="vi-VN"/>
          </a:p>
        </p:txBody>
      </p:sp>
      <p:sp>
        <p:nvSpPr>
          <p:cNvPr id="7" name="Title 1">
            <a:extLst>
              <a:ext uri="{FF2B5EF4-FFF2-40B4-BE49-F238E27FC236}">
                <a16:creationId xmlns:a16="http://schemas.microsoft.com/office/drawing/2014/main" id="{096BB24B-50C0-2C31-565E-01AC4FB90057}"/>
              </a:ext>
            </a:extLst>
          </p:cNvPr>
          <p:cNvSpPr txBox="1">
            <a:spLocks/>
          </p:cNvSpPr>
          <p:nvPr/>
        </p:nvSpPr>
        <p:spPr>
          <a:xfrm>
            <a:off x="628650" y="-8379"/>
            <a:ext cx="6466417" cy="127639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2.3. Quantum deep learning</a:t>
            </a:r>
            <a:br>
              <a:rPr lang="en-US"/>
            </a:br>
            <a:r>
              <a:rPr lang="en-US" sz="2000"/>
              <a:t>QNN</a:t>
            </a:r>
            <a:endParaRPr lang="vi-VN" sz="2000"/>
          </a:p>
        </p:txBody>
      </p:sp>
    </p:spTree>
    <p:extLst>
      <p:ext uri="{BB962C8B-B14F-4D97-AF65-F5344CB8AC3E}">
        <p14:creationId xmlns:p14="http://schemas.microsoft.com/office/powerpoint/2010/main" val="506857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836CBC3D-EF71-6A65-9816-529C8966F914}"/>
              </a:ext>
            </a:extLst>
          </p:cNvPr>
          <p:cNvPicPr>
            <a:picLocks noChangeAspect="1"/>
          </p:cNvPicPr>
          <p:nvPr/>
        </p:nvPicPr>
        <p:blipFill>
          <a:blip r:embed="rId2"/>
          <a:stretch>
            <a:fillRect/>
          </a:stretch>
        </p:blipFill>
        <p:spPr>
          <a:xfrm>
            <a:off x="4492559" y="1132091"/>
            <a:ext cx="4583922" cy="3158300"/>
          </a:xfrm>
          <a:prstGeom prst="rect">
            <a:avLst/>
          </a:prstGeom>
        </p:spPr>
      </p:pic>
      <p:sp>
        <p:nvSpPr>
          <p:cNvPr id="2" name="Title 1">
            <a:extLst>
              <a:ext uri="{FF2B5EF4-FFF2-40B4-BE49-F238E27FC236}">
                <a16:creationId xmlns:a16="http://schemas.microsoft.com/office/drawing/2014/main" id="{7C9EA768-7825-D899-7EB9-8E656DB18DFC}"/>
              </a:ext>
            </a:extLst>
          </p:cNvPr>
          <p:cNvSpPr>
            <a:spLocks noGrp="1"/>
          </p:cNvSpPr>
          <p:nvPr>
            <p:ph type="title"/>
          </p:nvPr>
        </p:nvSpPr>
        <p:spPr/>
        <p:txBody>
          <a:bodyPr>
            <a:normAutofit/>
          </a:bodyPr>
          <a:lstStyle/>
          <a:p>
            <a:r>
              <a:rPr lang="en-US"/>
              <a:t>2.3. Quantum deep learning</a:t>
            </a:r>
            <a:br>
              <a:rPr lang="en-US"/>
            </a:br>
            <a:r>
              <a:rPr lang="vi-VN" sz="20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Variational classifier</a:t>
            </a:r>
            <a:r>
              <a:rPr lang="en-US" sz="20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for simple classification problem</a:t>
            </a:r>
            <a:endParaRPr lang="vi-VN">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4185E0-0E07-E5A5-AFF6-6DD803C8AD8C}"/>
                  </a:ext>
                </a:extLst>
              </p:cNvPr>
              <p:cNvSpPr>
                <a:spLocks noGrp="1"/>
              </p:cNvSpPr>
              <p:nvPr>
                <p:ph idx="1"/>
              </p:nvPr>
            </p:nvSpPr>
            <p:spPr>
              <a:xfrm>
                <a:off x="2978048" y="1132010"/>
                <a:ext cx="721783" cy="415956"/>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vi-VN"/>
              </a:p>
            </p:txBody>
          </p:sp>
        </mc:Choice>
        <mc:Fallback xmlns="">
          <p:sp>
            <p:nvSpPr>
              <p:cNvPr id="3" name="Content Placeholder 2">
                <a:extLst>
                  <a:ext uri="{FF2B5EF4-FFF2-40B4-BE49-F238E27FC236}">
                    <a16:creationId xmlns:a16="http://schemas.microsoft.com/office/drawing/2014/main" id="{044185E0-0E07-E5A5-AFF6-6DD803C8AD8C}"/>
                  </a:ext>
                </a:extLst>
              </p:cNvPr>
              <p:cNvSpPr>
                <a:spLocks noGrp="1" noRot="1" noChangeAspect="1" noMove="1" noResize="1" noEditPoints="1" noAdjustHandles="1" noChangeArrowheads="1" noChangeShapeType="1" noTextEdit="1"/>
              </p:cNvSpPr>
              <p:nvPr>
                <p:ph idx="1"/>
              </p:nvPr>
            </p:nvSpPr>
            <p:spPr>
              <a:xfrm>
                <a:off x="2978048" y="1132010"/>
                <a:ext cx="721783" cy="415956"/>
              </a:xfrm>
              <a:blipFill>
                <a:blip r:embed="rId3"/>
                <a:stretch>
                  <a:fillRect b="-8824"/>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E0C902D3-69C9-171B-7CCC-10670D9959C4}"/>
              </a:ext>
            </a:extLst>
          </p:cNvPr>
          <p:cNvSpPr>
            <a:spLocks noGrp="1"/>
          </p:cNvSpPr>
          <p:nvPr>
            <p:ph type="sldNum" sz="quarter" idx="12"/>
          </p:nvPr>
        </p:nvSpPr>
        <p:spPr/>
        <p:txBody>
          <a:bodyPr/>
          <a:lstStyle/>
          <a:p>
            <a:fld id="{6A45828D-F580-42DE-B77E-860980F07F32}" type="slidenum">
              <a:rPr lang="vi-VN" smtClean="0"/>
              <a:t>52</a:t>
            </a:fld>
            <a:endParaRPr lang="vi-VN"/>
          </a:p>
        </p:txBody>
      </p:sp>
      <p:cxnSp>
        <p:nvCxnSpPr>
          <p:cNvPr id="5" name="Straight Connector 4">
            <a:extLst>
              <a:ext uri="{FF2B5EF4-FFF2-40B4-BE49-F238E27FC236}">
                <a16:creationId xmlns:a16="http://schemas.microsoft.com/office/drawing/2014/main" id="{AC37A47B-3497-0189-3696-8F3EDC336E86}"/>
              </a:ext>
            </a:extLst>
          </p:cNvPr>
          <p:cNvCxnSpPr>
            <a:cxnSpLocks/>
          </p:cNvCxnSpPr>
          <p:nvPr/>
        </p:nvCxnSpPr>
        <p:spPr>
          <a:xfrm>
            <a:off x="736600" y="1674449"/>
            <a:ext cx="30014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46C41D8-4B17-AFA1-0C90-38CB592448F3}"/>
                  </a:ext>
                </a:extLst>
              </p:cNvPr>
              <p:cNvSpPr/>
              <p:nvPr/>
            </p:nvSpPr>
            <p:spPr>
              <a:xfrm>
                <a:off x="1197721" y="1369219"/>
                <a:ext cx="820470"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𝜙</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e>
                      </m:d>
                    </m:oMath>
                  </m:oMathPara>
                </a14:m>
                <a:endParaRPr/>
              </a:p>
            </p:txBody>
          </p:sp>
        </mc:Choice>
        <mc:Fallback xmlns="">
          <p:sp>
            <p:nvSpPr>
              <p:cNvPr id="6" name="Rectangle 5">
                <a:extLst>
                  <a:ext uri="{FF2B5EF4-FFF2-40B4-BE49-F238E27FC236}">
                    <a16:creationId xmlns:a16="http://schemas.microsoft.com/office/drawing/2014/main" id="{A46C41D8-4B17-AFA1-0C90-38CB592448F3}"/>
                  </a:ext>
                </a:extLst>
              </p:cNvPr>
              <p:cNvSpPr>
                <a:spLocks noRot="1" noChangeAspect="1" noMove="1" noResize="1" noEditPoints="1" noAdjustHandles="1" noChangeArrowheads="1" noChangeShapeType="1" noTextEdit="1"/>
              </p:cNvSpPr>
              <p:nvPr/>
            </p:nvSpPr>
            <p:spPr>
              <a:xfrm>
                <a:off x="1197721" y="1369219"/>
                <a:ext cx="820470" cy="650789"/>
              </a:xfrm>
              <a:prstGeom prst="rect">
                <a:avLst/>
              </a:prstGeom>
              <a:blipFill>
                <a:blip r:embed="rId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181CD01-5C8A-D480-3184-E10ADB4AF7CC}"/>
                  </a:ext>
                </a:extLst>
              </p:cNvPr>
              <p:cNvSpPr/>
              <p:nvPr/>
            </p:nvSpPr>
            <p:spPr>
              <a:xfrm>
                <a:off x="2123036" y="1376396"/>
                <a:ext cx="820470"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1" i="1" smtClean="0">
                              <a:solidFill>
                                <a:schemeClr val="tx1"/>
                              </a:solidFill>
                              <a:latin typeface="Cambria Math" panose="02040503050406030204" pitchFamily="18" charset="0"/>
                              <a:ea typeface="Cambria Math" panose="02040503050406030204" pitchFamily="18" charset="0"/>
                            </a:rPr>
                            <m:t>𝜽</m:t>
                          </m:r>
                        </m:e>
                      </m:d>
                    </m:oMath>
                  </m:oMathPara>
                </a14:m>
                <a:endParaRPr/>
              </a:p>
            </p:txBody>
          </p:sp>
        </mc:Choice>
        <mc:Fallback xmlns="">
          <p:sp>
            <p:nvSpPr>
              <p:cNvPr id="7" name="Rectangle 6">
                <a:extLst>
                  <a:ext uri="{FF2B5EF4-FFF2-40B4-BE49-F238E27FC236}">
                    <a16:creationId xmlns:a16="http://schemas.microsoft.com/office/drawing/2014/main" id="{C181CD01-5C8A-D480-3184-E10ADB4AF7CC}"/>
                  </a:ext>
                </a:extLst>
              </p:cNvPr>
              <p:cNvSpPr>
                <a:spLocks noRot="1" noChangeAspect="1" noMove="1" noResize="1" noEditPoints="1" noAdjustHandles="1" noChangeArrowheads="1" noChangeShapeType="1" noTextEdit="1"/>
              </p:cNvSpPr>
              <p:nvPr/>
            </p:nvSpPr>
            <p:spPr>
              <a:xfrm>
                <a:off x="2123036" y="1376396"/>
                <a:ext cx="820470" cy="650789"/>
              </a:xfrm>
              <a:prstGeom prst="rect">
                <a:avLst/>
              </a:prstGeom>
              <a:blipFill>
                <a:blip r:embed="rId5"/>
                <a:stretch>
                  <a:fillRect/>
                </a:stretch>
              </a:blipFill>
              <a:ln>
                <a:solidFill>
                  <a:schemeClr val="tx1"/>
                </a:solidFill>
              </a:ln>
            </p:spPr>
            <p:txBody>
              <a:bodyPr/>
              <a:lstStyle/>
              <a:p>
                <a:r>
                  <a:rPr lang="vi-VN">
                    <a:noFill/>
                  </a:rPr>
                  <a:t> </a:t>
                </a:r>
              </a:p>
            </p:txBody>
          </p:sp>
        </mc:Fallback>
      </mc:AlternateContent>
      <p:cxnSp>
        <p:nvCxnSpPr>
          <p:cNvPr id="8" name="Straight Connector 7">
            <a:extLst>
              <a:ext uri="{FF2B5EF4-FFF2-40B4-BE49-F238E27FC236}">
                <a16:creationId xmlns:a16="http://schemas.microsoft.com/office/drawing/2014/main" id="{33AFF204-6C7E-9AFD-0582-43C9F7DEA832}"/>
              </a:ext>
            </a:extLst>
          </p:cNvPr>
          <p:cNvCxnSpPr>
            <a:cxnSpLocks/>
          </p:cNvCxnSpPr>
          <p:nvPr/>
        </p:nvCxnSpPr>
        <p:spPr>
          <a:xfrm flipV="1">
            <a:off x="829996" y="155612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CA47BB-9405-6EDB-3512-80BFE2BE42C8}"/>
              </a:ext>
            </a:extLst>
          </p:cNvPr>
          <p:cNvSpPr/>
          <p:nvPr/>
        </p:nvSpPr>
        <p:spPr>
          <a:xfrm>
            <a:off x="6837339" y="1878935"/>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Hình chữ nhật 93">
            <a:extLst>
              <a:ext uri="{FF2B5EF4-FFF2-40B4-BE49-F238E27FC236}">
                <a16:creationId xmlns:a16="http://schemas.microsoft.com/office/drawing/2014/main" id="{EFE13B25-ECB3-E9F5-F513-F9CD4FA3B8C0}"/>
              </a:ext>
            </a:extLst>
          </p:cNvPr>
          <p:cNvSpPr/>
          <p:nvPr/>
        </p:nvSpPr>
        <p:spPr>
          <a:xfrm>
            <a:off x="3185781" y="1520982"/>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1" name="Arc 10">
            <a:extLst>
              <a:ext uri="{FF2B5EF4-FFF2-40B4-BE49-F238E27FC236}">
                <a16:creationId xmlns:a16="http://schemas.microsoft.com/office/drawing/2014/main" id="{C9ED6E86-5FE4-6EF1-4502-E6A44C34CCA8}"/>
              </a:ext>
            </a:extLst>
          </p:cNvPr>
          <p:cNvSpPr/>
          <p:nvPr/>
        </p:nvSpPr>
        <p:spPr>
          <a:xfrm>
            <a:off x="3241478" y="1665582"/>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2" name="Straight Arrow Connector 11">
            <a:extLst>
              <a:ext uri="{FF2B5EF4-FFF2-40B4-BE49-F238E27FC236}">
                <a16:creationId xmlns:a16="http://schemas.microsoft.com/office/drawing/2014/main" id="{5BA249B3-B21D-8783-D169-5DAA571E6C10}"/>
              </a:ext>
            </a:extLst>
          </p:cNvPr>
          <p:cNvCxnSpPr>
            <a:cxnSpLocks/>
          </p:cNvCxnSpPr>
          <p:nvPr/>
        </p:nvCxnSpPr>
        <p:spPr>
          <a:xfrm flipV="1">
            <a:off x="3295694" y="1587953"/>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Hộp Văn bản 38">
                <a:extLst>
                  <a:ext uri="{FF2B5EF4-FFF2-40B4-BE49-F238E27FC236}">
                    <a16:creationId xmlns:a16="http://schemas.microsoft.com/office/drawing/2014/main" id="{4ED1B7A7-61EB-F144-0567-D1850867AAFB}"/>
                  </a:ext>
                </a:extLst>
              </p:cNvPr>
              <p:cNvSpPr txBox="1"/>
              <p:nvPr/>
            </p:nvSpPr>
            <p:spPr>
              <a:xfrm>
                <a:off x="3702809" y="1515541"/>
                <a:ext cx="345925" cy="300082"/>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sz="1350" b="0" i="1" smtClean="0">
                              <a:latin typeface="Cambria Math" panose="02040503050406030204" pitchFamily="18" charset="0"/>
                            </a:rPr>
                          </m:ctrlPr>
                        </m:sSubPr>
                        <m:e>
                          <m:r>
                            <a:rPr lang="en-US" sz="1350" i="1" smtClean="0">
                              <a:latin typeface="Cambria Math" panose="02040503050406030204" pitchFamily="18" charset="0"/>
                            </a:rPr>
                            <m:t>𝑝</m:t>
                          </m:r>
                        </m:e>
                        <m:sub>
                          <m:r>
                            <a:rPr lang="en-US" sz="1350" b="0" i="1" smtClean="0">
                              <a:latin typeface="Cambria Math" panose="02040503050406030204" pitchFamily="18" charset="0"/>
                            </a:rPr>
                            <m:t>0</m:t>
                          </m:r>
                        </m:sub>
                      </m:sSub>
                    </m:oMath>
                  </m:oMathPara>
                </a14:m>
                <a:endParaRPr lang="vi-VN" sz="1350"/>
              </a:p>
            </p:txBody>
          </p:sp>
        </mc:Choice>
        <mc:Fallback xmlns="">
          <p:sp>
            <p:nvSpPr>
              <p:cNvPr id="18" name="Hộp Văn bản 38">
                <a:extLst>
                  <a:ext uri="{FF2B5EF4-FFF2-40B4-BE49-F238E27FC236}">
                    <a16:creationId xmlns:a16="http://schemas.microsoft.com/office/drawing/2014/main" id="{4ED1B7A7-61EB-F144-0567-D1850867AAFB}"/>
                  </a:ext>
                </a:extLst>
              </p:cNvPr>
              <p:cNvSpPr txBox="1">
                <a:spLocks noRot="1" noChangeAspect="1" noMove="1" noResize="1" noEditPoints="1" noAdjustHandles="1" noChangeArrowheads="1" noChangeShapeType="1" noTextEdit="1"/>
              </p:cNvSpPr>
              <p:nvPr/>
            </p:nvSpPr>
            <p:spPr>
              <a:xfrm>
                <a:off x="3702809" y="1515541"/>
                <a:ext cx="345925" cy="300082"/>
              </a:xfrm>
              <a:prstGeom prst="rect">
                <a:avLst/>
              </a:prstGeom>
              <a:blipFill>
                <a:blip r:embed="rId6"/>
                <a:stretch>
                  <a:fillRect b="-2041"/>
                </a:stretch>
              </a:blipFill>
            </p:spPr>
            <p:txBody>
              <a:bodyPr/>
              <a:lstStyle/>
              <a:p>
                <a:r>
                  <a:rPr lang="vi-VN">
                    <a:noFill/>
                  </a:rPr>
                  <a:t> </a:t>
                </a:r>
              </a:p>
            </p:txBody>
          </p:sp>
        </mc:Fallback>
      </mc:AlternateContent>
      <p:cxnSp>
        <p:nvCxnSpPr>
          <p:cNvPr id="19" name="Connector: Elbow 18">
            <a:extLst>
              <a:ext uri="{FF2B5EF4-FFF2-40B4-BE49-F238E27FC236}">
                <a16:creationId xmlns:a16="http://schemas.microsoft.com/office/drawing/2014/main" id="{50E00607-E48D-31D7-782E-6AB392C51FAC}"/>
              </a:ext>
            </a:extLst>
          </p:cNvPr>
          <p:cNvCxnSpPr>
            <a:cxnSpLocks/>
            <a:stCxn id="18" idx="3"/>
            <a:endCxn id="21" idx="3"/>
          </p:cNvCxnSpPr>
          <p:nvPr/>
        </p:nvCxnSpPr>
        <p:spPr>
          <a:xfrm flipH="1">
            <a:off x="3872427" y="1665582"/>
            <a:ext cx="176307" cy="435328"/>
          </a:xfrm>
          <a:prstGeom prst="bentConnector3">
            <a:avLst>
              <a:gd name="adj1" fmla="val -129660"/>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Hộp Văn bản 38">
                <a:extLst>
                  <a:ext uri="{FF2B5EF4-FFF2-40B4-BE49-F238E27FC236}">
                    <a16:creationId xmlns:a16="http://schemas.microsoft.com/office/drawing/2014/main" id="{61A1D8E1-32E7-C507-B2CA-5866BB85D1A1}"/>
                  </a:ext>
                </a:extLst>
              </p:cNvPr>
              <p:cNvSpPr txBox="1"/>
              <p:nvPr/>
            </p:nvSpPr>
            <p:spPr>
              <a:xfrm>
                <a:off x="3021846" y="1916244"/>
                <a:ext cx="850581" cy="369332"/>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1" i="1" smtClean="0">
                              <a:latin typeface="Cambria Math" panose="02040503050406030204" pitchFamily="18" charset="0"/>
                            </a:rPr>
                            <m:t>,</m:t>
                          </m:r>
                          <m:r>
                            <a:rPr lang="en-US" b="0" i="1" smtClean="0">
                              <a:latin typeface="Cambria Math" panose="02040503050406030204" pitchFamily="18" charset="0"/>
                            </a:rPr>
                            <m:t>𝑏</m:t>
                          </m:r>
                        </m:e>
                      </m:d>
                    </m:oMath>
                  </m:oMathPara>
                </a14:m>
                <a:endParaRPr lang="vi-VN"/>
              </a:p>
            </p:txBody>
          </p:sp>
        </mc:Choice>
        <mc:Fallback xmlns="">
          <p:sp>
            <p:nvSpPr>
              <p:cNvPr id="21" name="Hộp Văn bản 38">
                <a:extLst>
                  <a:ext uri="{FF2B5EF4-FFF2-40B4-BE49-F238E27FC236}">
                    <a16:creationId xmlns:a16="http://schemas.microsoft.com/office/drawing/2014/main" id="{61A1D8E1-32E7-C507-B2CA-5866BB85D1A1}"/>
                  </a:ext>
                </a:extLst>
              </p:cNvPr>
              <p:cNvSpPr txBox="1">
                <a:spLocks noRot="1" noChangeAspect="1" noMove="1" noResize="1" noEditPoints="1" noAdjustHandles="1" noChangeArrowheads="1" noChangeShapeType="1" noTextEdit="1"/>
              </p:cNvSpPr>
              <p:nvPr/>
            </p:nvSpPr>
            <p:spPr>
              <a:xfrm>
                <a:off x="3021846" y="1916244"/>
                <a:ext cx="850581" cy="369332"/>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BD2E7A-FCBA-0454-03ED-B468A673F8E3}"/>
                  </a:ext>
                </a:extLst>
              </p:cNvPr>
              <p:cNvSpPr txBox="1"/>
              <p:nvPr/>
            </p:nvSpPr>
            <p:spPr>
              <a:xfrm>
                <a:off x="628650" y="3095303"/>
                <a:ext cx="4496629" cy="1717073"/>
              </a:xfrm>
              <a:prstGeom prst="rect">
                <a:avLst/>
              </a:prstGeom>
              <a:noFill/>
            </p:spPr>
            <p:txBody>
              <a:bodyPr wrap="square" rtlCol="0">
                <a:spAutoFit/>
              </a:bodyPr>
              <a:lstStyle/>
              <a:p>
                <a:r>
                  <a:rPr lang="en-US" b="1"/>
                  <a:t>Problem</a:t>
                </a:r>
                <a:r>
                  <a:rPr lang="en-US"/>
                  <a:t>: </a:t>
                </a:r>
              </a:p>
              <a:p>
                <a:r>
                  <a:rPr lang="en-US"/>
                  <a:t>Simulate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a:t> </a:t>
                </a:r>
              </a:p>
              <a:p>
                <a:r>
                  <a:rPr lang="en-US" b="1"/>
                  <a:t>Example</a:t>
                </a:r>
                <a:r>
                  <a:rPr lang="en-US"/>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(|0100⟩)=1</m:t>
                    </m:r>
                  </m:oMath>
                </a14:m>
                <a:endParaRPr lang="en-US" b="0"/>
              </a:p>
              <a:p>
                <a:r>
                  <a:rPr lang="en-US"/>
                  <a:t>Cost function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sSup>
                      <m:sSupPr>
                        <m:ctrlPr>
                          <a:rPr lang="en-US" b="0" i="1" smtClean="0">
                            <a:latin typeface="Cambria Math" panose="02040503050406030204" pitchFamily="18" charset="0"/>
                          </a:rPr>
                        </m:ctrlPr>
                      </m:sSupPr>
                      <m:e>
                        <m:nary>
                          <m:naryPr>
                            <m:chr m:val="∑"/>
                            <m:subHide m:val="on"/>
                            <m:supHide m:val="on"/>
                            <m:ctrlPr>
                              <a:rPr lang="en-US" b="0" i="1" smtClean="0">
                                <a:latin typeface="Cambria Math" panose="02040503050406030204" pitchFamily="18" charset="0"/>
                              </a:rPr>
                            </m:ctrlPr>
                          </m:naryP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panose="02040503050406030204" pitchFamily="18" charset="0"/>
                                          </a:rPr>
                                          <m:t>𝑦</m:t>
                                        </m:r>
                                      </m:e>
                                    </m:acc>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𝑖</m:t>
                                    </m:r>
                                  </m:sub>
                                </m:sSub>
                              </m:e>
                            </m:d>
                          </m:e>
                        </m:nary>
                      </m:e>
                      <m:sup>
                        <m:r>
                          <a:rPr lang="en-US" b="0" i="1" smtClean="0">
                            <a:latin typeface="Cambria Math" panose="02040503050406030204" pitchFamily="18" charset="0"/>
                          </a:rPr>
                          <m:t>2</m:t>
                        </m:r>
                      </m:sup>
                    </m:sSup>
                    <m:r>
                      <a:rPr lang="en-US" b="0" i="1" smtClean="0">
                        <a:solidFill>
                          <a:srgbClr val="FF0000"/>
                        </a:solidFill>
                        <a:latin typeface="Cambria Math" panose="02040503050406030204" pitchFamily="18" charset="0"/>
                      </a:rPr>
                      <m:t>→0</m:t>
                    </m:r>
                  </m:oMath>
                </a14:m>
                <a:endParaRPr lang="en-US" b="0"/>
              </a:p>
              <a:p>
                <a:r>
                  <a:rPr lang="en-US"/>
                  <a:t>Accuracy metric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𝕀</m:t>
                    </m:r>
                    <m:d>
                      <m:dPr>
                        <m:ctrlPr>
                          <a:rPr lang="en-US" b="0" i="1" smtClean="0">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r>
                          <a:rPr lang="en-US" b="0" i="1" smtClean="0">
                            <a:latin typeface="Cambria Math" panose="02040503050406030204" pitchFamily="18" charset="0"/>
                          </a:rPr>
                          <m:t>&lt;</m:t>
                        </m:r>
                        <m:r>
                          <a:rPr lang="en-US" b="0" i="1" smtClean="0">
                            <a:latin typeface="Cambria Math" panose="02040503050406030204" pitchFamily="18" charset="0"/>
                          </a:rPr>
                          <m:t>𝜏</m:t>
                        </m:r>
                      </m:e>
                    </m:d>
                    <m:r>
                      <a:rPr lang="en-US" b="0" i="0" smtClean="0">
                        <a:solidFill>
                          <a:srgbClr val="FF0000"/>
                        </a:solidFill>
                        <a:latin typeface="Cambria Math" panose="02040503050406030204" pitchFamily="18" charset="0"/>
                        <a:ea typeface="Cambria Math" panose="02040503050406030204" pitchFamily="18" charset="0"/>
                      </a:rPr>
                      <m:t>→1</m:t>
                    </m:r>
                  </m:oMath>
                </a14:m>
                <a:endParaRPr lang="vi-VN"/>
              </a:p>
            </p:txBody>
          </p:sp>
        </mc:Choice>
        <mc:Fallback xmlns="">
          <p:sp>
            <p:nvSpPr>
              <p:cNvPr id="25" name="TextBox 24">
                <a:extLst>
                  <a:ext uri="{FF2B5EF4-FFF2-40B4-BE49-F238E27FC236}">
                    <a16:creationId xmlns:a16="http://schemas.microsoft.com/office/drawing/2014/main" id="{17BD2E7A-FCBA-0454-03ED-B468A673F8E3}"/>
                  </a:ext>
                </a:extLst>
              </p:cNvPr>
              <p:cNvSpPr txBox="1">
                <a:spLocks noRot="1" noChangeAspect="1" noMove="1" noResize="1" noEditPoints="1" noAdjustHandles="1" noChangeArrowheads="1" noChangeShapeType="1" noTextEdit="1"/>
              </p:cNvSpPr>
              <p:nvPr/>
            </p:nvSpPr>
            <p:spPr>
              <a:xfrm>
                <a:off x="628650" y="3095303"/>
                <a:ext cx="4496629" cy="1717073"/>
              </a:xfrm>
              <a:prstGeom prst="rect">
                <a:avLst/>
              </a:prstGeom>
              <a:blipFill>
                <a:blip r:embed="rId8"/>
                <a:stretch>
                  <a:fillRect l="-1084" t="-2135" b="-13879"/>
                </a:stretch>
              </a:blipFill>
            </p:spPr>
            <p:txBody>
              <a:bodyPr/>
              <a:lstStyle/>
              <a:p>
                <a:r>
                  <a:rPr lang="vi-VN">
                    <a:noFill/>
                  </a:rPr>
                  <a:t> </a:t>
                </a:r>
              </a:p>
            </p:txBody>
          </p:sp>
        </mc:Fallback>
      </mc:AlternateContent>
      <p:cxnSp>
        <p:nvCxnSpPr>
          <p:cNvPr id="28" name="Straight Connector 27">
            <a:extLst>
              <a:ext uri="{FF2B5EF4-FFF2-40B4-BE49-F238E27FC236}">
                <a16:creationId xmlns:a16="http://schemas.microsoft.com/office/drawing/2014/main" id="{3F808467-E4F3-770C-F3B6-56290E5CB4F7}"/>
              </a:ext>
            </a:extLst>
          </p:cNvPr>
          <p:cNvCxnSpPr>
            <a:cxnSpLocks/>
          </p:cNvCxnSpPr>
          <p:nvPr/>
        </p:nvCxnSpPr>
        <p:spPr>
          <a:xfrm>
            <a:off x="1197722" y="2305216"/>
            <a:ext cx="822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BFFBBA-C7F4-82BE-0FF0-1E3F6D956FA5}"/>
              </a:ext>
            </a:extLst>
          </p:cNvPr>
          <p:cNvCxnSpPr>
            <a:cxnSpLocks/>
          </p:cNvCxnSpPr>
          <p:nvPr/>
        </p:nvCxnSpPr>
        <p:spPr>
          <a:xfrm>
            <a:off x="1197722" y="2704560"/>
            <a:ext cx="822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57AB84-EB14-67D7-69F1-38B0BE9462DD}"/>
              </a:ext>
            </a:extLst>
          </p:cNvPr>
          <p:cNvCxnSpPr>
            <a:cxnSpLocks/>
          </p:cNvCxnSpPr>
          <p:nvPr/>
        </p:nvCxnSpPr>
        <p:spPr>
          <a:xfrm>
            <a:off x="1197721" y="2904233"/>
            <a:ext cx="822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379386-FAED-ACD0-B1E2-FDFD7A5C6CFE}"/>
              </a:ext>
            </a:extLst>
          </p:cNvPr>
          <p:cNvCxnSpPr>
            <a:cxnSpLocks/>
          </p:cNvCxnSpPr>
          <p:nvPr/>
        </p:nvCxnSpPr>
        <p:spPr>
          <a:xfrm>
            <a:off x="1197721" y="2504888"/>
            <a:ext cx="822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C4C930-3E5E-EAC0-9505-FD6838B6F83E}"/>
                  </a:ext>
                </a:extLst>
              </p:cNvPr>
              <p:cNvSpPr txBox="1"/>
              <p:nvPr/>
            </p:nvSpPr>
            <p:spPr>
              <a:xfrm>
                <a:off x="965286" y="2196435"/>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3" name="TextBox 32">
                <a:extLst>
                  <a:ext uri="{FF2B5EF4-FFF2-40B4-BE49-F238E27FC236}">
                    <a16:creationId xmlns:a16="http://schemas.microsoft.com/office/drawing/2014/main" id="{62C4C930-3E5E-EAC0-9505-FD6838B6F83E}"/>
                  </a:ext>
                </a:extLst>
              </p:cNvPr>
              <p:cNvSpPr txBox="1">
                <a:spLocks noRot="1" noChangeAspect="1" noMove="1" noResize="1" noEditPoints="1" noAdjustHandles="1" noChangeArrowheads="1" noChangeShapeType="1" noTextEdit="1"/>
              </p:cNvSpPr>
              <p:nvPr/>
            </p:nvSpPr>
            <p:spPr>
              <a:xfrm>
                <a:off x="965286" y="2196435"/>
                <a:ext cx="232435" cy="184666"/>
              </a:xfrm>
              <a:prstGeom prst="rect">
                <a:avLst/>
              </a:prstGeom>
              <a:blipFill>
                <a:blip r:embed="rId9"/>
                <a:stretch>
                  <a:fillRect l="-21053" r="-23684" b="-3225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A686794-006E-97A2-72EE-DBEDBEC4DF8C}"/>
                  </a:ext>
                </a:extLst>
              </p:cNvPr>
              <p:cNvSpPr txBox="1"/>
              <p:nvPr/>
            </p:nvSpPr>
            <p:spPr>
              <a:xfrm>
                <a:off x="965285" y="2399691"/>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4" name="TextBox 33">
                <a:extLst>
                  <a:ext uri="{FF2B5EF4-FFF2-40B4-BE49-F238E27FC236}">
                    <a16:creationId xmlns:a16="http://schemas.microsoft.com/office/drawing/2014/main" id="{9A686794-006E-97A2-72EE-DBEDBEC4DF8C}"/>
                  </a:ext>
                </a:extLst>
              </p:cNvPr>
              <p:cNvSpPr txBox="1">
                <a:spLocks noRot="1" noChangeAspect="1" noMove="1" noResize="1" noEditPoints="1" noAdjustHandles="1" noChangeArrowheads="1" noChangeShapeType="1" noTextEdit="1"/>
              </p:cNvSpPr>
              <p:nvPr/>
            </p:nvSpPr>
            <p:spPr>
              <a:xfrm>
                <a:off x="965285" y="2399691"/>
                <a:ext cx="232435" cy="184666"/>
              </a:xfrm>
              <a:prstGeom prst="rect">
                <a:avLst/>
              </a:prstGeom>
              <a:blipFill>
                <a:blip r:embed="rId10"/>
                <a:stretch>
                  <a:fillRect l="-21053" t="-333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50F8933-1CCB-75F9-F0DE-7B693F6AE8F2}"/>
                  </a:ext>
                </a:extLst>
              </p:cNvPr>
              <p:cNvSpPr txBox="1"/>
              <p:nvPr/>
            </p:nvSpPr>
            <p:spPr>
              <a:xfrm>
                <a:off x="965285" y="2595779"/>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5" name="TextBox 34">
                <a:extLst>
                  <a:ext uri="{FF2B5EF4-FFF2-40B4-BE49-F238E27FC236}">
                    <a16:creationId xmlns:a16="http://schemas.microsoft.com/office/drawing/2014/main" id="{650F8933-1CCB-75F9-F0DE-7B693F6AE8F2}"/>
                  </a:ext>
                </a:extLst>
              </p:cNvPr>
              <p:cNvSpPr txBox="1">
                <a:spLocks noRot="1" noChangeAspect="1" noMove="1" noResize="1" noEditPoints="1" noAdjustHandles="1" noChangeArrowheads="1" noChangeShapeType="1" noTextEdit="1"/>
              </p:cNvSpPr>
              <p:nvPr/>
            </p:nvSpPr>
            <p:spPr>
              <a:xfrm>
                <a:off x="965285" y="2595779"/>
                <a:ext cx="232435" cy="184666"/>
              </a:xfrm>
              <a:prstGeom prst="rect">
                <a:avLst/>
              </a:prstGeom>
              <a:blipFill>
                <a:blip r:embed="rId9"/>
                <a:stretch>
                  <a:fillRect l="-2105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7D8F6EF-242F-D107-3921-4C8DA23B790E}"/>
                  </a:ext>
                </a:extLst>
              </p:cNvPr>
              <p:cNvSpPr txBox="1"/>
              <p:nvPr/>
            </p:nvSpPr>
            <p:spPr>
              <a:xfrm>
                <a:off x="965284" y="2808315"/>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6" name="TextBox 35">
                <a:extLst>
                  <a:ext uri="{FF2B5EF4-FFF2-40B4-BE49-F238E27FC236}">
                    <a16:creationId xmlns:a16="http://schemas.microsoft.com/office/drawing/2014/main" id="{07D8F6EF-242F-D107-3921-4C8DA23B790E}"/>
                  </a:ext>
                </a:extLst>
              </p:cNvPr>
              <p:cNvSpPr txBox="1">
                <a:spLocks noRot="1" noChangeAspect="1" noMove="1" noResize="1" noEditPoints="1" noAdjustHandles="1" noChangeArrowheads="1" noChangeShapeType="1" noTextEdit="1"/>
              </p:cNvSpPr>
              <p:nvPr/>
            </p:nvSpPr>
            <p:spPr>
              <a:xfrm>
                <a:off x="965284" y="2808315"/>
                <a:ext cx="232435" cy="184666"/>
              </a:xfrm>
              <a:prstGeom prst="rect">
                <a:avLst/>
              </a:prstGeom>
              <a:blipFill>
                <a:blip r:embed="rId10"/>
                <a:stretch>
                  <a:fillRect l="-21053" t="-333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31E5F31-65DF-4BD6-D72B-DC4B2875B1C7}"/>
                  </a:ext>
                </a:extLst>
              </p:cNvPr>
              <p:cNvSpPr txBox="1"/>
              <p:nvPr/>
            </p:nvSpPr>
            <p:spPr>
              <a:xfrm>
                <a:off x="2051675" y="2191417"/>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7" name="TextBox 36">
                <a:extLst>
                  <a:ext uri="{FF2B5EF4-FFF2-40B4-BE49-F238E27FC236}">
                    <a16:creationId xmlns:a16="http://schemas.microsoft.com/office/drawing/2014/main" id="{531E5F31-65DF-4BD6-D72B-DC4B2875B1C7}"/>
                  </a:ext>
                </a:extLst>
              </p:cNvPr>
              <p:cNvSpPr txBox="1">
                <a:spLocks noRot="1" noChangeAspect="1" noMove="1" noResize="1" noEditPoints="1" noAdjustHandles="1" noChangeArrowheads="1" noChangeShapeType="1" noTextEdit="1"/>
              </p:cNvSpPr>
              <p:nvPr/>
            </p:nvSpPr>
            <p:spPr>
              <a:xfrm>
                <a:off x="2051675" y="2191417"/>
                <a:ext cx="232435" cy="184666"/>
              </a:xfrm>
              <a:prstGeom prst="rect">
                <a:avLst/>
              </a:prstGeom>
              <a:blipFill>
                <a:blip r:embed="rId11"/>
                <a:stretch>
                  <a:fillRect l="-21053" r="-23684" b="-3225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FD953BB-2A8E-1B6B-3673-0426FE203245}"/>
                  </a:ext>
                </a:extLst>
              </p:cNvPr>
              <p:cNvSpPr txBox="1"/>
              <p:nvPr/>
            </p:nvSpPr>
            <p:spPr>
              <a:xfrm>
                <a:off x="2051674" y="2394673"/>
                <a:ext cx="23243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m:t>
                      </m:r>
                    </m:oMath>
                  </m:oMathPara>
                </a14:m>
                <a:endParaRPr lang="vi-VN" sz="1200"/>
              </a:p>
            </p:txBody>
          </p:sp>
        </mc:Choice>
        <mc:Fallback xmlns="">
          <p:sp>
            <p:nvSpPr>
              <p:cNvPr id="38" name="TextBox 37">
                <a:extLst>
                  <a:ext uri="{FF2B5EF4-FFF2-40B4-BE49-F238E27FC236}">
                    <a16:creationId xmlns:a16="http://schemas.microsoft.com/office/drawing/2014/main" id="{CFD953BB-2A8E-1B6B-3673-0426FE203245}"/>
                  </a:ext>
                </a:extLst>
              </p:cNvPr>
              <p:cNvSpPr txBox="1">
                <a:spLocks noRot="1" noChangeAspect="1" noMove="1" noResize="1" noEditPoints="1" noAdjustHandles="1" noChangeArrowheads="1" noChangeShapeType="1" noTextEdit="1"/>
              </p:cNvSpPr>
              <p:nvPr/>
            </p:nvSpPr>
            <p:spPr>
              <a:xfrm>
                <a:off x="2051674" y="2394673"/>
                <a:ext cx="232436" cy="184666"/>
              </a:xfrm>
              <a:prstGeom prst="rect">
                <a:avLst/>
              </a:prstGeom>
              <a:blipFill>
                <a:blip r:embed="rId12"/>
                <a:stretch>
                  <a:fillRect l="-2105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D52FDE-713A-5C63-041D-635F8CFDD37C}"/>
                  </a:ext>
                </a:extLst>
              </p:cNvPr>
              <p:cNvSpPr txBox="1"/>
              <p:nvPr/>
            </p:nvSpPr>
            <p:spPr>
              <a:xfrm>
                <a:off x="2051674" y="2590761"/>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39" name="TextBox 38">
                <a:extLst>
                  <a:ext uri="{FF2B5EF4-FFF2-40B4-BE49-F238E27FC236}">
                    <a16:creationId xmlns:a16="http://schemas.microsoft.com/office/drawing/2014/main" id="{D9D52FDE-713A-5C63-041D-635F8CFDD37C}"/>
                  </a:ext>
                </a:extLst>
              </p:cNvPr>
              <p:cNvSpPr txBox="1">
                <a:spLocks noRot="1" noChangeAspect="1" noMove="1" noResize="1" noEditPoints="1" noAdjustHandles="1" noChangeArrowheads="1" noChangeShapeType="1" noTextEdit="1"/>
              </p:cNvSpPr>
              <p:nvPr/>
            </p:nvSpPr>
            <p:spPr>
              <a:xfrm>
                <a:off x="2051674" y="2590761"/>
                <a:ext cx="232435" cy="184666"/>
              </a:xfrm>
              <a:prstGeom prst="rect">
                <a:avLst/>
              </a:prstGeom>
              <a:blipFill>
                <a:blip r:embed="rId9"/>
                <a:stretch>
                  <a:fillRect l="-2105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17E38D2-8998-D300-DAC9-7F0E35CDCF4E}"/>
                  </a:ext>
                </a:extLst>
              </p:cNvPr>
              <p:cNvSpPr txBox="1"/>
              <p:nvPr/>
            </p:nvSpPr>
            <p:spPr>
              <a:xfrm>
                <a:off x="2051673" y="2803297"/>
                <a:ext cx="2324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vi-VN" sz="1200"/>
              </a:p>
            </p:txBody>
          </p:sp>
        </mc:Choice>
        <mc:Fallback xmlns="">
          <p:sp>
            <p:nvSpPr>
              <p:cNvPr id="40" name="TextBox 39">
                <a:extLst>
                  <a:ext uri="{FF2B5EF4-FFF2-40B4-BE49-F238E27FC236}">
                    <a16:creationId xmlns:a16="http://schemas.microsoft.com/office/drawing/2014/main" id="{817E38D2-8998-D300-DAC9-7F0E35CDCF4E}"/>
                  </a:ext>
                </a:extLst>
              </p:cNvPr>
              <p:cNvSpPr txBox="1">
                <a:spLocks noRot="1" noChangeAspect="1" noMove="1" noResize="1" noEditPoints="1" noAdjustHandles="1" noChangeArrowheads="1" noChangeShapeType="1" noTextEdit="1"/>
              </p:cNvSpPr>
              <p:nvPr/>
            </p:nvSpPr>
            <p:spPr>
              <a:xfrm>
                <a:off x="2051673" y="2803297"/>
                <a:ext cx="232435" cy="184666"/>
              </a:xfrm>
              <a:prstGeom prst="rect">
                <a:avLst/>
              </a:prstGeom>
              <a:blipFill>
                <a:blip r:embed="rId9"/>
                <a:stretch>
                  <a:fillRect l="-21053" r="-23684" b="-3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F123D99-0816-36F4-FF8B-D5C5CAB289DA}"/>
                  </a:ext>
                </a:extLst>
              </p:cNvPr>
              <p:cNvSpPr/>
              <p:nvPr/>
            </p:nvSpPr>
            <p:spPr>
              <a:xfrm>
                <a:off x="1405451" y="2376083"/>
                <a:ext cx="232436" cy="27579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𝑋</m:t>
                      </m:r>
                    </m:oMath>
                  </m:oMathPara>
                </a14:m>
                <a:endParaRPr/>
              </a:p>
            </p:txBody>
          </p:sp>
        </mc:Choice>
        <mc:Fallback xmlns="">
          <p:sp>
            <p:nvSpPr>
              <p:cNvPr id="41" name="Rectangle 40">
                <a:extLst>
                  <a:ext uri="{FF2B5EF4-FFF2-40B4-BE49-F238E27FC236}">
                    <a16:creationId xmlns:a16="http://schemas.microsoft.com/office/drawing/2014/main" id="{7F123D99-0816-36F4-FF8B-D5C5CAB289DA}"/>
                  </a:ext>
                </a:extLst>
              </p:cNvPr>
              <p:cNvSpPr>
                <a:spLocks noRot="1" noChangeAspect="1" noMove="1" noResize="1" noEditPoints="1" noAdjustHandles="1" noChangeArrowheads="1" noChangeShapeType="1" noTextEdit="1"/>
              </p:cNvSpPr>
              <p:nvPr/>
            </p:nvSpPr>
            <p:spPr>
              <a:xfrm>
                <a:off x="1405451" y="2376083"/>
                <a:ext cx="232436" cy="275796"/>
              </a:xfrm>
              <a:prstGeom prst="rect">
                <a:avLst/>
              </a:prstGeom>
              <a:blipFill>
                <a:blip r:embed="rId13"/>
                <a:stretch>
                  <a:fillRect l="-17500" r="-12500" b="-4255"/>
                </a:stretch>
              </a:blipFill>
              <a:ln>
                <a:solidFill>
                  <a:schemeClr val="tx1"/>
                </a:solidFill>
              </a:ln>
            </p:spPr>
            <p:txBody>
              <a:bodyPr/>
              <a:lstStyle/>
              <a:p>
                <a:r>
                  <a:rPr lang="vi-VN">
                    <a:noFill/>
                  </a:rPr>
                  <a:t> </a:t>
                </a:r>
              </a:p>
            </p:txBody>
          </p:sp>
        </mc:Fallback>
      </mc:AlternateContent>
      <p:cxnSp>
        <p:nvCxnSpPr>
          <p:cNvPr id="43" name="Straight Connector 42">
            <a:extLst>
              <a:ext uri="{FF2B5EF4-FFF2-40B4-BE49-F238E27FC236}">
                <a16:creationId xmlns:a16="http://schemas.microsoft.com/office/drawing/2014/main" id="{F38000E6-65D8-A315-1CB5-E14FD80C86F5}"/>
              </a:ext>
            </a:extLst>
          </p:cNvPr>
          <p:cNvCxnSpPr>
            <a:stCxn id="37" idx="0"/>
          </p:cNvCxnSpPr>
          <p:nvPr/>
        </p:nvCxnSpPr>
        <p:spPr>
          <a:xfrm flipH="1" flipV="1">
            <a:off x="2018191" y="2027185"/>
            <a:ext cx="149702" cy="1642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71DD7BC-309C-8F59-0870-F9D1B803E2B9}"/>
              </a:ext>
            </a:extLst>
          </p:cNvPr>
          <p:cNvCxnSpPr>
            <a:cxnSpLocks/>
            <a:stCxn id="33" idx="0"/>
          </p:cNvCxnSpPr>
          <p:nvPr/>
        </p:nvCxnSpPr>
        <p:spPr>
          <a:xfrm flipV="1">
            <a:off x="1081504" y="2027185"/>
            <a:ext cx="112611" cy="16925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Hộp Văn bản 38">
                <a:extLst>
                  <a:ext uri="{FF2B5EF4-FFF2-40B4-BE49-F238E27FC236}">
                    <a16:creationId xmlns:a16="http://schemas.microsoft.com/office/drawing/2014/main" id="{BA3606F7-0786-9E45-1CF4-E2ED5CEE2994}"/>
                  </a:ext>
                </a:extLst>
              </p:cNvPr>
              <p:cNvSpPr txBox="1"/>
              <p:nvPr/>
            </p:nvSpPr>
            <p:spPr>
              <a:xfrm>
                <a:off x="3671002" y="2573026"/>
                <a:ext cx="888344" cy="215444"/>
              </a:xfrm>
              <a:prstGeom prst="rect">
                <a:avLst/>
              </a:prstGeom>
              <a:noFill/>
            </p:spPr>
            <p:txBody>
              <a:bodyPr wrap="square" rtlCol="0">
                <a:spAutoFit/>
              </a:bodyPr>
              <a:lstStyle/>
              <a:p>
                <a:r>
                  <a:rPr lang="en-US" sz="800"/>
                  <a:t>classical bias </a:t>
                </a:r>
                <a14:m>
                  <m:oMath xmlns:m="http://schemas.openxmlformats.org/officeDocument/2006/math">
                    <m:r>
                      <a:rPr lang="en-US" sz="800" b="0" i="1" smtClean="0">
                        <a:latin typeface="Cambria Math" panose="02040503050406030204" pitchFamily="18" charset="0"/>
                      </a:rPr>
                      <m:t>𝑏</m:t>
                    </m:r>
                  </m:oMath>
                </a14:m>
                <a:endParaRPr lang="vi-VN" sz="800"/>
              </a:p>
            </p:txBody>
          </p:sp>
        </mc:Choice>
        <mc:Fallback xmlns="">
          <p:sp>
            <p:nvSpPr>
              <p:cNvPr id="49" name="Hộp Văn bản 38">
                <a:extLst>
                  <a:ext uri="{FF2B5EF4-FFF2-40B4-BE49-F238E27FC236}">
                    <a16:creationId xmlns:a16="http://schemas.microsoft.com/office/drawing/2014/main" id="{BA3606F7-0786-9E45-1CF4-E2ED5CEE2994}"/>
                  </a:ext>
                </a:extLst>
              </p:cNvPr>
              <p:cNvSpPr txBox="1">
                <a:spLocks noRot="1" noChangeAspect="1" noMove="1" noResize="1" noEditPoints="1" noAdjustHandles="1" noChangeArrowheads="1" noChangeShapeType="1" noTextEdit="1"/>
              </p:cNvSpPr>
              <p:nvPr/>
            </p:nvSpPr>
            <p:spPr>
              <a:xfrm>
                <a:off x="3671002" y="2573026"/>
                <a:ext cx="888344" cy="215444"/>
              </a:xfrm>
              <a:prstGeom prst="rect">
                <a:avLst/>
              </a:prstGeom>
              <a:blipFill>
                <a:blip r:embed="rId14"/>
                <a:stretch>
                  <a:fillRect b="-1142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0AB7EAD-B6A2-8D13-4D48-91C996A60CF3}"/>
                  </a:ext>
                </a:extLst>
              </p:cNvPr>
              <p:cNvSpPr txBox="1"/>
              <p:nvPr/>
            </p:nvSpPr>
            <p:spPr>
              <a:xfrm>
                <a:off x="3917900" y="1896215"/>
                <a:ext cx="3928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vi-VN"/>
              </a:p>
            </p:txBody>
          </p:sp>
        </mc:Choice>
        <mc:Fallback xmlns="">
          <p:sp>
            <p:nvSpPr>
              <p:cNvPr id="53" name="TextBox 52">
                <a:extLst>
                  <a:ext uri="{FF2B5EF4-FFF2-40B4-BE49-F238E27FC236}">
                    <a16:creationId xmlns:a16="http://schemas.microsoft.com/office/drawing/2014/main" id="{40AB7EAD-B6A2-8D13-4D48-91C996A60CF3}"/>
                  </a:ext>
                </a:extLst>
              </p:cNvPr>
              <p:cNvSpPr txBox="1">
                <a:spLocks noRot="1" noChangeAspect="1" noMove="1" noResize="1" noEditPoints="1" noAdjustHandles="1" noChangeArrowheads="1" noChangeShapeType="1" noTextEdit="1"/>
              </p:cNvSpPr>
              <p:nvPr/>
            </p:nvSpPr>
            <p:spPr>
              <a:xfrm>
                <a:off x="3917900" y="1896215"/>
                <a:ext cx="392854" cy="369332"/>
              </a:xfrm>
              <a:prstGeom prst="rect">
                <a:avLst/>
              </a:prstGeom>
              <a:blipFill>
                <a:blip r:embed="rId15"/>
                <a:stretch>
                  <a:fillRect b="-3279"/>
                </a:stretch>
              </a:blipFill>
            </p:spPr>
            <p:txBody>
              <a:bodyPr/>
              <a:lstStyle/>
              <a:p>
                <a:r>
                  <a:rPr lang="vi-VN">
                    <a:noFill/>
                  </a:rPr>
                  <a:t> </a:t>
                </a:r>
              </a:p>
            </p:txBody>
          </p:sp>
        </mc:Fallback>
      </mc:AlternateContent>
      <p:cxnSp>
        <p:nvCxnSpPr>
          <p:cNvPr id="55" name="Straight Arrow Connector 54">
            <a:extLst>
              <a:ext uri="{FF2B5EF4-FFF2-40B4-BE49-F238E27FC236}">
                <a16:creationId xmlns:a16="http://schemas.microsoft.com/office/drawing/2014/main" id="{444FF664-F2FE-F9C8-9D4B-3E0F53CA6847}"/>
              </a:ext>
            </a:extLst>
          </p:cNvPr>
          <p:cNvCxnSpPr>
            <a:cxnSpLocks/>
          </p:cNvCxnSpPr>
          <p:nvPr/>
        </p:nvCxnSpPr>
        <p:spPr>
          <a:xfrm flipV="1">
            <a:off x="4118260" y="2185231"/>
            <a:ext cx="0" cy="394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nector: Elbow 56">
            <a:extLst>
              <a:ext uri="{FF2B5EF4-FFF2-40B4-BE49-F238E27FC236}">
                <a16:creationId xmlns:a16="http://schemas.microsoft.com/office/drawing/2014/main" id="{E21621C4-12E4-6F3F-E9C1-23962570B2A3}"/>
              </a:ext>
            </a:extLst>
          </p:cNvPr>
          <p:cNvCxnSpPr>
            <a:cxnSpLocks/>
            <a:stCxn id="21" idx="2"/>
            <a:endCxn id="7" idx="2"/>
          </p:cNvCxnSpPr>
          <p:nvPr/>
        </p:nvCxnSpPr>
        <p:spPr>
          <a:xfrm rot="5400000" flipH="1">
            <a:off x="2861008" y="1699448"/>
            <a:ext cx="258391" cy="913866"/>
          </a:xfrm>
          <a:prstGeom prst="bentConnector3">
            <a:avLst>
              <a:gd name="adj1" fmla="val -88471"/>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Hộp Văn bản 38">
                <a:extLst>
                  <a:ext uri="{FF2B5EF4-FFF2-40B4-BE49-F238E27FC236}">
                    <a16:creationId xmlns:a16="http://schemas.microsoft.com/office/drawing/2014/main" id="{F306436C-1C53-76A7-4302-CEC728A08B9D}"/>
                  </a:ext>
                </a:extLst>
              </p:cNvPr>
              <p:cNvSpPr txBox="1"/>
              <p:nvPr/>
            </p:nvSpPr>
            <p:spPr>
              <a:xfrm>
                <a:off x="2536663" y="2573026"/>
                <a:ext cx="888344" cy="215444"/>
              </a:xfrm>
              <a:prstGeom prst="rect">
                <a:avLst/>
              </a:prstGeom>
              <a:noFill/>
            </p:spPr>
            <p:txBody>
              <a:bodyPr wrap="square" rtlCol="0">
                <a:spAutoFit/>
              </a:bodyPr>
              <a:lstStyle/>
              <a:p>
                <a:pPr algn="ctr"/>
                <a:r>
                  <a:rPr lang="en-US" sz="800"/>
                  <a:t>Update </a:t>
                </a:r>
                <a14:m>
                  <m:oMath xmlns:m="http://schemas.openxmlformats.org/officeDocument/2006/math">
                    <m:r>
                      <a:rPr lang="en-US" sz="800" b="1" i="1" smtClean="0">
                        <a:latin typeface="Cambria Math" panose="02040503050406030204" pitchFamily="18" charset="0"/>
                      </a:rPr>
                      <m:t>𝜽</m:t>
                    </m:r>
                    <m:r>
                      <a:rPr lang="en-US" sz="800" b="1" i="1" smtClean="0">
                        <a:latin typeface="Cambria Math" panose="02040503050406030204" pitchFamily="18" charset="0"/>
                      </a:rPr>
                      <m:t>,</m:t>
                    </m:r>
                    <m:r>
                      <a:rPr lang="en-US" sz="800" b="0" i="1" smtClean="0">
                        <a:latin typeface="Cambria Math" panose="02040503050406030204" pitchFamily="18" charset="0"/>
                      </a:rPr>
                      <m:t>𝑏</m:t>
                    </m:r>
                  </m:oMath>
                </a14:m>
                <a:endParaRPr lang="vi-VN" sz="800"/>
              </a:p>
            </p:txBody>
          </p:sp>
        </mc:Choice>
        <mc:Fallback xmlns="">
          <p:sp>
            <p:nvSpPr>
              <p:cNvPr id="60" name="Hộp Văn bản 38">
                <a:extLst>
                  <a:ext uri="{FF2B5EF4-FFF2-40B4-BE49-F238E27FC236}">
                    <a16:creationId xmlns:a16="http://schemas.microsoft.com/office/drawing/2014/main" id="{F306436C-1C53-76A7-4302-CEC728A08B9D}"/>
                  </a:ext>
                </a:extLst>
              </p:cNvPr>
              <p:cNvSpPr txBox="1">
                <a:spLocks noRot="1" noChangeAspect="1" noMove="1" noResize="1" noEditPoints="1" noAdjustHandles="1" noChangeArrowheads="1" noChangeShapeType="1" noTextEdit="1"/>
              </p:cNvSpPr>
              <p:nvPr/>
            </p:nvSpPr>
            <p:spPr>
              <a:xfrm>
                <a:off x="2536663" y="2573026"/>
                <a:ext cx="888344" cy="215444"/>
              </a:xfrm>
              <a:prstGeom prst="rect">
                <a:avLst/>
              </a:prstGeom>
              <a:blipFill>
                <a:blip r:embed="rId16"/>
                <a:stretch>
                  <a:fillRect b="-11429"/>
                </a:stretch>
              </a:blipFill>
            </p:spPr>
            <p:txBody>
              <a:bodyPr/>
              <a:lstStyle/>
              <a:p>
                <a:r>
                  <a:rPr lang="vi-VN">
                    <a:noFill/>
                  </a:rPr>
                  <a:t> </a:t>
                </a:r>
              </a:p>
            </p:txBody>
          </p:sp>
        </mc:Fallback>
      </mc:AlternateContent>
      <p:sp>
        <p:nvSpPr>
          <p:cNvPr id="70" name="TextBox 69">
            <a:extLst>
              <a:ext uri="{FF2B5EF4-FFF2-40B4-BE49-F238E27FC236}">
                <a16:creationId xmlns:a16="http://schemas.microsoft.com/office/drawing/2014/main" id="{DAB74536-4230-0A64-1C5E-60DDB14161ED}"/>
              </a:ext>
            </a:extLst>
          </p:cNvPr>
          <p:cNvSpPr txBox="1"/>
          <p:nvPr/>
        </p:nvSpPr>
        <p:spPr>
          <a:xfrm>
            <a:off x="6468143" y="1309436"/>
            <a:ext cx="2191193" cy="1200329"/>
          </a:xfrm>
          <a:prstGeom prst="rect">
            <a:avLst/>
          </a:prstGeom>
          <a:noFill/>
        </p:spPr>
        <p:txBody>
          <a:bodyPr wrap="square" rtlCol="0">
            <a:spAutoFit/>
          </a:bodyPr>
          <a:lstStyle/>
          <a:p>
            <a:r>
              <a:rPr lang="en-US"/>
              <a:t>#qubits = 4</a:t>
            </a:r>
          </a:p>
          <a:p>
            <a:r>
              <a:rPr lang="en-US"/>
              <a:t>#qparam = 24</a:t>
            </a:r>
          </a:p>
          <a:p>
            <a:r>
              <a:rPr lang="en-US"/>
              <a:t>#cparam = 1</a:t>
            </a:r>
          </a:p>
          <a:p>
            <a:r>
              <a:rPr lang="en-US"/>
              <a:t>Optimizer: Adam</a:t>
            </a:r>
            <a:endParaRPr lang="vi-VN"/>
          </a:p>
        </p:txBody>
      </p:sp>
      <p:sp>
        <p:nvSpPr>
          <p:cNvPr id="72" name="TextBox 71">
            <a:extLst>
              <a:ext uri="{FF2B5EF4-FFF2-40B4-BE49-F238E27FC236}">
                <a16:creationId xmlns:a16="http://schemas.microsoft.com/office/drawing/2014/main" id="{214D7C79-1F81-EA1B-AE22-320699699983}"/>
              </a:ext>
            </a:extLst>
          </p:cNvPr>
          <p:cNvSpPr txBox="1"/>
          <p:nvPr/>
        </p:nvSpPr>
        <p:spPr>
          <a:xfrm>
            <a:off x="628650" y="4812376"/>
            <a:ext cx="4572000" cy="246221"/>
          </a:xfrm>
          <a:prstGeom prst="rect">
            <a:avLst/>
          </a:prstGeom>
          <a:noFill/>
        </p:spPr>
        <p:txBody>
          <a:bodyPr wrap="square">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[2.5]</a:t>
            </a:r>
            <a:r>
              <a:rPr lang="en-US" sz="1000">
                <a:latin typeface="Calibri" panose="020F0502020204030204" pitchFamily="34" charset="0"/>
                <a:ea typeface="Calibri" panose="020F0502020204030204" pitchFamily="34" charset="0"/>
                <a:cs typeface="Calibri" panose="020F0502020204030204" pitchFamily="34" charset="0"/>
              </a:rPr>
              <a:t> </a:t>
            </a:r>
            <a:r>
              <a:rPr lang="vi-VN" sz="1000">
                <a:latin typeface="Calibri" panose="020F0502020204030204" pitchFamily="34" charset="0"/>
                <a:ea typeface="Calibri" panose="020F0502020204030204" pitchFamily="34" charset="0"/>
                <a:cs typeface="Calibri" panose="020F0502020204030204" pitchFamily="34" charset="0"/>
              </a:rPr>
              <a:t>https://pennylane.ai/qml/demos/tutorial_variational_classifier</a:t>
            </a:r>
          </a:p>
        </p:txBody>
      </p:sp>
    </p:spTree>
    <p:extLst>
      <p:ext uri="{BB962C8B-B14F-4D97-AF65-F5344CB8AC3E}">
        <p14:creationId xmlns:p14="http://schemas.microsoft.com/office/powerpoint/2010/main" val="4002909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768-7825-D899-7EB9-8E656DB18DFC}"/>
              </a:ext>
            </a:extLst>
          </p:cNvPr>
          <p:cNvSpPr>
            <a:spLocks noGrp="1"/>
          </p:cNvSpPr>
          <p:nvPr>
            <p:ph type="title"/>
          </p:nvPr>
        </p:nvSpPr>
        <p:spPr/>
        <p:txBody>
          <a:bodyPr>
            <a:normAutofit/>
          </a:bodyPr>
          <a:lstStyle/>
          <a:p>
            <a:r>
              <a:rPr lang="en-US"/>
              <a:t>2.3. Quantum deep learning</a:t>
            </a:r>
            <a:br>
              <a:rPr lang="en-US"/>
            </a:br>
            <a:r>
              <a:rPr lang="vi-VN" sz="2000" b="0" i="0">
                <a:solidFill>
                  <a:srgbClr val="000000"/>
                </a:solidFill>
                <a:effectLst/>
                <a:latin typeface="__Quicksand_e7ab6f"/>
              </a:rPr>
              <a:t>Variational classifier</a:t>
            </a:r>
            <a:r>
              <a:rPr lang="en-US" sz="2000" b="0" i="0">
                <a:solidFill>
                  <a:srgbClr val="000000"/>
                </a:solidFill>
                <a:effectLst/>
                <a:latin typeface="__Quicksand_e7ab6f"/>
              </a:rPr>
              <a:t> for ordinary differential equation (ODE)</a:t>
            </a:r>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4185E0-0E07-E5A5-AFF6-6DD803C8AD8C}"/>
                  </a:ext>
                </a:extLst>
              </p:cNvPr>
              <p:cNvSpPr>
                <a:spLocks noGrp="1"/>
              </p:cNvSpPr>
              <p:nvPr>
                <p:ph idx="1"/>
              </p:nvPr>
            </p:nvSpPr>
            <p:spPr>
              <a:xfrm>
                <a:off x="2978048" y="1132010"/>
                <a:ext cx="721783" cy="415956"/>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vi-VN"/>
              </a:p>
            </p:txBody>
          </p:sp>
        </mc:Choice>
        <mc:Fallback xmlns="">
          <p:sp>
            <p:nvSpPr>
              <p:cNvPr id="3" name="Content Placeholder 2">
                <a:extLst>
                  <a:ext uri="{FF2B5EF4-FFF2-40B4-BE49-F238E27FC236}">
                    <a16:creationId xmlns:a16="http://schemas.microsoft.com/office/drawing/2014/main" id="{044185E0-0E07-E5A5-AFF6-6DD803C8AD8C}"/>
                  </a:ext>
                </a:extLst>
              </p:cNvPr>
              <p:cNvSpPr>
                <a:spLocks noGrp="1" noRot="1" noChangeAspect="1" noMove="1" noResize="1" noEditPoints="1" noAdjustHandles="1" noChangeArrowheads="1" noChangeShapeType="1" noTextEdit="1"/>
              </p:cNvSpPr>
              <p:nvPr>
                <p:ph idx="1"/>
              </p:nvPr>
            </p:nvSpPr>
            <p:spPr>
              <a:xfrm>
                <a:off x="2978048" y="1132010"/>
                <a:ext cx="721783" cy="415956"/>
              </a:xfrm>
              <a:blipFill>
                <a:blip r:embed="rId2"/>
                <a:stretch>
                  <a:fillRect b="-8824"/>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E0C902D3-69C9-171B-7CCC-10670D9959C4}"/>
              </a:ext>
            </a:extLst>
          </p:cNvPr>
          <p:cNvSpPr>
            <a:spLocks noGrp="1"/>
          </p:cNvSpPr>
          <p:nvPr>
            <p:ph type="sldNum" sz="quarter" idx="12"/>
          </p:nvPr>
        </p:nvSpPr>
        <p:spPr/>
        <p:txBody>
          <a:bodyPr/>
          <a:lstStyle/>
          <a:p>
            <a:fld id="{6A45828D-F580-42DE-B77E-860980F07F32}" type="slidenum">
              <a:rPr lang="vi-VN" smtClean="0"/>
              <a:t>53</a:t>
            </a:fld>
            <a:endParaRPr lang="vi-VN"/>
          </a:p>
        </p:txBody>
      </p:sp>
      <p:cxnSp>
        <p:nvCxnSpPr>
          <p:cNvPr id="5" name="Straight Connector 4">
            <a:extLst>
              <a:ext uri="{FF2B5EF4-FFF2-40B4-BE49-F238E27FC236}">
                <a16:creationId xmlns:a16="http://schemas.microsoft.com/office/drawing/2014/main" id="{AC37A47B-3497-0189-3696-8F3EDC336E86}"/>
              </a:ext>
            </a:extLst>
          </p:cNvPr>
          <p:cNvCxnSpPr>
            <a:cxnSpLocks/>
          </p:cNvCxnSpPr>
          <p:nvPr/>
        </p:nvCxnSpPr>
        <p:spPr>
          <a:xfrm>
            <a:off x="736600" y="1674449"/>
            <a:ext cx="30014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181CD01-5C8A-D480-3184-E10ADB4AF7CC}"/>
                  </a:ext>
                </a:extLst>
              </p:cNvPr>
              <p:cNvSpPr/>
              <p:nvPr/>
            </p:nvSpPr>
            <p:spPr>
              <a:xfrm>
                <a:off x="1222587" y="1376396"/>
                <a:ext cx="1720919" cy="65078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1" i="1" smtClean="0">
                              <a:solidFill>
                                <a:schemeClr val="tx1"/>
                              </a:solidFill>
                              <a:latin typeface="Cambria Math" panose="02040503050406030204" pitchFamily="18" charset="0"/>
                              <a:ea typeface="Cambria Math" panose="02040503050406030204" pitchFamily="18" charset="0"/>
                            </a:rPr>
                            <m:t>𝜽</m:t>
                          </m:r>
                        </m:e>
                      </m:d>
                    </m:oMath>
                  </m:oMathPara>
                </a14:m>
                <a:endParaRPr/>
              </a:p>
            </p:txBody>
          </p:sp>
        </mc:Choice>
        <mc:Fallback xmlns="">
          <p:sp>
            <p:nvSpPr>
              <p:cNvPr id="7" name="Rectangle 6">
                <a:extLst>
                  <a:ext uri="{FF2B5EF4-FFF2-40B4-BE49-F238E27FC236}">
                    <a16:creationId xmlns:a16="http://schemas.microsoft.com/office/drawing/2014/main" id="{C181CD01-5C8A-D480-3184-E10ADB4AF7CC}"/>
                  </a:ext>
                </a:extLst>
              </p:cNvPr>
              <p:cNvSpPr>
                <a:spLocks noRot="1" noChangeAspect="1" noMove="1" noResize="1" noEditPoints="1" noAdjustHandles="1" noChangeArrowheads="1" noChangeShapeType="1" noTextEdit="1"/>
              </p:cNvSpPr>
              <p:nvPr/>
            </p:nvSpPr>
            <p:spPr>
              <a:xfrm>
                <a:off x="1222587" y="1376396"/>
                <a:ext cx="1720919" cy="650789"/>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8" name="Straight Connector 7">
            <a:extLst>
              <a:ext uri="{FF2B5EF4-FFF2-40B4-BE49-F238E27FC236}">
                <a16:creationId xmlns:a16="http://schemas.microsoft.com/office/drawing/2014/main" id="{33AFF204-6C7E-9AFD-0582-43C9F7DEA832}"/>
              </a:ext>
            </a:extLst>
          </p:cNvPr>
          <p:cNvCxnSpPr>
            <a:cxnSpLocks/>
          </p:cNvCxnSpPr>
          <p:nvPr/>
        </p:nvCxnSpPr>
        <p:spPr>
          <a:xfrm flipV="1">
            <a:off x="829996" y="1556125"/>
            <a:ext cx="144163" cy="238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CA47BB-9405-6EDB-3512-80BFE2BE42C8}"/>
              </a:ext>
            </a:extLst>
          </p:cNvPr>
          <p:cNvSpPr/>
          <p:nvPr/>
        </p:nvSpPr>
        <p:spPr>
          <a:xfrm>
            <a:off x="6837339" y="2217603"/>
            <a:ext cx="99006" cy="30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Hình chữ nhật 93">
            <a:extLst>
              <a:ext uri="{FF2B5EF4-FFF2-40B4-BE49-F238E27FC236}">
                <a16:creationId xmlns:a16="http://schemas.microsoft.com/office/drawing/2014/main" id="{EFE13B25-ECB3-E9F5-F513-F9CD4FA3B8C0}"/>
              </a:ext>
            </a:extLst>
          </p:cNvPr>
          <p:cNvSpPr/>
          <p:nvPr/>
        </p:nvSpPr>
        <p:spPr>
          <a:xfrm>
            <a:off x="3185781" y="1520982"/>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1" name="Arc 10">
            <a:extLst>
              <a:ext uri="{FF2B5EF4-FFF2-40B4-BE49-F238E27FC236}">
                <a16:creationId xmlns:a16="http://schemas.microsoft.com/office/drawing/2014/main" id="{C9ED6E86-5FE4-6EF1-4502-E6A44C34CCA8}"/>
              </a:ext>
            </a:extLst>
          </p:cNvPr>
          <p:cNvSpPr/>
          <p:nvPr/>
        </p:nvSpPr>
        <p:spPr>
          <a:xfrm>
            <a:off x="3241478" y="1665582"/>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2" name="Straight Arrow Connector 11">
            <a:extLst>
              <a:ext uri="{FF2B5EF4-FFF2-40B4-BE49-F238E27FC236}">
                <a16:creationId xmlns:a16="http://schemas.microsoft.com/office/drawing/2014/main" id="{5BA249B3-B21D-8783-D169-5DAA571E6C10}"/>
              </a:ext>
            </a:extLst>
          </p:cNvPr>
          <p:cNvCxnSpPr>
            <a:cxnSpLocks/>
          </p:cNvCxnSpPr>
          <p:nvPr/>
        </p:nvCxnSpPr>
        <p:spPr>
          <a:xfrm flipV="1">
            <a:off x="3295694" y="1587953"/>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Hộp Văn bản 38">
                <a:extLst>
                  <a:ext uri="{FF2B5EF4-FFF2-40B4-BE49-F238E27FC236}">
                    <a16:creationId xmlns:a16="http://schemas.microsoft.com/office/drawing/2014/main" id="{4ED1B7A7-61EB-F144-0567-D1850867AAFB}"/>
                  </a:ext>
                </a:extLst>
              </p:cNvPr>
              <p:cNvSpPr txBox="1"/>
              <p:nvPr/>
            </p:nvSpPr>
            <p:spPr>
              <a:xfrm>
                <a:off x="3702809" y="1515541"/>
                <a:ext cx="345925" cy="300082"/>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sz="1350" b="0" i="1" smtClean="0">
                              <a:latin typeface="Cambria Math" panose="02040503050406030204" pitchFamily="18" charset="0"/>
                            </a:rPr>
                          </m:ctrlPr>
                        </m:sSubPr>
                        <m:e>
                          <m:r>
                            <a:rPr lang="en-US" sz="1350" i="1" smtClean="0">
                              <a:latin typeface="Cambria Math" panose="02040503050406030204" pitchFamily="18" charset="0"/>
                            </a:rPr>
                            <m:t>𝑝</m:t>
                          </m:r>
                        </m:e>
                        <m:sub>
                          <m:r>
                            <a:rPr lang="en-US" sz="1350" b="0" i="1" smtClean="0">
                              <a:latin typeface="Cambria Math" panose="02040503050406030204" pitchFamily="18" charset="0"/>
                            </a:rPr>
                            <m:t>0</m:t>
                          </m:r>
                        </m:sub>
                      </m:sSub>
                    </m:oMath>
                  </m:oMathPara>
                </a14:m>
                <a:endParaRPr lang="vi-VN" sz="1350"/>
              </a:p>
            </p:txBody>
          </p:sp>
        </mc:Choice>
        <mc:Fallback xmlns="">
          <p:sp>
            <p:nvSpPr>
              <p:cNvPr id="18" name="Hộp Văn bản 38">
                <a:extLst>
                  <a:ext uri="{FF2B5EF4-FFF2-40B4-BE49-F238E27FC236}">
                    <a16:creationId xmlns:a16="http://schemas.microsoft.com/office/drawing/2014/main" id="{4ED1B7A7-61EB-F144-0567-D1850867AAFB}"/>
                  </a:ext>
                </a:extLst>
              </p:cNvPr>
              <p:cNvSpPr txBox="1">
                <a:spLocks noRot="1" noChangeAspect="1" noMove="1" noResize="1" noEditPoints="1" noAdjustHandles="1" noChangeArrowheads="1" noChangeShapeType="1" noTextEdit="1"/>
              </p:cNvSpPr>
              <p:nvPr/>
            </p:nvSpPr>
            <p:spPr>
              <a:xfrm>
                <a:off x="3702809" y="1515541"/>
                <a:ext cx="345925" cy="300082"/>
              </a:xfrm>
              <a:prstGeom prst="rect">
                <a:avLst/>
              </a:prstGeom>
              <a:blipFill>
                <a:blip r:embed="rId4"/>
                <a:stretch>
                  <a:fillRect b="-2041"/>
                </a:stretch>
              </a:blipFill>
            </p:spPr>
            <p:txBody>
              <a:bodyPr/>
              <a:lstStyle/>
              <a:p>
                <a:r>
                  <a:rPr lang="vi-VN">
                    <a:noFill/>
                  </a:rPr>
                  <a:t> </a:t>
                </a:r>
              </a:p>
            </p:txBody>
          </p:sp>
        </mc:Fallback>
      </mc:AlternateContent>
      <p:cxnSp>
        <p:nvCxnSpPr>
          <p:cNvPr id="19" name="Connector: Elbow 18">
            <a:extLst>
              <a:ext uri="{FF2B5EF4-FFF2-40B4-BE49-F238E27FC236}">
                <a16:creationId xmlns:a16="http://schemas.microsoft.com/office/drawing/2014/main" id="{50E00607-E48D-31D7-782E-6AB392C51FAC}"/>
              </a:ext>
            </a:extLst>
          </p:cNvPr>
          <p:cNvCxnSpPr>
            <a:cxnSpLocks/>
            <a:stCxn id="18" idx="3"/>
            <a:endCxn id="21" idx="3"/>
          </p:cNvCxnSpPr>
          <p:nvPr/>
        </p:nvCxnSpPr>
        <p:spPr>
          <a:xfrm flipH="1">
            <a:off x="3626483" y="1665582"/>
            <a:ext cx="422251" cy="435328"/>
          </a:xfrm>
          <a:prstGeom prst="bentConnector3">
            <a:avLst>
              <a:gd name="adj1" fmla="val -54138"/>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Hộp Văn bản 38">
                <a:extLst>
                  <a:ext uri="{FF2B5EF4-FFF2-40B4-BE49-F238E27FC236}">
                    <a16:creationId xmlns:a16="http://schemas.microsoft.com/office/drawing/2014/main" id="{61A1D8E1-32E7-C507-B2CA-5866BB85D1A1}"/>
                  </a:ext>
                </a:extLst>
              </p:cNvPr>
              <p:cNvSpPr txBox="1"/>
              <p:nvPr/>
            </p:nvSpPr>
            <p:spPr>
              <a:xfrm>
                <a:off x="3021846" y="1916244"/>
                <a:ext cx="604637" cy="369332"/>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oMath>
                  </m:oMathPara>
                </a14:m>
                <a:endParaRPr lang="vi-VN"/>
              </a:p>
            </p:txBody>
          </p:sp>
        </mc:Choice>
        <mc:Fallback xmlns="">
          <p:sp>
            <p:nvSpPr>
              <p:cNvPr id="21" name="Hộp Văn bản 38">
                <a:extLst>
                  <a:ext uri="{FF2B5EF4-FFF2-40B4-BE49-F238E27FC236}">
                    <a16:creationId xmlns:a16="http://schemas.microsoft.com/office/drawing/2014/main" id="{61A1D8E1-32E7-C507-B2CA-5866BB85D1A1}"/>
                  </a:ext>
                </a:extLst>
              </p:cNvPr>
              <p:cNvSpPr txBox="1">
                <a:spLocks noRot="1" noChangeAspect="1" noMove="1" noResize="1" noEditPoints="1" noAdjustHandles="1" noChangeArrowheads="1" noChangeShapeType="1" noTextEdit="1"/>
              </p:cNvSpPr>
              <p:nvPr/>
            </p:nvSpPr>
            <p:spPr>
              <a:xfrm>
                <a:off x="3021846" y="1916244"/>
                <a:ext cx="604637" cy="369332"/>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0AB7EAD-B6A2-8D13-4D48-91C996A60CF3}"/>
                  </a:ext>
                </a:extLst>
              </p:cNvPr>
              <p:cNvSpPr txBox="1"/>
              <p:nvPr/>
            </p:nvSpPr>
            <p:spPr>
              <a:xfrm>
                <a:off x="3917900" y="1896215"/>
                <a:ext cx="3928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vi-VN"/>
              </a:p>
            </p:txBody>
          </p:sp>
        </mc:Choice>
        <mc:Fallback xmlns="">
          <p:sp>
            <p:nvSpPr>
              <p:cNvPr id="53" name="TextBox 52">
                <a:extLst>
                  <a:ext uri="{FF2B5EF4-FFF2-40B4-BE49-F238E27FC236}">
                    <a16:creationId xmlns:a16="http://schemas.microsoft.com/office/drawing/2014/main" id="{40AB7EAD-B6A2-8D13-4D48-91C996A60CF3}"/>
                  </a:ext>
                </a:extLst>
              </p:cNvPr>
              <p:cNvSpPr txBox="1">
                <a:spLocks noRot="1" noChangeAspect="1" noMove="1" noResize="1" noEditPoints="1" noAdjustHandles="1" noChangeArrowheads="1" noChangeShapeType="1" noTextEdit="1"/>
              </p:cNvSpPr>
              <p:nvPr/>
            </p:nvSpPr>
            <p:spPr>
              <a:xfrm>
                <a:off x="3917900" y="1896215"/>
                <a:ext cx="392854" cy="369332"/>
              </a:xfrm>
              <a:prstGeom prst="rect">
                <a:avLst/>
              </a:prstGeom>
              <a:blipFill>
                <a:blip r:embed="rId6"/>
                <a:stretch>
                  <a:fillRect b="-3279"/>
                </a:stretch>
              </a:blipFill>
            </p:spPr>
            <p:txBody>
              <a:bodyPr/>
              <a:lstStyle/>
              <a:p>
                <a:r>
                  <a:rPr lang="vi-VN">
                    <a:noFill/>
                  </a:rPr>
                  <a:t> </a:t>
                </a:r>
              </a:p>
            </p:txBody>
          </p:sp>
        </mc:Fallback>
      </mc:AlternateContent>
      <p:cxnSp>
        <p:nvCxnSpPr>
          <p:cNvPr id="57" name="Connector: Elbow 56">
            <a:extLst>
              <a:ext uri="{FF2B5EF4-FFF2-40B4-BE49-F238E27FC236}">
                <a16:creationId xmlns:a16="http://schemas.microsoft.com/office/drawing/2014/main" id="{E21621C4-12E4-6F3F-E9C1-23962570B2A3}"/>
              </a:ext>
            </a:extLst>
          </p:cNvPr>
          <p:cNvCxnSpPr>
            <a:cxnSpLocks/>
            <a:stCxn id="21" idx="2"/>
            <a:endCxn id="7" idx="2"/>
          </p:cNvCxnSpPr>
          <p:nvPr/>
        </p:nvCxnSpPr>
        <p:spPr>
          <a:xfrm rot="5400000" flipH="1">
            <a:off x="2574410" y="1535822"/>
            <a:ext cx="258391" cy="1241118"/>
          </a:xfrm>
          <a:prstGeom prst="bentConnector3">
            <a:avLst>
              <a:gd name="adj1" fmla="val -88471"/>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Hộp Văn bản 38">
                <a:extLst>
                  <a:ext uri="{FF2B5EF4-FFF2-40B4-BE49-F238E27FC236}">
                    <a16:creationId xmlns:a16="http://schemas.microsoft.com/office/drawing/2014/main" id="{F306436C-1C53-76A7-4302-CEC728A08B9D}"/>
                  </a:ext>
                </a:extLst>
              </p:cNvPr>
              <p:cNvSpPr txBox="1"/>
              <p:nvPr/>
            </p:nvSpPr>
            <p:spPr>
              <a:xfrm>
                <a:off x="2297437" y="2541122"/>
                <a:ext cx="888344" cy="215444"/>
              </a:xfrm>
              <a:prstGeom prst="rect">
                <a:avLst/>
              </a:prstGeom>
              <a:noFill/>
            </p:spPr>
            <p:txBody>
              <a:bodyPr wrap="square" rtlCol="0">
                <a:spAutoFit/>
              </a:bodyPr>
              <a:lstStyle/>
              <a:p>
                <a:pPr algn="ctr"/>
                <a:r>
                  <a:rPr lang="en-US" sz="800"/>
                  <a:t>Update </a:t>
                </a:r>
                <a14:m>
                  <m:oMath xmlns:m="http://schemas.openxmlformats.org/officeDocument/2006/math">
                    <m:r>
                      <a:rPr lang="en-US" sz="800" b="1" i="1" smtClean="0">
                        <a:latin typeface="Cambria Math" panose="02040503050406030204" pitchFamily="18" charset="0"/>
                      </a:rPr>
                      <m:t>𝜽</m:t>
                    </m:r>
                  </m:oMath>
                </a14:m>
                <a:endParaRPr lang="vi-VN" sz="800"/>
              </a:p>
            </p:txBody>
          </p:sp>
        </mc:Choice>
        <mc:Fallback xmlns="">
          <p:sp>
            <p:nvSpPr>
              <p:cNvPr id="60" name="Hộp Văn bản 38">
                <a:extLst>
                  <a:ext uri="{FF2B5EF4-FFF2-40B4-BE49-F238E27FC236}">
                    <a16:creationId xmlns:a16="http://schemas.microsoft.com/office/drawing/2014/main" id="{F306436C-1C53-76A7-4302-CEC728A08B9D}"/>
                  </a:ext>
                </a:extLst>
              </p:cNvPr>
              <p:cNvSpPr txBox="1">
                <a:spLocks noRot="1" noChangeAspect="1" noMove="1" noResize="1" noEditPoints="1" noAdjustHandles="1" noChangeArrowheads="1" noChangeShapeType="1" noTextEdit="1"/>
              </p:cNvSpPr>
              <p:nvPr/>
            </p:nvSpPr>
            <p:spPr>
              <a:xfrm>
                <a:off x="2297437" y="2541122"/>
                <a:ext cx="888344" cy="215444"/>
              </a:xfrm>
              <a:prstGeom prst="rect">
                <a:avLst/>
              </a:prstGeom>
              <a:blipFill>
                <a:blip r:embed="rId7"/>
                <a:stretch>
                  <a:fillRect b="-1142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44C53D-D94F-9929-4980-049D9D4F7C1C}"/>
                  </a:ext>
                </a:extLst>
              </p:cNvPr>
              <p:cNvSpPr txBox="1"/>
              <p:nvPr/>
            </p:nvSpPr>
            <p:spPr>
              <a:xfrm>
                <a:off x="628649" y="2751046"/>
                <a:ext cx="4103061" cy="859146"/>
              </a:xfrm>
              <a:prstGeom prst="rect">
                <a:avLst/>
              </a:prstGeom>
              <a:noFill/>
            </p:spPr>
            <p:txBody>
              <a:bodyPr wrap="square" rtlCol="0">
                <a:spAutoFit/>
              </a:bodyPr>
              <a:lstStyle/>
              <a:p>
                <a:r>
                  <a:rPr lang="en-US" b="0"/>
                  <a:t>Solve ODE: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=−0.5</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+0.5.</m:t>
                    </m:r>
                  </m:oMath>
                </a14:m>
                <a:r>
                  <a:rPr lang="en-US"/>
                  <a:t> Then find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e>
                            </m:func>
                          </m:e>
                        </m:d>
                      </m:e>
                    </m:d>
                  </m:oMath>
                </a14:m>
                <a:r>
                  <a:rPr lang="en-US"/>
                  <a:t>.</a:t>
                </a:r>
                <a:endParaRPr lang="vi-VN"/>
              </a:p>
            </p:txBody>
          </p:sp>
        </mc:Choice>
        <mc:Fallback xmlns="">
          <p:sp>
            <p:nvSpPr>
              <p:cNvPr id="15" name="TextBox 14">
                <a:extLst>
                  <a:ext uri="{FF2B5EF4-FFF2-40B4-BE49-F238E27FC236}">
                    <a16:creationId xmlns:a16="http://schemas.microsoft.com/office/drawing/2014/main" id="{9B44C53D-D94F-9929-4980-049D9D4F7C1C}"/>
                  </a:ext>
                </a:extLst>
              </p:cNvPr>
              <p:cNvSpPr txBox="1">
                <a:spLocks noRot="1" noChangeAspect="1" noMove="1" noResize="1" noEditPoints="1" noAdjustHandles="1" noChangeArrowheads="1" noChangeShapeType="1" noTextEdit="1"/>
              </p:cNvSpPr>
              <p:nvPr/>
            </p:nvSpPr>
            <p:spPr>
              <a:xfrm>
                <a:off x="628649" y="2751046"/>
                <a:ext cx="4103061" cy="859146"/>
              </a:xfrm>
              <a:prstGeom prst="rect">
                <a:avLst/>
              </a:prstGeom>
              <a:blipFill>
                <a:blip r:embed="rId8"/>
                <a:stretch>
                  <a:fillRect l="-1189" t="-354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5C6438-F1C7-0EDA-CEE4-995A69365E83}"/>
                  </a:ext>
                </a:extLst>
              </p:cNvPr>
              <p:cNvSpPr txBox="1"/>
              <p:nvPr/>
            </p:nvSpPr>
            <p:spPr>
              <a:xfrm>
                <a:off x="633365" y="3579702"/>
                <a:ext cx="3938635" cy="812595"/>
              </a:xfrm>
              <a:prstGeom prst="rect">
                <a:avLst/>
              </a:prstGeom>
              <a:noFill/>
            </p:spPr>
            <p:txBody>
              <a:bodyPr wrap="square" rtlCol="0">
                <a:spAutoFit/>
              </a:bodyPr>
              <a:lstStyle/>
              <a:p>
                <a:r>
                  <a:rPr lang="en-US"/>
                  <a:t>Assume that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b="0"/>
                  <a:t> then: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𝑑𝑈</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i="1">
                                <a:latin typeface="Cambria Math" panose="02040503050406030204" pitchFamily="18" charset="0"/>
                              </a:rPr>
                              <m:t>𝑈</m:t>
                            </m:r>
                            <m:d>
                              <m:dPr>
                                <m:ctrlPr>
                                  <a:rPr lang="en-US" i="1">
                                    <a:latin typeface="Cambria Math" panose="02040503050406030204" pitchFamily="18" charset="0"/>
                                  </a:rPr>
                                </m:ctrlPr>
                              </m:dPr>
                              <m:e>
                                <m:r>
                                  <a:rPr lang="en-US" b="1" i="1">
                                    <a:latin typeface="Cambria Math" panose="02040503050406030204" pitchFamily="18" charset="0"/>
                                  </a:rPr>
                                  <m:t>𝜽</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𝜖</m:t>
                                </m:r>
                              </m:e>
                            </m:d>
                            <m:r>
                              <a:rPr lang="en-US" b="0" i="1" smtClean="0">
                                <a:latin typeface="Cambria Math" panose="02040503050406030204" pitchFamily="18" charset="0"/>
                              </a:rPr>
                              <m:t>−</m:t>
                            </m:r>
                            <m:r>
                              <a:rPr lang="en-US" i="1">
                                <a:latin typeface="Cambria Math" panose="02040503050406030204" pitchFamily="18" charset="0"/>
                              </a:rPr>
                              <m:t>𝑈</m:t>
                            </m:r>
                            <m:d>
                              <m:dPr>
                                <m:ctrlPr>
                                  <a:rPr lang="en-US" i="1">
                                    <a:latin typeface="Cambria Math" panose="02040503050406030204" pitchFamily="18" charset="0"/>
                                  </a:rPr>
                                </m:ctrlPr>
                              </m:dPr>
                              <m:e>
                                <m:r>
                                  <a:rPr lang="en-US" b="1" i="1">
                                    <a:latin typeface="Cambria Math" panose="02040503050406030204" pitchFamily="18" charset="0"/>
                                  </a:rPr>
                                  <m:t>𝜽</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e>
                            </m:d>
                          </m:e>
                        </m:d>
                      </m:num>
                      <m:den>
                        <m:r>
                          <a:rPr lang="en-US" b="0" i="1" smtClean="0">
                            <a:latin typeface="Cambria Math" panose="02040503050406030204" pitchFamily="18" charset="0"/>
                          </a:rPr>
                          <m:t>2</m:t>
                        </m:r>
                        <m:r>
                          <a:rPr lang="en-US" b="0" i="1" smtClean="0">
                            <a:latin typeface="Cambria Math" panose="02040503050406030204" pitchFamily="18" charset="0"/>
                          </a:rPr>
                          <m:t>𝜖</m:t>
                        </m:r>
                      </m:den>
                    </m:f>
                  </m:oMath>
                </a14:m>
                <a:r>
                  <a:rPr lang="en-US" b="0"/>
                  <a:t> </a:t>
                </a:r>
              </a:p>
            </p:txBody>
          </p:sp>
        </mc:Choice>
        <mc:Fallback xmlns="">
          <p:sp>
            <p:nvSpPr>
              <p:cNvPr id="16" name="TextBox 15">
                <a:extLst>
                  <a:ext uri="{FF2B5EF4-FFF2-40B4-BE49-F238E27FC236}">
                    <a16:creationId xmlns:a16="http://schemas.microsoft.com/office/drawing/2014/main" id="{F55C6438-F1C7-0EDA-CEE4-995A69365E83}"/>
                  </a:ext>
                </a:extLst>
              </p:cNvPr>
              <p:cNvSpPr txBox="1">
                <a:spLocks noRot="1" noChangeAspect="1" noMove="1" noResize="1" noEditPoints="1" noAdjustHandles="1" noChangeArrowheads="1" noChangeShapeType="1" noTextEdit="1"/>
              </p:cNvSpPr>
              <p:nvPr/>
            </p:nvSpPr>
            <p:spPr>
              <a:xfrm>
                <a:off x="633365" y="3579702"/>
                <a:ext cx="3938635" cy="812595"/>
              </a:xfrm>
              <a:prstGeom prst="rect">
                <a:avLst/>
              </a:prstGeom>
              <a:blipFill>
                <a:blip r:embed="rId9"/>
                <a:stretch>
                  <a:fillRect l="-1393" t="-373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D331C5-E893-5FC5-2AF2-C2F5AE76A7CE}"/>
                  </a:ext>
                </a:extLst>
              </p:cNvPr>
              <p:cNvSpPr txBox="1"/>
              <p:nvPr/>
            </p:nvSpPr>
            <p:spPr>
              <a:xfrm>
                <a:off x="633364" y="4338871"/>
                <a:ext cx="3938635" cy="369332"/>
              </a:xfrm>
              <a:prstGeom prst="rect">
                <a:avLst/>
              </a:prstGeom>
              <a:noFill/>
            </p:spPr>
            <p:txBody>
              <a:bodyPr wrap="square" rtlCol="0">
                <a:spAutoFit/>
              </a:bodyPr>
              <a:lstStyle/>
              <a:p>
                <a:r>
                  <a:rPr lang="en-US" b="0"/>
                  <a:t>We </a:t>
                </a:r>
                <a:r>
                  <a:rPr lang="en-US" b="1"/>
                  <a:t>simulate</a:t>
                </a:r>
                <a:r>
                  <a:rPr lang="en-US" b="0"/>
                  <a:t>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b="0"/>
                  <a:t> via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b="0"/>
              </a:p>
            </p:txBody>
          </p:sp>
        </mc:Choice>
        <mc:Fallback xmlns="">
          <p:sp>
            <p:nvSpPr>
              <p:cNvPr id="17" name="TextBox 16">
                <a:extLst>
                  <a:ext uri="{FF2B5EF4-FFF2-40B4-BE49-F238E27FC236}">
                    <a16:creationId xmlns:a16="http://schemas.microsoft.com/office/drawing/2014/main" id="{55D331C5-E893-5FC5-2AF2-C2F5AE76A7CE}"/>
                  </a:ext>
                </a:extLst>
              </p:cNvPr>
              <p:cNvSpPr txBox="1">
                <a:spLocks noRot="1" noChangeAspect="1" noMove="1" noResize="1" noEditPoints="1" noAdjustHandles="1" noChangeArrowheads="1" noChangeShapeType="1" noTextEdit="1"/>
              </p:cNvSpPr>
              <p:nvPr/>
            </p:nvSpPr>
            <p:spPr>
              <a:xfrm>
                <a:off x="633364" y="4338871"/>
                <a:ext cx="3938635" cy="369332"/>
              </a:xfrm>
              <a:prstGeom prst="rect">
                <a:avLst/>
              </a:prstGeom>
              <a:blipFill>
                <a:blip r:embed="rId10"/>
                <a:stretch>
                  <a:fillRect l="-1393" t="-10000" b="-26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C7F73A-9152-3F9A-1588-DF899A0F245F}"/>
                  </a:ext>
                </a:extLst>
              </p:cNvPr>
              <p:cNvSpPr txBox="1"/>
              <p:nvPr/>
            </p:nvSpPr>
            <p:spPr>
              <a:xfrm>
                <a:off x="4731711" y="1192521"/>
                <a:ext cx="3412662" cy="1200585"/>
              </a:xfrm>
              <a:prstGeom prst="rect">
                <a:avLst/>
              </a:prstGeom>
              <a:noFill/>
            </p:spPr>
            <p:txBody>
              <a:bodyPr wrap="square" rtlCol="0">
                <a:spAutoFit/>
              </a:bodyPr>
              <a:lstStyle/>
              <a:p>
                <a:r>
                  <a:rPr lang="en-US"/>
                  <a:t>Cost function:</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  </m:t>
                      </m:r>
                    </m:oMath>
                  </m:oMathPara>
                </a14:m>
                <a:endParaRPr lang="en-US" b="0" i="1">
                  <a:latin typeface="Cambria Math" panose="02040503050406030204" pitchFamily="18" charset="0"/>
                </a:endParaRPr>
              </a:p>
              <a:p>
                <a:r>
                  <a:rPr lang="en-US" b="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𝑑𝑈</m:t>
                                    </m:r>
                                    <m:d>
                                      <m:dPr>
                                        <m:ctrlPr>
                                          <a:rPr lang="en-US" i="1">
                                            <a:latin typeface="Cambria Math" panose="02040503050406030204" pitchFamily="18" charset="0"/>
                                          </a:rPr>
                                        </m:ctrlPr>
                                      </m:dPr>
                                      <m:e>
                                        <m:r>
                                          <a:rPr lang="en-US" b="1" i="1">
                                            <a:latin typeface="Cambria Math" panose="02040503050406030204" pitchFamily="18" charset="0"/>
                                          </a:rPr>
                                          <m:t>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num>
                                  <m:den>
                                    <m:r>
                                      <a:rPr lang="en-US" i="1">
                                        <a:latin typeface="Cambria Math" panose="02040503050406030204" pitchFamily="18" charset="0"/>
                                      </a:rPr>
                                      <m:t>𝑑𝑥</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b="0" i="1"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r>
                                  <a:rPr lang="en-US" b="0" i="1" smtClean="0">
                                    <a:latin typeface="Cambria Math" panose="02040503050406030204" pitchFamily="18" charset="0"/>
                                  </a:rPr>
                                  <m:t> </m:t>
                                </m:r>
                              </m:e>
                            </m:d>
                          </m:e>
                          <m:sup>
                            <m:r>
                              <a:rPr lang="en-US" b="0" i="1" smtClean="0">
                                <a:latin typeface="Cambria Math" panose="02040503050406030204" pitchFamily="18" charset="0"/>
                              </a:rPr>
                              <m:t>2</m:t>
                            </m:r>
                          </m:sup>
                        </m:sSup>
                      </m:e>
                    </m:nary>
                  </m:oMath>
                </a14:m>
                <a:endParaRPr lang="vi-VN"/>
              </a:p>
            </p:txBody>
          </p:sp>
        </mc:Choice>
        <mc:Fallback xmlns="">
          <p:sp>
            <p:nvSpPr>
              <p:cNvPr id="20" name="TextBox 19">
                <a:extLst>
                  <a:ext uri="{FF2B5EF4-FFF2-40B4-BE49-F238E27FC236}">
                    <a16:creationId xmlns:a16="http://schemas.microsoft.com/office/drawing/2014/main" id="{78C7F73A-9152-3F9A-1588-DF899A0F245F}"/>
                  </a:ext>
                </a:extLst>
              </p:cNvPr>
              <p:cNvSpPr txBox="1">
                <a:spLocks noRot="1" noChangeAspect="1" noMove="1" noResize="1" noEditPoints="1" noAdjustHandles="1" noChangeArrowheads="1" noChangeShapeType="1" noTextEdit="1"/>
              </p:cNvSpPr>
              <p:nvPr/>
            </p:nvSpPr>
            <p:spPr>
              <a:xfrm>
                <a:off x="4731711" y="1192521"/>
                <a:ext cx="3412662" cy="1200585"/>
              </a:xfrm>
              <a:prstGeom prst="rect">
                <a:avLst/>
              </a:prstGeom>
              <a:blipFill>
                <a:blip r:embed="rId11"/>
                <a:stretch>
                  <a:fillRect l="-1429" t="-304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ADB2839-4825-264A-A7C7-4F6E39A63CC1}"/>
                  </a:ext>
                </a:extLst>
              </p:cNvPr>
              <p:cNvSpPr txBox="1"/>
              <p:nvPr/>
            </p:nvSpPr>
            <p:spPr>
              <a:xfrm>
                <a:off x="4926172" y="2751046"/>
                <a:ext cx="1467324" cy="410753"/>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b="1" i="1">
                                  <a:latin typeface="Cambria Math" panose="02040503050406030204" pitchFamily="18" charset="0"/>
                                </a:rPr>
                                <m:t>𝜽</m:t>
                              </m:r>
                            </m:e>
                          </m:d>
                          <m: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e>
                      </m:d>
                    </m:oMath>
                  </m:oMathPara>
                </a14:m>
                <a:endParaRPr lang="vi-VN"/>
              </a:p>
            </p:txBody>
          </p:sp>
        </mc:Choice>
        <mc:Fallback xmlns="">
          <p:sp>
            <p:nvSpPr>
              <p:cNvPr id="23" name="TextBox 22">
                <a:extLst>
                  <a:ext uri="{FF2B5EF4-FFF2-40B4-BE49-F238E27FC236}">
                    <a16:creationId xmlns:a16="http://schemas.microsoft.com/office/drawing/2014/main" id="{3ADB2839-4825-264A-A7C7-4F6E39A63CC1}"/>
                  </a:ext>
                </a:extLst>
              </p:cNvPr>
              <p:cNvSpPr txBox="1">
                <a:spLocks noRot="1" noChangeAspect="1" noMove="1" noResize="1" noEditPoints="1" noAdjustHandles="1" noChangeArrowheads="1" noChangeShapeType="1" noTextEdit="1"/>
              </p:cNvSpPr>
              <p:nvPr/>
            </p:nvSpPr>
            <p:spPr>
              <a:xfrm>
                <a:off x="4926172" y="2751046"/>
                <a:ext cx="1467324" cy="410753"/>
              </a:xfrm>
              <a:prstGeom prst="rect">
                <a:avLst/>
              </a:prstGeom>
              <a:blipFill>
                <a:blip r:embed="rId12"/>
                <a:stretch>
                  <a:fillRect b="-5714"/>
                </a:stretch>
              </a:blipFill>
              <a:ln>
                <a:solidFill>
                  <a:srgbClr val="FF0000"/>
                </a:solidFill>
              </a:ln>
            </p:spPr>
            <p:txBody>
              <a:bodyPr/>
              <a:lstStyle/>
              <a:p>
                <a:r>
                  <a:rPr lang="vi-VN">
                    <a:noFill/>
                  </a:rPr>
                  <a:t> </a:t>
                </a:r>
              </a:p>
            </p:txBody>
          </p:sp>
        </mc:Fallback>
      </mc:AlternateContent>
      <p:sp>
        <p:nvSpPr>
          <p:cNvPr id="24" name="Rectangle 23">
            <a:extLst>
              <a:ext uri="{FF2B5EF4-FFF2-40B4-BE49-F238E27FC236}">
                <a16:creationId xmlns:a16="http://schemas.microsoft.com/office/drawing/2014/main" id="{C49E1CB2-7208-5AAB-3762-999116F65D00}"/>
              </a:ext>
            </a:extLst>
          </p:cNvPr>
          <p:cNvSpPr/>
          <p:nvPr/>
        </p:nvSpPr>
        <p:spPr>
          <a:xfrm>
            <a:off x="4933813" y="1512915"/>
            <a:ext cx="3128683" cy="8795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Arrow Connector 26">
            <a:extLst>
              <a:ext uri="{FF2B5EF4-FFF2-40B4-BE49-F238E27FC236}">
                <a16:creationId xmlns:a16="http://schemas.microsoft.com/office/drawing/2014/main" id="{EE1E1D50-5450-F81B-EB56-530F0F4EC158}"/>
              </a:ext>
            </a:extLst>
          </p:cNvPr>
          <p:cNvCxnSpPr>
            <a:cxnSpLocks/>
            <a:endCxn id="23" idx="0"/>
          </p:cNvCxnSpPr>
          <p:nvPr/>
        </p:nvCxnSpPr>
        <p:spPr>
          <a:xfrm>
            <a:off x="5659834" y="2392454"/>
            <a:ext cx="0" cy="35859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B220D5AC-E098-72DD-C794-81F708137262}"/>
              </a:ext>
            </a:extLst>
          </p:cNvPr>
          <p:cNvSpPr/>
          <p:nvPr/>
        </p:nvSpPr>
        <p:spPr>
          <a:xfrm>
            <a:off x="837406" y="3917156"/>
            <a:ext cx="3182312" cy="4751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7" name="Connector: Elbow 46">
            <a:extLst>
              <a:ext uri="{FF2B5EF4-FFF2-40B4-BE49-F238E27FC236}">
                <a16:creationId xmlns:a16="http://schemas.microsoft.com/office/drawing/2014/main" id="{66DF55A2-CB33-C5E5-5CD4-CF023B5CF2FF}"/>
              </a:ext>
            </a:extLst>
          </p:cNvPr>
          <p:cNvCxnSpPr>
            <a:cxnSpLocks/>
            <a:stCxn id="45" idx="3"/>
            <a:endCxn id="24" idx="1"/>
          </p:cNvCxnSpPr>
          <p:nvPr/>
        </p:nvCxnSpPr>
        <p:spPr>
          <a:xfrm flipV="1">
            <a:off x="4019718" y="1952685"/>
            <a:ext cx="914095" cy="2202042"/>
          </a:xfrm>
          <a:prstGeom prst="bentConnector3">
            <a:avLst>
              <a:gd name="adj1" fmla="val 726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A77C562-AAC3-5C64-8AA3-1F4A7034E1E8}"/>
                  </a:ext>
                </a:extLst>
              </p:cNvPr>
              <p:cNvSpPr txBox="1"/>
              <p:nvPr/>
            </p:nvSpPr>
            <p:spPr>
              <a:xfrm>
                <a:off x="4926172" y="3357523"/>
                <a:ext cx="1467324" cy="453009"/>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𝜽</m:t>
                              </m:r>
                            </m:lim>
                          </m:limLow>
                        </m:fName>
                        <m:e>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e>
                          </m:d>
                        </m:e>
                      </m:func>
                    </m:oMath>
                  </m:oMathPara>
                </a14:m>
                <a:endParaRPr lang="vi-VN"/>
              </a:p>
            </p:txBody>
          </p:sp>
        </mc:Choice>
        <mc:Fallback xmlns="">
          <p:sp>
            <p:nvSpPr>
              <p:cNvPr id="50" name="TextBox 49">
                <a:extLst>
                  <a:ext uri="{FF2B5EF4-FFF2-40B4-BE49-F238E27FC236}">
                    <a16:creationId xmlns:a16="http://schemas.microsoft.com/office/drawing/2014/main" id="{0A77C562-AAC3-5C64-8AA3-1F4A7034E1E8}"/>
                  </a:ext>
                </a:extLst>
              </p:cNvPr>
              <p:cNvSpPr txBox="1">
                <a:spLocks noRot="1" noChangeAspect="1" noMove="1" noResize="1" noEditPoints="1" noAdjustHandles="1" noChangeArrowheads="1" noChangeShapeType="1" noTextEdit="1"/>
              </p:cNvSpPr>
              <p:nvPr/>
            </p:nvSpPr>
            <p:spPr>
              <a:xfrm>
                <a:off x="4926172" y="3357523"/>
                <a:ext cx="1467324" cy="453009"/>
              </a:xfrm>
              <a:prstGeom prst="rect">
                <a:avLst/>
              </a:prstGeom>
              <a:blipFill>
                <a:blip r:embed="rId13"/>
                <a:stretch>
                  <a:fillRect b="-1316"/>
                </a:stretch>
              </a:blipFill>
              <a:ln>
                <a:solidFill>
                  <a:srgbClr val="FF0000"/>
                </a:solidFill>
              </a:ln>
            </p:spPr>
            <p:txBody>
              <a:bodyPr/>
              <a:lstStyle/>
              <a:p>
                <a:r>
                  <a:rPr lang="vi-VN">
                    <a:noFill/>
                  </a:rPr>
                  <a:t> </a:t>
                </a:r>
              </a:p>
            </p:txBody>
          </p:sp>
        </mc:Fallback>
      </mc:AlternateContent>
      <p:cxnSp>
        <p:nvCxnSpPr>
          <p:cNvPr id="51" name="Straight Arrow Connector 50">
            <a:extLst>
              <a:ext uri="{FF2B5EF4-FFF2-40B4-BE49-F238E27FC236}">
                <a16:creationId xmlns:a16="http://schemas.microsoft.com/office/drawing/2014/main" id="{70E2401D-22E3-12C7-6046-1638757F502C}"/>
              </a:ext>
            </a:extLst>
          </p:cNvPr>
          <p:cNvCxnSpPr>
            <a:cxnSpLocks/>
            <a:stCxn id="23" idx="2"/>
            <a:endCxn id="50" idx="0"/>
          </p:cNvCxnSpPr>
          <p:nvPr/>
        </p:nvCxnSpPr>
        <p:spPr>
          <a:xfrm>
            <a:off x="5659834" y="3161799"/>
            <a:ext cx="0" cy="19572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F319CEDE-36D4-C7B4-281D-C1C042B6DA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0618" y="2679731"/>
            <a:ext cx="2614563" cy="1965624"/>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125FF146-B60D-E082-5B9E-603BBC0FE4C0}"/>
              </a:ext>
            </a:extLst>
          </p:cNvPr>
          <p:cNvSpPr txBox="1"/>
          <p:nvPr/>
        </p:nvSpPr>
        <p:spPr>
          <a:xfrm>
            <a:off x="628650" y="4796633"/>
            <a:ext cx="3938635" cy="246221"/>
          </a:xfrm>
          <a:prstGeom prst="rect">
            <a:avLst/>
          </a:prstGeom>
          <a:noFill/>
        </p:spPr>
        <p:txBody>
          <a:bodyPr wrap="square" rtlCol="0">
            <a:spAutoFit/>
          </a:bodyPr>
          <a:lstStyle/>
          <a:p>
            <a:r>
              <a:rPr lang="en-US" sz="1000" b="1"/>
              <a:t>[*]</a:t>
            </a:r>
            <a:r>
              <a:rPr lang="en-US" sz="1000"/>
              <a:t> Results from Nguyen Quoc Chuong with Python package Qsun</a:t>
            </a:r>
            <a:endParaRPr lang="en-US" sz="1000" b="0"/>
          </a:p>
        </p:txBody>
      </p:sp>
      <p:sp>
        <p:nvSpPr>
          <p:cNvPr id="69" name="Rectangle 68">
            <a:extLst>
              <a:ext uri="{FF2B5EF4-FFF2-40B4-BE49-F238E27FC236}">
                <a16:creationId xmlns:a16="http://schemas.microsoft.com/office/drawing/2014/main" id="{3129D233-B1BC-1D72-4B05-D336BF228746}"/>
              </a:ext>
            </a:extLst>
          </p:cNvPr>
          <p:cNvSpPr/>
          <p:nvPr/>
        </p:nvSpPr>
        <p:spPr>
          <a:xfrm>
            <a:off x="7288145" y="1919449"/>
            <a:ext cx="450387" cy="3750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22A272A-A0D3-1699-26A5-C9CBC5066BFE}"/>
                  </a:ext>
                </a:extLst>
              </p:cNvPr>
              <p:cNvSpPr txBox="1"/>
              <p:nvPr/>
            </p:nvSpPr>
            <p:spPr>
              <a:xfrm>
                <a:off x="8144373" y="1879013"/>
                <a:ext cx="883316" cy="461665"/>
              </a:xfrm>
              <a:prstGeom prst="rect">
                <a:avLst/>
              </a:prstGeom>
              <a:noFill/>
            </p:spPr>
            <p:txBody>
              <a:bodyPr wrap="square" rtlCol="0">
                <a:spAutoFit/>
              </a:bodyPr>
              <a:lstStyle/>
              <a:p>
                <a:r>
                  <a:rPr lang="en-US" sz="1200">
                    <a:solidFill>
                      <a:srgbClr val="FF0000"/>
                    </a:solidFill>
                  </a:rPr>
                  <a:t>Sampling</a:t>
                </a:r>
              </a:p>
              <a:p>
                <a:r>
                  <a:rPr lang="en-US" sz="1200">
                    <a:solidFill>
                      <a:srgbClr val="FF0000"/>
                    </a:solidFill>
                  </a:rPr>
                  <a:t>from </a:t>
                </a:r>
                <a14:m>
                  <m:oMath xmlns:m="http://schemas.openxmlformats.org/officeDocument/2006/math">
                    <m:r>
                      <a:rPr lang="en-US" sz="1200" b="0" i="1" smtClean="0">
                        <a:solidFill>
                          <a:srgbClr val="FF0000"/>
                        </a:solidFill>
                        <a:latin typeface="Cambria Math" panose="02040503050406030204" pitchFamily="18" charset="0"/>
                      </a:rPr>
                      <m:t>𝑦</m:t>
                    </m:r>
                    <m:r>
                      <a:rPr lang="en-US" sz="1200" b="0" i="1" smtClean="0">
                        <a:solidFill>
                          <a:srgbClr val="FF0000"/>
                        </a:solidFill>
                        <a:latin typeface="Cambria Math" panose="02040503050406030204" pitchFamily="18" charset="0"/>
                      </a:rPr>
                      <m:t>′</m:t>
                    </m:r>
                  </m:oMath>
                </a14:m>
                <a:endParaRPr lang="vi-VN" sz="1200">
                  <a:solidFill>
                    <a:srgbClr val="FF0000"/>
                  </a:solidFill>
                </a:endParaRPr>
              </a:p>
            </p:txBody>
          </p:sp>
        </mc:Choice>
        <mc:Fallback xmlns="">
          <p:sp>
            <p:nvSpPr>
              <p:cNvPr id="71" name="TextBox 70">
                <a:extLst>
                  <a:ext uri="{FF2B5EF4-FFF2-40B4-BE49-F238E27FC236}">
                    <a16:creationId xmlns:a16="http://schemas.microsoft.com/office/drawing/2014/main" id="{522A272A-A0D3-1699-26A5-C9CBC5066BFE}"/>
                  </a:ext>
                </a:extLst>
              </p:cNvPr>
              <p:cNvSpPr txBox="1">
                <a:spLocks noRot="1" noChangeAspect="1" noMove="1" noResize="1" noEditPoints="1" noAdjustHandles="1" noChangeArrowheads="1" noChangeShapeType="1" noTextEdit="1"/>
              </p:cNvSpPr>
              <p:nvPr/>
            </p:nvSpPr>
            <p:spPr>
              <a:xfrm>
                <a:off x="8144373" y="1879013"/>
                <a:ext cx="883316" cy="461665"/>
              </a:xfrm>
              <a:prstGeom prst="rect">
                <a:avLst/>
              </a:prstGeom>
              <a:blipFill>
                <a:blip r:embed="rId15"/>
                <a:stretch>
                  <a:fillRect b="-10526"/>
                </a:stretch>
              </a:blipFill>
            </p:spPr>
            <p:txBody>
              <a:bodyPr/>
              <a:lstStyle/>
              <a:p>
                <a:r>
                  <a:rPr lang="vi-VN">
                    <a:noFill/>
                  </a:rPr>
                  <a:t> </a:t>
                </a:r>
              </a:p>
            </p:txBody>
          </p:sp>
        </mc:Fallback>
      </mc:AlternateContent>
      <p:cxnSp>
        <p:nvCxnSpPr>
          <p:cNvPr id="75" name="Straight Arrow Connector 74">
            <a:extLst>
              <a:ext uri="{FF2B5EF4-FFF2-40B4-BE49-F238E27FC236}">
                <a16:creationId xmlns:a16="http://schemas.microsoft.com/office/drawing/2014/main" id="{9997C21D-E2AC-39B5-40EA-3DDBFC2FA96C}"/>
              </a:ext>
            </a:extLst>
          </p:cNvPr>
          <p:cNvCxnSpPr>
            <a:cxnSpLocks/>
            <a:stCxn id="71" idx="1"/>
            <a:endCxn id="69" idx="3"/>
          </p:cNvCxnSpPr>
          <p:nvPr/>
        </p:nvCxnSpPr>
        <p:spPr>
          <a:xfrm flipH="1" flipV="1">
            <a:off x="7738532" y="2106994"/>
            <a:ext cx="405841" cy="285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1610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792C-BD86-AE72-D985-BAAB4C200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FC6A3-76C0-015A-0414-83572B491515}"/>
              </a:ext>
            </a:extLst>
          </p:cNvPr>
          <p:cNvSpPr>
            <a:spLocks noGrp="1"/>
          </p:cNvSpPr>
          <p:nvPr>
            <p:ph type="title"/>
          </p:nvPr>
        </p:nvSpPr>
        <p:spPr>
          <a:xfrm>
            <a:off x="134827" y="1"/>
            <a:ext cx="8874347" cy="846159"/>
          </a:xfrm>
        </p:spPr>
        <p:txBody>
          <a:bodyPr>
            <a:normAutofit/>
          </a:bodyPr>
          <a:lstStyle/>
          <a:p>
            <a:r>
              <a:rPr lang="en-US" sz="2700"/>
              <a:t>2.3. Quantum deep learning</a:t>
            </a:r>
            <a:br>
              <a:rPr lang="en-US"/>
            </a:br>
            <a:r>
              <a:rPr lang="vi-VN" sz="1800" b="0" i="0">
                <a:solidFill>
                  <a:srgbClr val="000000"/>
                </a:solidFill>
                <a:effectLst/>
                <a:latin typeface="__Quicksand_e7ab6f"/>
              </a:rPr>
              <a:t>Variational classifier</a:t>
            </a:r>
            <a:r>
              <a:rPr lang="en-US" sz="1800" b="0" i="0">
                <a:solidFill>
                  <a:srgbClr val="000000"/>
                </a:solidFill>
                <a:effectLst/>
                <a:latin typeface="__Quicksand_e7ab6f"/>
              </a:rPr>
              <a:t> for quantum battery optimization</a:t>
            </a:r>
            <a:endParaRPr lang="en-US" sz="1800" dirty="0"/>
          </a:p>
        </p:txBody>
      </p:sp>
      <p:pic>
        <p:nvPicPr>
          <p:cNvPr id="6" name="Content Placeholder 5">
            <a:extLst>
              <a:ext uri="{FF2B5EF4-FFF2-40B4-BE49-F238E27FC236}">
                <a16:creationId xmlns:a16="http://schemas.microsoft.com/office/drawing/2014/main" id="{EB4A84AB-D277-0DC7-B0D1-4F053B4ADFD5}"/>
              </a:ext>
            </a:extLst>
          </p:cNvPr>
          <p:cNvPicPr>
            <a:picLocks noGrp="1" noChangeAspect="1"/>
          </p:cNvPicPr>
          <p:nvPr>
            <p:ph idx="1"/>
          </p:nvPr>
        </p:nvPicPr>
        <p:blipFill>
          <a:blip r:embed="rId2"/>
          <a:stretch>
            <a:fillRect/>
          </a:stretch>
        </p:blipFill>
        <p:spPr>
          <a:xfrm>
            <a:off x="3992450" y="1198829"/>
            <a:ext cx="5016725" cy="3263504"/>
          </a:xfrm>
        </p:spPr>
      </p:pic>
      <p:sp>
        <p:nvSpPr>
          <p:cNvPr id="4" name="Slide Number Placeholder 3">
            <a:extLst>
              <a:ext uri="{FF2B5EF4-FFF2-40B4-BE49-F238E27FC236}">
                <a16:creationId xmlns:a16="http://schemas.microsoft.com/office/drawing/2014/main" id="{6694008C-D8EF-CDAB-AC4F-530E42DCEE1A}"/>
              </a:ext>
            </a:extLst>
          </p:cNvPr>
          <p:cNvSpPr>
            <a:spLocks noGrp="1"/>
          </p:cNvSpPr>
          <p:nvPr>
            <p:ph type="sldNum" sz="quarter" idx="12"/>
          </p:nvPr>
        </p:nvSpPr>
        <p:spPr/>
        <p:txBody>
          <a:bodyPr/>
          <a:lstStyle/>
          <a:p>
            <a:fld id="{3C0C221A-CB66-4297-9A52-937C35126D0C}" type="slidenum">
              <a:rPr lang="en-US" smtClean="0"/>
              <a:t>54</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1AF577-8BBE-7DCD-40E4-BA9BA65D9B81}"/>
                  </a:ext>
                </a:extLst>
              </p:cNvPr>
              <p:cNvSpPr txBox="1"/>
              <p:nvPr/>
            </p:nvSpPr>
            <p:spPr>
              <a:xfrm>
                <a:off x="3943350" y="4376083"/>
                <a:ext cx="5065825" cy="715581"/>
              </a:xfrm>
              <a:prstGeom prst="rect">
                <a:avLst/>
              </a:prstGeom>
              <a:noFill/>
            </p:spPr>
            <p:txBody>
              <a:bodyPr wrap="square">
                <a:spAutoFit/>
              </a:bodyPr>
              <a:lstStyle/>
              <a:p>
                <a:pPr marL="257175" indent="-257175">
                  <a:buAutoNum type="alphaLcParenBoth"/>
                </a:pPr>
                <a:r>
                  <a:rPr lang="en-US" sz="1350"/>
                  <a:t>A </a:t>
                </a:r>
                <a:r>
                  <a:rPr lang="en-US" sz="1350" dirty="0"/>
                  <a:t>model of </a:t>
                </a:r>
                <a14:m>
                  <m:oMath xmlns:m="http://schemas.openxmlformats.org/officeDocument/2006/math">
                    <m:r>
                      <a:rPr lang="en-US" sz="1350" i="1" dirty="0" smtClean="0">
                        <a:latin typeface="Cambria Math" panose="02040503050406030204" pitchFamily="18" charset="0"/>
                      </a:rPr>
                      <m:t>𝑁</m:t>
                    </m:r>
                  </m:oMath>
                </a14:m>
                <a:r>
                  <a:rPr lang="en-US" sz="1350" dirty="0"/>
                  <a:t>-cell quantum battery. </a:t>
                </a:r>
              </a:p>
              <a:p>
                <a:pPr marL="257175" indent="-257175">
                  <a:buAutoNum type="alphaLcParenBoth"/>
                </a:pPr>
                <a:r>
                  <a:rPr lang="en-US" sz="1350" dirty="0"/>
                  <a:t>A quantum machine learning algorithm for optimizing battery’s power.</a:t>
                </a:r>
              </a:p>
            </p:txBody>
          </p:sp>
        </mc:Choice>
        <mc:Fallback xmlns="">
          <p:sp>
            <p:nvSpPr>
              <p:cNvPr id="8" name="TextBox 7">
                <a:extLst>
                  <a:ext uri="{FF2B5EF4-FFF2-40B4-BE49-F238E27FC236}">
                    <a16:creationId xmlns:a16="http://schemas.microsoft.com/office/drawing/2014/main" id="{5B1AF577-8BBE-7DCD-40E4-BA9BA65D9B81}"/>
                  </a:ext>
                </a:extLst>
              </p:cNvPr>
              <p:cNvSpPr txBox="1">
                <a:spLocks noRot="1" noChangeAspect="1" noMove="1" noResize="1" noEditPoints="1" noAdjustHandles="1" noChangeArrowheads="1" noChangeShapeType="1" noTextEdit="1"/>
              </p:cNvSpPr>
              <p:nvPr/>
            </p:nvSpPr>
            <p:spPr>
              <a:xfrm>
                <a:off x="3943350" y="4376083"/>
                <a:ext cx="5065825" cy="715581"/>
              </a:xfrm>
              <a:prstGeom prst="rect">
                <a:avLst/>
              </a:prstGeom>
              <a:blipFill>
                <a:blip r:embed="rId3"/>
                <a:stretch>
                  <a:fillRect l="-361" t="-2564" b="-854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2DF9A5-6555-43CE-E1A1-F4A1CB507C46}"/>
                  </a:ext>
                </a:extLst>
              </p:cNvPr>
              <p:cNvSpPr txBox="1"/>
              <p:nvPr/>
            </p:nvSpPr>
            <p:spPr>
              <a:xfrm>
                <a:off x="134827" y="792389"/>
                <a:ext cx="6048932" cy="592726"/>
              </a:xfrm>
              <a:prstGeom prst="rect">
                <a:avLst/>
              </a:prstGeom>
              <a:noFill/>
            </p:spPr>
            <p:txBody>
              <a:bodyPr wrap="square">
                <a:spAutoFit/>
              </a:bodyPr>
              <a:lstStyle/>
              <a:p>
                <a:r>
                  <a:rPr lang="en-US" sz="1500" dirty="0"/>
                  <a:t>A quantum battery is given in the ground state of a Hamiltonian</a:t>
                </a:r>
              </a:p>
              <a:p>
                <a14:m>
                  <m:oMath xmlns:m="http://schemas.openxmlformats.org/officeDocument/2006/math">
                    <m:sSub>
                      <m:sSubPr>
                        <m:ctrlPr>
                          <a:rPr lang="en-VN" sz="1500" i="1" spc="-4">
                            <a:latin typeface="Cambria Math" panose="02040503050406030204" pitchFamily="18" charset="0"/>
                          </a:rPr>
                        </m:ctrlPr>
                      </m:sSubPr>
                      <m:e>
                        <m:r>
                          <a:rPr lang="vi-VN" sz="1500" i="1" spc="-4">
                            <a:latin typeface="Cambria Math" panose="02040503050406030204" pitchFamily="18" charset="0"/>
                          </a:rPr>
                          <m:t>𝐻</m:t>
                        </m:r>
                      </m:e>
                      <m:sub>
                        <m:r>
                          <a:rPr lang="vi-VN" sz="1500" i="1" spc="-4">
                            <a:latin typeface="Cambria Math" panose="02040503050406030204" pitchFamily="18" charset="0"/>
                          </a:rPr>
                          <m:t>0</m:t>
                        </m:r>
                      </m:sub>
                    </m:sSub>
                    <m:d>
                      <m:dPr>
                        <m:ctrlPr>
                          <a:rPr lang="en-VN" sz="1500" i="1" spc="-4">
                            <a:latin typeface="Cambria Math" panose="02040503050406030204" pitchFamily="18" charset="0"/>
                          </a:rPr>
                        </m:ctrlPr>
                      </m:dPr>
                      <m:e>
                        <m:r>
                          <a:rPr lang="vi-VN" sz="1500" i="1" spc="-4">
                            <a:latin typeface="Cambria Math" panose="02040503050406030204" pitchFamily="18" charset="0"/>
                          </a:rPr>
                          <m:t>h</m:t>
                        </m:r>
                      </m:e>
                    </m:d>
                    <m:r>
                      <a:rPr lang="vi-VN" sz="1500" spc="-4">
                        <a:latin typeface="Cambria Math" panose="02040503050406030204" pitchFamily="18" charset="0"/>
                      </a:rPr>
                      <m:t>=−</m:t>
                    </m:r>
                    <m:r>
                      <a:rPr lang="vi-VN" sz="1500" i="1" spc="-4">
                        <a:latin typeface="Cambria Math" panose="02040503050406030204" pitchFamily="18" charset="0"/>
                      </a:rPr>
                      <m:t>h</m:t>
                    </m:r>
                    <m:nary>
                      <m:naryPr>
                        <m:chr m:val="∑"/>
                        <m:limLoc m:val="undOvr"/>
                        <m:ctrlPr>
                          <a:rPr lang="en-VN" sz="1500" i="1" spc="-4">
                            <a:latin typeface="Cambria Math" panose="02040503050406030204" pitchFamily="18" charset="0"/>
                          </a:rPr>
                        </m:ctrlPr>
                      </m:naryPr>
                      <m:sub>
                        <m:r>
                          <a:rPr lang="vi-VN" sz="1500" i="1" spc="-4">
                            <a:latin typeface="Cambria Math" panose="02040503050406030204" pitchFamily="18" charset="0"/>
                          </a:rPr>
                          <m:t>𝑗</m:t>
                        </m:r>
                        <m:r>
                          <a:rPr lang="vi-VN" sz="1500" spc="-4">
                            <a:latin typeface="Cambria Math" panose="02040503050406030204" pitchFamily="18" charset="0"/>
                          </a:rPr>
                          <m:t>=</m:t>
                        </m:r>
                        <m:r>
                          <a:rPr lang="vi-VN" sz="1500" i="1" spc="-4">
                            <a:latin typeface="Cambria Math" panose="02040503050406030204" pitchFamily="18" charset="0"/>
                          </a:rPr>
                          <m:t>1</m:t>
                        </m:r>
                      </m:sub>
                      <m:sup>
                        <m:r>
                          <a:rPr lang="vi-VN" sz="1500" i="1" spc="-4">
                            <a:latin typeface="Cambria Math" panose="02040503050406030204" pitchFamily="18" charset="0"/>
                          </a:rPr>
                          <m:t>𝑁</m:t>
                        </m:r>
                      </m:sup>
                      <m:e>
                        <m:sSub>
                          <m:sSubPr>
                            <m:ctrlPr>
                              <a:rPr lang="en-VN" sz="1500" i="1" spc="-4">
                                <a:latin typeface="Cambria Math" panose="02040503050406030204" pitchFamily="18" charset="0"/>
                              </a:rPr>
                            </m:ctrlPr>
                          </m:sSubPr>
                          <m:e>
                            <m:r>
                              <a:rPr lang="vi-VN" sz="1500" i="1" spc="-4">
                                <a:latin typeface="Cambria Math" panose="02040503050406030204" pitchFamily="18" charset="0"/>
                              </a:rPr>
                              <m:t>𝑍</m:t>
                            </m:r>
                          </m:e>
                          <m:sub>
                            <m:r>
                              <a:rPr lang="vi-VN" sz="1500" i="1" spc="-4">
                                <a:latin typeface="Cambria Math" panose="02040503050406030204" pitchFamily="18" charset="0"/>
                              </a:rPr>
                              <m:t>𝑗</m:t>
                            </m:r>
                          </m:sub>
                        </m:sSub>
                      </m:e>
                    </m:nary>
                    <m:r>
                      <a:rPr lang="vi-VN" sz="1500" spc="-4">
                        <a:latin typeface="Cambria Math" panose="02040503050406030204" pitchFamily="18" charset="0"/>
                      </a:rPr>
                      <m:t>.</m:t>
                    </m:r>
                    <m:r>
                      <a:rPr lang="vi-VN" sz="1500" i="1" spc="-4">
                        <a:latin typeface="Cambria Math" panose="02040503050406030204" pitchFamily="18" charset="0"/>
                      </a:rPr>
                      <m:t> </m:t>
                    </m:r>
                  </m:oMath>
                </a14:m>
                <a:r>
                  <a:rPr lang="en-US" sz="1500" dirty="0"/>
                  <a:t>The </a:t>
                </a:r>
                <a:r>
                  <a:rPr lang="en-US" sz="1500" b="1" dirty="0">
                    <a:solidFill>
                      <a:srgbClr val="FF0000"/>
                    </a:solidFill>
                  </a:rPr>
                  <a:t>charging</a:t>
                </a:r>
                <a:r>
                  <a:rPr lang="en-US" sz="1500" dirty="0"/>
                  <a:t> </a:t>
                </a:r>
                <a:r>
                  <a:rPr lang="en-US" sz="1500" b="1" dirty="0">
                    <a:solidFill>
                      <a:srgbClr val="FF0000"/>
                    </a:solidFill>
                  </a:rPr>
                  <a:t>Hamiltonian</a:t>
                </a:r>
                <a:r>
                  <a:rPr lang="en-US" sz="1500" dirty="0"/>
                  <a:t> is given by:</a:t>
                </a:r>
              </a:p>
            </p:txBody>
          </p:sp>
        </mc:Choice>
        <mc:Fallback xmlns="">
          <p:sp>
            <p:nvSpPr>
              <p:cNvPr id="10" name="TextBox 9">
                <a:extLst>
                  <a:ext uri="{FF2B5EF4-FFF2-40B4-BE49-F238E27FC236}">
                    <a16:creationId xmlns:a16="http://schemas.microsoft.com/office/drawing/2014/main" id="{062DF9A5-6555-43CE-E1A1-F4A1CB507C46}"/>
                  </a:ext>
                </a:extLst>
              </p:cNvPr>
              <p:cNvSpPr txBox="1">
                <a:spLocks noRot="1" noChangeAspect="1" noMove="1" noResize="1" noEditPoints="1" noAdjustHandles="1" noChangeArrowheads="1" noChangeShapeType="1" noTextEdit="1"/>
              </p:cNvSpPr>
              <p:nvPr/>
            </p:nvSpPr>
            <p:spPr>
              <a:xfrm>
                <a:off x="134827" y="792389"/>
                <a:ext cx="6048932" cy="592726"/>
              </a:xfrm>
              <a:prstGeom prst="rect">
                <a:avLst/>
              </a:prstGeom>
              <a:blipFill>
                <a:blip r:embed="rId4"/>
                <a:stretch>
                  <a:fillRect l="-403" t="-19588" b="-907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00F61-01C8-AC0E-D1E9-6ABD59A6FBE3}"/>
                  </a:ext>
                </a:extLst>
              </p:cNvPr>
              <p:cNvSpPr txBox="1"/>
              <p:nvPr/>
            </p:nvSpPr>
            <p:spPr>
              <a:xfrm>
                <a:off x="265843" y="1294869"/>
                <a:ext cx="5016725" cy="767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𝐻</m:t>
                          </m:r>
                        </m:e>
                        <m:sub>
                          <m:r>
                            <m:rPr>
                              <m:sty m:val="p"/>
                            </m:rPr>
                            <a:rPr lang="en-VN" sz="1500">
                              <a:latin typeface="Cambria Math" panose="02040503050406030204" pitchFamily="18" charset="0"/>
                            </a:rPr>
                            <m:t>charge</m:t>
                          </m:r>
                        </m:sub>
                      </m:sSub>
                      <m:d>
                        <m:dPr>
                          <m:ctrlPr>
                            <a:rPr lang="en-VN" sz="1500" i="1">
                              <a:solidFill>
                                <a:srgbClr val="836967"/>
                              </a:solidFill>
                              <a:latin typeface="Cambria Math" panose="02040503050406030204" pitchFamily="18" charset="0"/>
                            </a:rPr>
                          </m:ctrlPr>
                        </m:dPr>
                        <m:e>
                          <m:r>
                            <a:rPr lang="en-VN" sz="1500" i="1">
                              <a:latin typeface="Cambria Math" panose="02040503050406030204" pitchFamily="18" charset="0"/>
                            </a:rPr>
                            <m:t>𝐽</m:t>
                          </m:r>
                          <m:r>
                            <a:rPr lang="en-VN" sz="1500">
                              <a:latin typeface="Cambria Math" panose="02040503050406030204" pitchFamily="18" charset="0"/>
                            </a:rPr>
                            <m:t>,</m:t>
                          </m:r>
                          <m:r>
                            <m:rPr>
                              <m:sty m:val="p"/>
                            </m:rPr>
                            <a:rPr lang="en-VN" sz="1500">
                              <a:latin typeface="Cambria Math" panose="02040503050406030204" pitchFamily="18" charset="0"/>
                            </a:rPr>
                            <m:t>Δ</m:t>
                          </m:r>
                          <m:r>
                            <a:rPr lang="en-VN" sz="1500">
                              <a:latin typeface="Cambria Math" panose="02040503050406030204" pitchFamily="18" charset="0"/>
                            </a:rPr>
                            <m:t>,</m:t>
                          </m:r>
                          <m:r>
                            <a:rPr lang="en-VN" sz="1500" i="1">
                              <a:latin typeface="Cambria Math" panose="02040503050406030204" pitchFamily="18" charset="0"/>
                            </a:rPr>
                            <m:t>𝛾</m:t>
                          </m:r>
                        </m:e>
                      </m:d>
                      <m:r>
                        <a:rPr lang="en-VN" sz="1500">
                          <a:latin typeface="Cambria Math" panose="02040503050406030204" pitchFamily="18" charset="0"/>
                        </a:rPr>
                        <m:t>=</m:t>
                      </m:r>
                      <m:nary>
                        <m:naryPr>
                          <m:chr m:val="∑"/>
                          <m:limLoc m:val="undOvr"/>
                          <m:ctrlPr>
                            <a:rPr lang="en-VN" sz="1500" i="1">
                              <a:latin typeface="Cambria Math" panose="02040503050406030204" pitchFamily="18" charset="0"/>
                            </a:rPr>
                          </m:ctrlPr>
                        </m:naryPr>
                        <m:sub>
                          <m:r>
                            <a:rPr lang="en-VN" sz="1500" i="1">
                              <a:latin typeface="Cambria Math" panose="02040503050406030204" pitchFamily="18" charset="0"/>
                            </a:rPr>
                            <m:t>𝑗</m:t>
                          </m:r>
                          <m:r>
                            <a:rPr lang="en-VN" sz="1500">
                              <a:latin typeface="Cambria Math" panose="02040503050406030204" pitchFamily="18" charset="0"/>
                            </a:rPr>
                            <m:t>=1</m:t>
                          </m:r>
                        </m:sub>
                        <m:sup>
                          <m:r>
                            <a:rPr lang="en-VN" sz="1500" i="1">
                              <a:latin typeface="Cambria Math" panose="02040503050406030204" pitchFamily="18" charset="0"/>
                            </a:rPr>
                            <m:t>𝑁</m:t>
                          </m:r>
                          <m:r>
                            <a:rPr lang="en-VN" sz="1500">
                              <a:latin typeface="Cambria Math" panose="02040503050406030204" pitchFamily="18" charset="0"/>
                            </a:rPr>
                            <m:t>−1</m:t>
                          </m:r>
                        </m:sup>
                        <m:e>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𝐽</m:t>
                              </m:r>
                            </m:e>
                            <m:sub>
                              <m:r>
                                <a:rPr lang="en-VN" sz="1500" i="1">
                                  <a:latin typeface="Cambria Math" panose="02040503050406030204" pitchFamily="18" charset="0"/>
                                </a:rPr>
                                <m:t>𝑗</m:t>
                              </m:r>
                            </m:sub>
                          </m:sSub>
                          <m:r>
                            <a:rPr lang="en-VN" sz="1500" i="1">
                              <a:latin typeface="Cambria Math" panose="02040503050406030204" pitchFamily="18" charset="0"/>
                            </a:rPr>
                            <m:t>h</m:t>
                          </m:r>
                          <m:d>
                            <m:dPr>
                              <m:ctrlPr>
                                <a:rPr lang="en-VN" sz="1500" i="1">
                                  <a:solidFill>
                                    <a:srgbClr val="836967"/>
                                  </a:solidFill>
                                  <a:latin typeface="Cambria Math" panose="02040503050406030204" pitchFamily="18" charset="0"/>
                                </a:rPr>
                              </m:ctrlPr>
                            </m:dPr>
                            <m:e>
                              <m:r>
                                <a:rPr lang="en-VN" sz="1500">
                                  <a:latin typeface="Cambria Math" panose="02040503050406030204" pitchFamily="18" charset="0"/>
                                </a:rPr>
                                <m:t>1+</m:t>
                              </m:r>
                              <m:r>
                                <a:rPr lang="en-VN" sz="1500" i="1">
                                  <a:latin typeface="Cambria Math" panose="02040503050406030204" pitchFamily="18" charset="0"/>
                                </a:rPr>
                                <m:t>𝛾</m:t>
                              </m:r>
                            </m:e>
                          </m:d>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𝑋</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𝑋</m:t>
                              </m:r>
                            </m:e>
                            <m:sub>
                              <m:r>
                                <a:rPr lang="en-VN" sz="1500" i="1">
                                  <a:latin typeface="Cambria Math" panose="02040503050406030204" pitchFamily="18" charset="0"/>
                                </a:rPr>
                                <m:t>𝑗</m:t>
                              </m:r>
                              <m:r>
                                <a:rPr lang="en-VN" sz="1500">
                                  <a:latin typeface="Cambria Math" panose="02040503050406030204" pitchFamily="18" charset="0"/>
                                </a:rPr>
                                <m:t>+1</m:t>
                              </m:r>
                            </m:sub>
                          </m:sSub>
                          <m:r>
                            <a:rPr lang="en-VN" sz="1500">
                              <a:latin typeface="Cambria Math" panose="02040503050406030204" pitchFamily="18" charset="0"/>
                            </a:rPr>
                            <m:t>+</m:t>
                          </m:r>
                          <m:d>
                            <m:dPr>
                              <m:ctrlPr>
                                <a:rPr lang="en-VN" sz="1500" i="1">
                                  <a:solidFill>
                                    <a:srgbClr val="836967"/>
                                  </a:solidFill>
                                  <a:latin typeface="Cambria Math" panose="02040503050406030204" pitchFamily="18" charset="0"/>
                                </a:rPr>
                              </m:ctrlPr>
                            </m:dPr>
                            <m:e>
                              <m:r>
                                <a:rPr lang="vi-VN" sz="1500">
                                  <a:solidFill>
                                    <a:srgbClr val="836967"/>
                                  </a:solidFill>
                                  <a:latin typeface="Cambria Math" panose="02040503050406030204" pitchFamily="18" charset="0"/>
                                </a:rPr>
                                <m:t>1</m:t>
                              </m:r>
                              <m:r>
                                <a:rPr lang="en-VN" sz="1500">
                                  <a:latin typeface="Cambria Math" panose="02040503050406030204" pitchFamily="18" charset="0"/>
                                </a:rPr>
                                <m:t>−</m:t>
                              </m:r>
                              <m:r>
                                <a:rPr lang="en-VN" sz="1500" i="1">
                                  <a:latin typeface="Cambria Math" panose="02040503050406030204" pitchFamily="18" charset="0"/>
                                </a:rPr>
                                <m:t>𝛾</m:t>
                              </m:r>
                            </m:e>
                          </m:d>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𝑌</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𝑌</m:t>
                              </m:r>
                            </m:e>
                            <m:sub>
                              <m:r>
                                <a:rPr lang="en-VN" sz="1500" i="1">
                                  <a:latin typeface="Cambria Math" panose="02040503050406030204" pitchFamily="18" charset="0"/>
                                </a:rPr>
                                <m:t>𝑗</m:t>
                              </m:r>
                              <m:r>
                                <a:rPr lang="en-VN" sz="1500">
                                  <a:latin typeface="Cambria Math" panose="02040503050406030204" pitchFamily="18" charset="0"/>
                                </a:rPr>
                                <m:t>+1</m:t>
                              </m:r>
                            </m:sub>
                          </m:sSub>
                        </m:e>
                      </m:nary>
                    </m:oMath>
                  </m:oMathPara>
                </a14:m>
                <a:endParaRPr lang="en-VN" sz="1500" i="1" dirty="0"/>
              </a:p>
            </p:txBody>
          </p:sp>
        </mc:Choice>
        <mc:Fallback xmlns="">
          <p:sp>
            <p:nvSpPr>
              <p:cNvPr id="11" name="TextBox 10">
                <a:extLst>
                  <a:ext uri="{FF2B5EF4-FFF2-40B4-BE49-F238E27FC236}">
                    <a16:creationId xmlns:a16="http://schemas.microsoft.com/office/drawing/2014/main" id="{EF700F61-01C8-AC0E-D1E9-6ABD59A6FBE3}"/>
                  </a:ext>
                </a:extLst>
              </p:cNvPr>
              <p:cNvSpPr txBox="1">
                <a:spLocks noRot="1" noChangeAspect="1" noMove="1" noResize="1" noEditPoints="1" noAdjustHandles="1" noChangeArrowheads="1" noChangeShapeType="1" noTextEdit="1"/>
              </p:cNvSpPr>
              <p:nvPr/>
            </p:nvSpPr>
            <p:spPr>
              <a:xfrm>
                <a:off x="265843" y="1294869"/>
                <a:ext cx="5016725" cy="767518"/>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2353A4-39E6-E14E-F690-17BF5254603C}"/>
                  </a:ext>
                </a:extLst>
              </p:cNvPr>
              <p:cNvSpPr txBox="1"/>
              <p:nvPr/>
            </p:nvSpPr>
            <p:spPr>
              <a:xfrm>
                <a:off x="707962" y="4520097"/>
                <a:ext cx="3170234" cy="415498"/>
              </a:xfrm>
              <a:prstGeom prst="rect">
                <a:avLst/>
              </a:prstGeom>
              <a:noFill/>
            </p:spPr>
            <p:txBody>
              <a:bodyPr wrap="square" rtlCol="0">
                <a:spAutoFit/>
              </a:bodyPr>
              <a:lstStyle/>
              <a:p>
                <a:r>
                  <a:rPr lang="en-VN" sz="2100">
                    <a:solidFill>
                      <a:srgbClr val="FF0000"/>
                    </a:solidFill>
                  </a:rPr>
                  <a:t>How to optimize </a:t>
                </a:r>
                <a14:m>
                  <m:oMath xmlns:m="http://schemas.openxmlformats.org/officeDocument/2006/math">
                    <m:d>
                      <m:dPr>
                        <m:begChr m:val="{"/>
                        <m:endChr m:val="}"/>
                        <m:ctrlPr>
                          <a:rPr lang="vi-VN" sz="2100" i="1">
                            <a:solidFill>
                              <a:srgbClr val="FF0000"/>
                            </a:solidFill>
                            <a:latin typeface="Cambria Math" panose="02040503050406030204" pitchFamily="18" charset="0"/>
                          </a:rPr>
                        </m:ctrlPr>
                      </m:dPr>
                      <m:e>
                        <m:r>
                          <a:rPr lang="vi-VN" sz="2100" b="1" i="1">
                            <a:solidFill>
                              <a:srgbClr val="FF0000"/>
                            </a:solidFill>
                            <a:latin typeface="Cambria Math" panose="02040503050406030204" pitchFamily="18" charset="0"/>
                          </a:rPr>
                          <m:t> </m:t>
                        </m:r>
                        <m:r>
                          <a:rPr lang="vi-VN" sz="2100" b="1" i="1">
                            <a:solidFill>
                              <a:srgbClr val="FF0000"/>
                            </a:solidFill>
                            <a:latin typeface="Cambria Math" panose="02040503050406030204" pitchFamily="18" charset="0"/>
                          </a:rPr>
                          <m:t>𝑱</m:t>
                        </m:r>
                        <m:r>
                          <a:rPr lang="vi-VN" sz="2100" b="1" i="1">
                            <a:solidFill>
                              <a:srgbClr val="FF0000"/>
                            </a:solidFill>
                            <a:latin typeface="Cambria Math" panose="02040503050406030204" pitchFamily="18" charset="0"/>
                          </a:rPr>
                          <m:t>,</m:t>
                        </m:r>
                        <m:r>
                          <a:rPr lang="vi-VN" sz="2100" b="1" i="1">
                            <a:solidFill>
                              <a:srgbClr val="FF0000"/>
                            </a:solidFill>
                            <a:latin typeface="Cambria Math" panose="02040503050406030204" pitchFamily="18" charset="0"/>
                          </a:rPr>
                          <m:t>𝜟</m:t>
                        </m:r>
                      </m:e>
                    </m:d>
                  </m:oMath>
                </a14:m>
                <a:r>
                  <a:rPr lang="en-VN" sz="2100">
                    <a:solidFill>
                      <a:srgbClr val="FF0000"/>
                    </a:solidFill>
                  </a:rPr>
                  <a:t>?</a:t>
                </a:r>
                <a:endParaRPr lang="en-VN" sz="2100" i="1">
                  <a:solidFill>
                    <a:srgbClr val="FF0000"/>
                  </a:solidFill>
                </a:endParaRPr>
              </a:p>
            </p:txBody>
          </p:sp>
        </mc:Choice>
        <mc:Fallback xmlns="">
          <p:sp>
            <p:nvSpPr>
              <p:cNvPr id="12" name="TextBox 11">
                <a:extLst>
                  <a:ext uri="{FF2B5EF4-FFF2-40B4-BE49-F238E27FC236}">
                    <a16:creationId xmlns:a16="http://schemas.microsoft.com/office/drawing/2014/main" id="{752353A4-39E6-E14E-F690-17BF5254603C}"/>
                  </a:ext>
                </a:extLst>
              </p:cNvPr>
              <p:cNvSpPr txBox="1">
                <a:spLocks noRot="1" noChangeAspect="1" noMove="1" noResize="1" noEditPoints="1" noAdjustHandles="1" noChangeArrowheads="1" noChangeShapeType="1" noTextEdit="1"/>
              </p:cNvSpPr>
              <p:nvPr/>
            </p:nvSpPr>
            <p:spPr>
              <a:xfrm>
                <a:off x="707962" y="4520097"/>
                <a:ext cx="3170234" cy="415498"/>
              </a:xfrm>
              <a:prstGeom prst="rect">
                <a:avLst/>
              </a:prstGeom>
              <a:blipFill>
                <a:blip r:embed="rId6"/>
                <a:stretch>
                  <a:fillRect l="-2308" t="-8696" b="-27536"/>
                </a:stretch>
              </a:blipFill>
            </p:spPr>
            <p:txBody>
              <a:bodyPr/>
              <a:lstStyle/>
              <a:p>
                <a:r>
                  <a:rPr lang="vi-VN">
                    <a:noFill/>
                  </a:rPr>
                  <a:t> </a:t>
                </a:r>
              </a:p>
            </p:txBody>
          </p:sp>
        </mc:Fallback>
      </mc:AlternateContent>
      <p:cxnSp>
        <p:nvCxnSpPr>
          <p:cNvPr id="13" name="Straight Arrow Connector 12">
            <a:extLst>
              <a:ext uri="{FF2B5EF4-FFF2-40B4-BE49-F238E27FC236}">
                <a16:creationId xmlns:a16="http://schemas.microsoft.com/office/drawing/2014/main" id="{809506A2-EF03-A2E6-7B17-6CC623799811}"/>
              </a:ext>
            </a:extLst>
          </p:cNvPr>
          <p:cNvCxnSpPr>
            <a:cxnSpLocks/>
            <a:endCxn id="14" idx="0"/>
          </p:cNvCxnSpPr>
          <p:nvPr/>
        </p:nvCxnSpPr>
        <p:spPr>
          <a:xfrm>
            <a:off x="1753826" y="2820450"/>
            <a:ext cx="0" cy="47174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F28C08-FCA9-E877-D7A6-D989C96D88A3}"/>
                  </a:ext>
                </a:extLst>
              </p:cNvPr>
              <p:cNvSpPr txBox="1"/>
              <p:nvPr/>
            </p:nvSpPr>
            <p:spPr>
              <a:xfrm>
                <a:off x="691899" y="3292194"/>
                <a:ext cx="2123854" cy="553998"/>
              </a:xfrm>
              <a:prstGeom prst="rect">
                <a:avLst/>
              </a:prstGeom>
              <a:noFill/>
            </p:spPr>
            <p:txBody>
              <a:bodyPr wrap="square" rtlCol="0">
                <a:spAutoFit/>
              </a:bodyPr>
              <a:lstStyle/>
              <a:p>
                <a:r>
                  <a:rPr lang="en-VN" sz="1500" dirty="0"/>
                  <a:t>Optimizing </a:t>
                </a:r>
                <a14:m>
                  <m:oMath xmlns:m="http://schemas.openxmlformats.org/officeDocument/2006/math">
                    <m:d>
                      <m:dPr>
                        <m:begChr m:val="{"/>
                        <m:endChr m:val="}"/>
                        <m:ctrlPr>
                          <a:rPr lang="vi-VN" sz="1500" i="1">
                            <a:latin typeface="Cambria Math" panose="02040503050406030204" pitchFamily="18" charset="0"/>
                          </a:rPr>
                        </m:ctrlPr>
                      </m:dPr>
                      <m:e>
                        <m:r>
                          <a:rPr lang="vi-VN" sz="1500" b="1" i="1">
                            <a:latin typeface="Cambria Math" panose="02040503050406030204" pitchFamily="18" charset="0"/>
                          </a:rPr>
                          <m:t> </m:t>
                        </m:r>
                        <m:r>
                          <a:rPr lang="vi-VN" sz="1500" b="1" i="1">
                            <a:latin typeface="Cambria Math" panose="02040503050406030204" pitchFamily="18" charset="0"/>
                          </a:rPr>
                          <m:t>𝑱</m:t>
                        </m:r>
                        <m:r>
                          <a:rPr lang="vi-VN" sz="1500" b="1" i="1">
                            <a:latin typeface="Cambria Math" panose="02040503050406030204" pitchFamily="18" charset="0"/>
                          </a:rPr>
                          <m:t>,</m:t>
                        </m:r>
                        <m:r>
                          <a:rPr lang="vi-VN" sz="1500" b="1" i="1">
                            <a:latin typeface="Cambria Math" panose="02040503050406030204" pitchFamily="18" charset="0"/>
                          </a:rPr>
                          <m:t>𝜟</m:t>
                        </m:r>
                      </m:e>
                    </m:d>
                  </m:oMath>
                </a14:m>
                <a:r>
                  <a:rPr lang="en-VN" sz="1500" i="1" dirty="0"/>
                  <a:t> </a:t>
                </a:r>
                <a:r>
                  <a:rPr lang="en-VN" sz="1500" dirty="0"/>
                  <a:t>mean we have a better battery</a:t>
                </a:r>
                <a:r>
                  <a:rPr lang="en-VN" sz="1500" i="1" dirty="0"/>
                  <a:t> </a:t>
                </a:r>
              </a:p>
            </p:txBody>
          </p:sp>
        </mc:Choice>
        <mc:Fallback xmlns="">
          <p:sp>
            <p:nvSpPr>
              <p:cNvPr id="14" name="TextBox 13">
                <a:extLst>
                  <a:ext uri="{FF2B5EF4-FFF2-40B4-BE49-F238E27FC236}">
                    <a16:creationId xmlns:a16="http://schemas.microsoft.com/office/drawing/2014/main" id="{B0F28C08-FCA9-E877-D7A6-D989C96D88A3}"/>
                  </a:ext>
                </a:extLst>
              </p:cNvPr>
              <p:cNvSpPr txBox="1">
                <a:spLocks noRot="1" noChangeAspect="1" noMove="1" noResize="1" noEditPoints="1" noAdjustHandles="1" noChangeArrowheads="1" noChangeShapeType="1" noTextEdit="1"/>
              </p:cNvSpPr>
              <p:nvPr/>
            </p:nvSpPr>
            <p:spPr>
              <a:xfrm>
                <a:off x="691899" y="3292194"/>
                <a:ext cx="2123854" cy="553998"/>
              </a:xfrm>
              <a:prstGeom prst="rect">
                <a:avLst/>
              </a:prstGeom>
              <a:blipFill>
                <a:blip r:embed="rId7"/>
                <a:stretch>
                  <a:fillRect l="-1149" t="-2198" r="-1724" b="-12088"/>
                </a:stretch>
              </a:blipFill>
            </p:spPr>
            <p:txBody>
              <a:bodyPr/>
              <a:lstStyle/>
              <a:p>
                <a:r>
                  <a:rPr lang="vi-VN">
                    <a:noFill/>
                  </a:rPr>
                  <a:t> </a:t>
                </a:r>
              </a:p>
            </p:txBody>
          </p:sp>
        </mc:Fallback>
      </mc:AlternateContent>
      <p:cxnSp>
        <p:nvCxnSpPr>
          <p:cNvPr id="15" name="Straight Arrow Connector 14">
            <a:extLst>
              <a:ext uri="{FF2B5EF4-FFF2-40B4-BE49-F238E27FC236}">
                <a16:creationId xmlns:a16="http://schemas.microsoft.com/office/drawing/2014/main" id="{C8DDC427-F215-6C06-1975-AB35ECB8288E}"/>
              </a:ext>
            </a:extLst>
          </p:cNvPr>
          <p:cNvCxnSpPr>
            <a:cxnSpLocks/>
            <a:stCxn id="14" idx="2"/>
          </p:cNvCxnSpPr>
          <p:nvPr/>
        </p:nvCxnSpPr>
        <p:spPr>
          <a:xfrm>
            <a:off x="1753826" y="3846192"/>
            <a:ext cx="0" cy="72344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4A93BF7-5BE7-37C7-39AB-32C137DC8FBE}"/>
              </a:ext>
            </a:extLst>
          </p:cNvPr>
          <p:cNvCxnSpPr>
            <a:cxnSpLocks/>
          </p:cNvCxnSpPr>
          <p:nvPr/>
        </p:nvCxnSpPr>
        <p:spPr>
          <a:xfrm flipH="1">
            <a:off x="3521467" y="3942786"/>
            <a:ext cx="549761" cy="61825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E44E0C-BE17-CC9D-11F9-2683740CF17D}"/>
                  </a:ext>
                </a:extLst>
              </p:cNvPr>
              <p:cNvSpPr txBox="1"/>
              <p:nvPr/>
            </p:nvSpPr>
            <p:spPr>
              <a:xfrm>
                <a:off x="1646855" y="2075967"/>
                <a:ext cx="2198248" cy="767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m:t>
                      </m:r>
                      <m:nary>
                        <m:naryPr>
                          <m:chr m:val="∑"/>
                          <m:limLoc m:val="undOvr"/>
                          <m:ctrlPr>
                            <a:rPr lang="en-VN" sz="1500" i="1">
                              <a:latin typeface="Cambria Math" panose="02040503050406030204" pitchFamily="18" charset="0"/>
                            </a:rPr>
                          </m:ctrlPr>
                        </m:naryPr>
                        <m:sub>
                          <m:r>
                            <a:rPr lang="en-VN" sz="1500" i="1">
                              <a:latin typeface="Cambria Math" panose="02040503050406030204" pitchFamily="18" charset="0"/>
                            </a:rPr>
                            <m:t>𝑗</m:t>
                          </m:r>
                          <m:r>
                            <a:rPr lang="en-VN" sz="1500">
                              <a:latin typeface="Cambria Math" panose="02040503050406030204" pitchFamily="18" charset="0"/>
                            </a:rPr>
                            <m:t>=1</m:t>
                          </m:r>
                        </m:sub>
                        <m:sup>
                          <m:r>
                            <a:rPr lang="en-VN" sz="1500" i="1">
                              <a:latin typeface="Cambria Math" panose="02040503050406030204" pitchFamily="18" charset="0"/>
                            </a:rPr>
                            <m:t>𝑁</m:t>
                          </m:r>
                          <m:r>
                            <a:rPr lang="en-VN" sz="1500">
                              <a:latin typeface="Cambria Math" panose="02040503050406030204" pitchFamily="18" charset="0"/>
                            </a:rPr>
                            <m:t>−1</m:t>
                          </m:r>
                        </m:sup>
                        <m:e>
                          <m:sSub>
                            <m:sSubPr>
                              <m:ctrlPr>
                                <a:rPr lang="en-VN" sz="1500" i="1">
                                  <a:solidFill>
                                    <a:srgbClr val="836967"/>
                                  </a:solidFill>
                                  <a:latin typeface="Cambria Math" panose="02040503050406030204" pitchFamily="18" charset="0"/>
                                </a:rPr>
                              </m:ctrlPr>
                            </m:sSubPr>
                            <m:e>
                              <m:r>
                                <m:rPr>
                                  <m:sty m:val="p"/>
                                </m:rPr>
                                <a:rPr lang="en-VN" sz="1500">
                                  <a:latin typeface="Cambria Math" panose="02040503050406030204" pitchFamily="18" charset="0"/>
                                </a:rPr>
                                <m:t>Δ</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𝑍</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𝑍</m:t>
                              </m:r>
                            </m:e>
                            <m:sub>
                              <m:r>
                                <a:rPr lang="en-VN" sz="1500" i="1">
                                  <a:latin typeface="Cambria Math" panose="02040503050406030204" pitchFamily="18" charset="0"/>
                                </a:rPr>
                                <m:t>𝑗</m:t>
                              </m:r>
                              <m:r>
                                <a:rPr lang="en-VN" sz="1500">
                                  <a:latin typeface="Cambria Math" panose="02040503050406030204" pitchFamily="18" charset="0"/>
                                </a:rPr>
                                <m:t>+1</m:t>
                              </m:r>
                            </m:sub>
                          </m:sSub>
                        </m:e>
                      </m:nary>
                      <m:r>
                        <a:rPr lang="vi-VN" sz="1500" i="1">
                          <a:latin typeface="Cambria Math" panose="02040503050406030204" pitchFamily="18" charset="0"/>
                        </a:rPr>
                        <m:t>+</m:t>
                      </m:r>
                      <m:sSub>
                        <m:sSubPr>
                          <m:ctrlPr>
                            <a:rPr lang="vi-VN" sz="1500" i="1">
                              <a:latin typeface="Cambria Math" panose="02040503050406030204" pitchFamily="18" charset="0"/>
                            </a:rPr>
                          </m:ctrlPr>
                        </m:sSubPr>
                        <m:e>
                          <m:r>
                            <a:rPr lang="vi-VN" sz="1500" i="1">
                              <a:latin typeface="Cambria Math" panose="02040503050406030204" pitchFamily="18" charset="0"/>
                            </a:rPr>
                            <m:t>𝐻</m:t>
                          </m:r>
                        </m:e>
                        <m:sub>
                          <m:r>
                            <a:rPr lang="vi-VN" sz="1500" i="1">
                              <a:latin typeface="Cambria Math" panose="02040503050406030204" pitchFamily="18" charset="0"/>
                            </a:rPr>
                            <m:t>0</m:t>
                          </m:r>
                        </m:sub>
                      </m:sSub>
                      <m:d>
                        <m:dPr>
                          <m:ctrlPr>
                            <a:rPr lang="vi-VN" sz="1500" i="1">
                              <a:latin typeface="Cambria Math" panose="02040503050406030204" pitchFamily="18" charset="0"/>
                            </a:rPr>
                          </m:ctrlPr>
                        </m:dPr>
                        <m:e>
                          <m:r>
                            <a:rPr lang="vi-VN" sz="1500" i="1">
                              <a:latin typeface="Cambria Math" panose="02040503050406030204" pitchFamily="18" charset="0"/>
                            </a:rPr>
                            <m:t>h</m:t>
                          </m:r>
                        </m:e>
                      </m:d>
                    </m:oMath>
                  </m:oMathPara>
                </a14:m>
                <a:endParaRPr lang="en-VN" sz="1500" i="1" dirty="0"/>
              </a:p>
            </p:txBody>
          </p:sp>
        </mc:Choice>
        <mc:Fallback xmlns="">
          <p:sp>
            <p:nvSpPr>
              <p:cNvPr id="3" name="TextBox 2">
                <a:extLst>
                  <a:ext uri="{FF2B5EF4-FFF2-40B4-BE49-F238E27FC236}">
                    <a16:creationId xmlns:a16="http://schemas.microsoft.com/office/drawing/2014/main" id="{C9E44E0C-BE17-CC9D-11F9-2683740CF17D}"/>
                  </a:ext>
                </a:extLst>
              </p:cNvPr>
              <p:cNvSpPr txBox="1">
                <a:spLocks noRot="1" noChangeAspect="1" noMove="1" noResize="1" noEditPoints="1" noAdjustHandles="1" noChangeArrowheads="1" noChangeShapeType="1" noTextEdit="1"/>
              </p:cNvSpPr>
              <p:nvPr/>
            </p:nvSpPr>
            <p:spPr>
              <a:xfrm>
                <a:off x="1646855" y="2075967"/>
                <a:ext cx="2198248" cy="767518"/>
              </a:xfrm>
              <a:prstGeom prst="rect">
                <a:avLst/>
              </a:prstGeom>
              <a:blipFill>
                <a:blip r:embed="rId8"/>
                <a:stretch>
                  <a:fillRect/>
                </a:stretch>
              </a:blipFill>
            </p:spPr>
            <p:txBody>
              <a:bodyPr/>
              <a:lstStyle/>
              <a:p>
                <a:r>
                  <a:rPr lang="vi-VN">
                    <a:noFill/>
                  </a:rPr>
                  <a:t> </a:t>
                </a:r>
              </a:p>
            </p:txBody>
          </p:sp>
        </mc:Fallback>
      </mc:AlternateContent>
      <p:sp>
        <p:nvSpPr>
          <p:cNvPr id="25" name="TextBox 24">
            <a:extLst>
              <a:ext uri="{FF2B5EF4-FFF2-40B4-BE49-F238E27FC236}">
                <a16:creationId xmlns:a16="http://schemas.microsoft.com/office/drawing/2014/main" id="{1165B6F2-C065-418D-13CA-B4A049065629}"/>
              </a:ext>
            </a:extLst>
          </p:cNvPr>
          <p:cNvSpPr txBox="1"/>
          <p:nvPr/>
        </p:nvSpPr>
        <p:spPr>
          <a:xfrm>
            <a:off x="5008854" y="1546482"/>
            <a:ext cx="547428" cy="300082"/>
          </a:xfrm>
          <a:prstGeom prst="rect">
            <a:avLst/>
          </a:prstGeom>
          <a:noFill/>
        </p:spPr>
        <p:txBody>
          <a:bodyPr wrap="square" rtlCol="0">
            <a:spAutoFit/>
          </a:bodyPr>
          <a:lstStyle/>
          <a:p>
            <a:r>
              <a:rPr lang="en-US" sz="1350" dirty="0"/>
              <a:t>(5.1)</a:t>
            </a:r>
          </a:p>
        </p:txBody>
      </p:sp>
    </p:spTree>
    <p:extLst>
      <p:ext uri="{BB962C8B-B14F-4D97-AF65-F5344CB8AC3E}">
        <p14:creationId xmlns:p14="http://schemas.microsoft.com/office/powerpoint/2010/main" val="2985506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4FBD2-EC10-6F42-4D71-0675549EA5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97B86A-B584-251D-7CAA-A9DD795CCC81}"/>
              </a:ext>
            </a:extLst>
          </p:cNvPr>
          <p:cNvSpPr>
            <a:spLocks noGrp="1"/>
          </p:cNvSpPr>
          <p:nvPr>
            <p:ph type="sldNum" sz="quarter" idx="12"/>
          </p:nvPr>
        </p:nvSpPr>
        <p:spPr/>
        <p:txBody>
          <a:bodyPr/>
          <a:lstStyle/>
          <a:p>
            <a:fld id="{3C0C221A-CB66-4297-9A52-937C35126D0C}" type="slidenum">
              <a:rPr lang="en-US" smtClean="0"/>
              <a:t>55</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1624BE-FCB7-532C-9CD5-3BEB95F0C378}"/>
                  </a:ext>
                </a:extLst>
              </p:cNvPr>
              <p:cNvSpPr txBox="1"/>
              <p:nvPr/>
            </p:nvSpPr>
            <p:spPr>
              <a:xfrm>
                <a:off x="205319" y="979974"/>
                <a:ext cx="4990505" cy="790729"/>
              </a:xfrm>
              <a:prstGeom prst="rect">
                <a:avLst/>
              </a:prstGeom>
              <a:noFill/>
            </p:spPr>
            <p:txBody>
              <a:bodyPr wrap="square">
                <a:spAutoFit/>
              </a:bodyPr>
              <a:lstStyle/>
              <a:p>
                <a:r>
                  <a:rPr lang="en-US" altLang="en-VN" sz="1500" dirty="0">
                    <a:ea typeface="SimSun" panose="02010600030101010101" pitchFamily="2" charset="-122"/>
                  </a:rPr>
                  <a:t>After </a:t>
                </a:r>
                <a:r>
                  <a:rPr lang="en-US" altLang="en-VN" sz="1500" dirty="0">
                    <a:solidFill>
                      <a:srgbClr val="FF0000"/>
                    </a:solidFill>
                    <a:ea typeface="SimSun" panose="02010600030101010101" pitchFamily="2" charset="-122"/>
                  </a:rPr>
                  <a:t>charging</a:t>
                </a:r>
                <a:r>
                  <a:rPr lang="en-US" altLang="en-VN" sz="1500" dirty="0">
                    <a:ea typeface="SimSun" panose="02010600030101010101" pitchFamily="2" charset="-122"/>
                  </a:rPr>
                  <a:t>, we have power </a:t>
                </a:r>
                <a14:m>
                  <m:oMath xmlns:m="http://schemas.openxmlformats.org/officeDocument/2006/math">
                    <m:r>
                      <a:rPr lang="vi-VN" altLang="en-VN" sz="1500" b="1">
                        <a:latin typeface="Cambria Math" panose="02040503050406030204" pitchFamily="18" charset="0"/>
                        <a:ea typeface="SimSun" panose="02010600030101010101" pitchFamily="2" charset="-122"/>
                      </a:rPr>
                      <m:t>(</m:t>
                    </m:r>
                    <m:r>
                      <a:rPr lang="en-US" altLang="en-VN" sz="1500" b="1" i="1">
                        <a:latin typeface="Cambria Math" panose="02040503050406030204" pitchFamily="18" charset="0"/>
                        <a:ea typeface="SimSun" panose="02010600030101010101" pitchFamily="2" charset="-122"/>
                      </a:rPr>
                      <m:t>𝑷</m:t>
                    </m:r>
                    <m:r>
                      <a:rPr lang="vi-VN" altLang="en-VN" sz="1500" b="1">
                        <a:latin typeface="Cambria Math" panose="02040503050406030204" pitchFamily="18" charset="0"/>
                        <a:ea typeface="SimSun" panose="02010600030101010101" pitchFamily="2" charset="-122"/>
                      </a:rPr>
                      <m:t>)</m:t>
                    </m:r>
                  </m:oMath>
                </a14:m>
                <a:r>
                  <a:rPr lang="en-US" altLang="en-VN" sz="1500" dirty="0">
                    <a:ea typeface="SimSun" panose="02010600030101010101" pitchFamily="2" charset="-122"/>
                  </a:rPr>
                  <a:t> (performance of battery)</a:t>
                </a:r>
                <a:r>
                  <a:rPr lang="en-US" altLang="en-VN" sz="1500" dirty="0"/>
                  <a:t> </a:t>
                </a:r>
                <a:r>
                  <a:rPr lang="en-US" altLang="en-VN" sz="1500" dirty="0">
                    <a:ea typeface="SimSun" panose="02010600030101010101" pitchFamily="2" charset="-122"/>
                  </a:rPr>
                  <a:t>:</a:t>
                </a:r>
              </a:p>
              <a:p>
                <a:pPr lvl="1"/>
                <a14:m>
                  <m:oMath xmlns:m="http://schemas.openxmlformats.org/officeDocument/2006/math">
                    <m:d>
                      <m:dPr>
                        <m:begChr m:val="⟨"/>
                        <m:endChr m:val="⟩"/>
                        <m:ctrlPr>
                          <a:rPr lang="en-VN" sz="1500" i="1" spc="-4">
                            <a:solidFill>
                              <a:srgbClr val="FF0000"/>
                            </a:solidFill>
                            <a:latin typeface="Cambria Math" panose="02040503050406030204" pitchFamily="18" charset="0"/>
                          </a:rPr>
                        </m:ctrlPr>
                      </m:dPr>
                      <m:e>
                        <m:r>
                          <a:rPr lang="en-US" sz="1500" b="1" i="1" spc="-4">
                            <a:solidFill>
                              <a:srgbClr val="FF0000"/>
                            </a:solidFill>
                            <a:latin typeface="Cambria Math" panose="02040503050406030204" pitchFamily="18" charset="0"/>
                          </a:rPr>
                          <m:t>𝑾</m:t>
                        </m:r>
                      </m:e>
                    </m:d>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𝝍</m:t>
                    </m:r>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𝒕</m:t>
                    </m:r>
                    <m:r>
                      <a:rPr lang="en-US" sz="1500" b="1" i="1" spc="-4">
                        <a:solidFill>
                          <a:srgbClr val="FF0000"/>
                        </a:solidFill>
                        <a:latin typeface="Cambria Math" panose="02040503050406030204" pitchFamily="18" charset="0"/>
                      </a:rPr>
                      <m:t>)|</m:t>
                    </m:r>
                    <m:sSub>
                      <m:sSubPr>
                        <m:ctrlPr>
                          <a:rPr lang="en-VN" sz="1500" i="1" spc="-4">
                            <a:solidFill>
                              <a:srgbClr val="FF0000"/>
                            </a:solidFill>
                            <a:latin typeface="Cambria Math" panose="02040503050406030204" pitchFamily="18" charset="0"/>
                          </a:rPr>
                        </m:ctrlPr>
                      </m:sSubPr>
                      <m:e>
                        <m:r>
                          <a:rPr lang="en-US" sz="1500" b="1" i="1" spc="-4">
                            <a:solidFill>
                              <a:srgbClr val="FF0000"/>
                            </a:solidFill>
                            <a:latin typeface="Cambria Math" panose="02040503050406030204" pitchFamily="18" charset="0"/>
                          </a:rPr>
                          <m:t>𝑯</m:t>
                        </m:r>
                      </m:e>
                      <m:sub>
                        <m:r>
                          <a:rPr lang="en-US" sz="1500" b="1" i="1" spc="-4" baseline="-25000">
                            <a:solidFill>
                              <a:srgbClr val="FF0000"/>
                            </a:solidFill>
                            <a:latin typeface="Cambria Math" panose="02040503050406030204" pitchFamily="18" charset="0"/>
                          </a:rPr>
                          <m:t>𝟎</m:t>
                        </m:r>
                      </m:sub>
                    </m:sSub>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𝝍</m:t>
                    </m:r>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𝒕</m:t>
                    </m:r>
                    <m:r>
                      <a:rPr lang="en-US" sz="1500" b="1" i="1" spc="-4">
                        <a:solidFill>
                          <a:srgbClr val="FF0000"/>
                        </a:solidFill>
                        <a:latin typeface="Cambria Math" panose="02040503050406030204" pitchFamily="18" charset="0"/>
                      </a:rPr>
                      <m:t>)⟩ − ⟨</m:t>
                    </m:r>
                    <m:r>
                      <a:rPr lang="en-US" sz="1500" b="1" i="1" spc="-4">
                        <a:solidFill>
                          <a:srgbClr val="FF0000"/>
                        </a:solidFill>
                        <a:latin typeface="Cambria Math" panose="02040503050406030204" pitchFamily="18" charset="0"/>
                      </a:rPr>
                      <m:t>𝝍</m:t>
                    </m:r>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𝟎</m:t>
                    </m:r>
                    <m:r>
                      <a:rPr lang="en-US" sz="1500" b="1" i="1" spc="-4">
                        <a:solidFill>
                          <a:srgbClr val="FF0000"/>
                        </a:solidFill>
                        <a:latin typeface="Cambria Math" panose="02040503050406030204" pitchFamily="18" charset="0"/>
                      </a:rPr>
                      <m:t>)|</m:t>
                    </m:r>
                    <m:sSub>
                      <m:sSubPr>
                        <m:ctrlPr>
                          <a:rPr lang="en-VN" sz="1500" i="1" spc="-4">
                            <a:solidFill>
                              <a:srgbClr val="FF0000"/>
                            </a:solidFill>
                            <a:latin typeface="Cambria Math" panose="02040503050406030204" pitchFamily="18" charset="0"/>
                          </a:rPr>
                        </m:ctrlPr>
                      </m:sSubPr>
                      <m:e>
                        <m:r>
                          <a:rPr lang="en-US" sz="1500" b="1" i="1" spc="-4">
                            <a:solidFill>
                              <a:srgbClr val="FF0000"/>
                            </a:solidFill>
                            <a:latin typeface="Cambria Math" panose="02040503050406030204" pitchFamily="18" charset="0"/>
                          </a:rPr>
                          <m:t>𝑯</m:t>
                        </m:r>
                      </m:e>
                      <m:sub>
                        <m:r>
                          <a:rPr lang="en-US" sz="1500" b="1" i="1" spc="-4">
                            <a:solidFill>
                              <a:srgbClr val="FF0000"/>
                            </a:solidFill>
                            <a:latin typeface="Cambria Math" panose="02040503050406030204" pitchFamily="18" charset="0"/>
                          </a:rPr>
                          <m:t>𝟎</m:t>
                        </m:r>
                      </m:sub>
                    </m:sSub>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𝝍</m:t>
                    </m:r>
                    <m:r>
                      <a:rPr lang="en-US" sz="1500" b="1" i="1" spc="-4">
                        <a:solidFill>
                          <a:srgbClr val="FF0000"/>
                        </a:solidFill>
                        <a:latin typeface="Cambria Math" panose="02040503050406030204" pitchFamily="18" charset="0"/>
                      </a:rPr>
                      <m:t>(</m:t>
                    </m:r>
                    <m:r>
                      <a:rPr lang="en-US" sz="1500" b="1" i="1" spc="-4">
                        <a:solidFill>
                          <a:srgbClr val="FF0000"/>
                        </a:solidFill>
                        <a:latin typeface="Cambria Math" panose="02040503050406030204" pitchFamily="18" charset="0"/>
                      </a:rPr>
                      <m:t>𝟎</m:t>
                    </m:r>
                    <m:r>
                      <a:rPr lang="en-US" sz="1500" b="1" i="1" spc="-4">
                        <a:solidFill>
                          <a:srgbClr val="FF0000"/>
                        </a:solidFill>
                        <a:latin typeface="Cambria Math" panose="02040503050406030204" pitchFamily="18" charset="0"/>
                      </a:rPr>
                      <m:t>)⟩</m:t>
                    </m:r>
                  </m:oMath>
                </a14:m>
                <a:r>
                  <a:rPr lang="en-VN" sz="1500" i="1" dirty="0">
                    <a:solidFill>
                      <a:srgbClr val="FF0000"/>
                    </a:solidFill>
                  </a:rPr>
                  <a:t> </a:t>
                </a:r>
              </a:p>
              <a:p>
                <a:pPr lvl="1"/>
                <a14:m>
                  <m:oMath xmlns:m="http://schemas.openxmlformats.org/officeDocument/2006/math">
                    <m:r>
                      <a:rPr lang="en-US" altLang="en-VN" sz="1500" b="1" i="1">
                        <a:solidFill>
                          <a:srgbClr val="FF0000"/>
                        </a:solidFill>
                        <a:latin typeface="Cambria Math" panose="02040503050406030204" pitchFamily="18" charset="0"/>
                        <a:ea typeface="Calibri" panose="020F0502020204030204" pitchFamily="34" charset="0"/>
                        <a:cs typeface="Calibri" panose="020F0502020204030204" pitchFamily="34" charset="0"/>
                      </a:rPr>
                      <m:t>𝝍</m:t>
                    </m:r>
                    <m:r>
                      <a:rPr lang="vi-VN" altLang="en-VN" sz="1500" b="1" i="1">
                        <a:solidFill>
                          <a:srgbClr val="FF0000"/>
                        </a:solidFill>
                        <a:latin typeface="Cambria Math" panose="02040503050406030204" pitchFamily="18" charset="0"/>
                        <a:ea typeface="Calibri" panose="020F0502020204030204" pitchFamily="34" charset="0"/>
                        <a:cs typeface="Calibri" panose="020F0502020204030204" pitchFamily="34" charset="0"/>
                      </a:rPr>
                      <m:t>(</m:t>
                    </m:r>
                    <m:r>
                      <a:rPr lang="en-US" altLang="en-VN" sz="1500" b="1" i="1">
                        <a:solidFill>
                          <a:srgbClr val="FF0000"/>
                        </a:solidFill>
                        <a:latin typeface="Cambria Math" panose="02040503050406030204" pitchFamily="18" charset="0"/>
                        <a:ea typeface="Calibri" panose="020F0502020204030204" pitchFamily="34" charset="0"/>
                        <a:cs typeface="Calibri" panose="020F0502020204030204" pitchFamily="34" charset="0"/>
                      </a:rPr>
                      <m:t>𝒕</m:t>
                    </m:r>
                    <m:r>
                      <a:rPr lang="vi-VN" altLang="en-VN" sz="1500" b="1" i="1">
                        <a:solidFill>
                          <a:srgbClr val="FF0000"/>
                        </a:solidFill>
                        <a:latin typeface="Cambria Math" panose="02040503050406030204" pitchFamily="18" charset="0"/>
                        <a:ea typeface="Calibri" panose="020F0502020204030204" pitchFamily="34" charset="0"/>
                        <a:cs typeface="Calibri" panose="020F0502020204030204" pitchFamily="34" charset="0"/>
                      </a:rPr>
                      <m:t>)</m:t>
                    </m:r>
                    <m:r>
                      <a:rPr lang="en-US" altLang="en-VN" sz="1500" b="1" i="1">
                        <a:solidFill>
                          <a:srgbClr val="FF0000"/>
                        </a:solidFill>
                        <a:latin typeface="Cambria Math" panose="02040503050406030204" pitchFamily="18" charset="0"/>
                        <a:ea typeface="Cambria" panose="02040503050406030204" pitchFamily="18" charset="0"/>
                        <a:cs typeface="Cambria" panose="02040503050406030204" pitchFamily="18" charset="0"/>
                      </a:rPr>
                      <m:t>=</m:t>
                    </m:r>
                    <m:sSup>
                      <m:sSupPr>
                        <m:ctrlPr>
                          <a:rPr lang="vi-VN" altLang="en-VN" sz="1500" i="1">
                            <a:solidFill>
                              <a:srgbClr val="FF0000"/>
                            </a:solidFill>
                            <a:latin typeface="Cambria Math" panose="02040503050406030204" pitchFamily="18" charset="0"/>
                            <a:ea typeface="Cambria" panose="02040503050406030204" pitchFamily="18" charset="0"/>
                            <a:cs typeface="Cambria" panose="02040503050406030204" pitchFamily="18" charset="0"/>
                          </a:rPr>
                        </m:ctrlPr>
                      </m:sSupPr>
                      <m:e>
                        <m:r>
                          <a:rPr lang="en-US" altLang="en-VN" sz="1500" b="1" i="1">
                            <a:solidFill>
                              <a:srgbClr val="FF0000"/>
                            </a:solidFill>
                            <a:latin typeface="Cambria Math" panose="02040503050406030204" pitchFamily="18" charset="0"/>
                            <a:ea typeface="Cambria" panose="02040503050406030204" pitchFamily="18" charset="0"/>
                            <a:cs typeface="Cambria" panose="02040503050406030204" pitchFamily="18" charset="0"/>
                          </a:rPr>
                          <m:t>𝒆</m:t>
                        </m:r>
                      </m:e>
                      <m:sup>
                        <m:r>
                          <a:rPr lang="vi-VN" altLang="en-VN" sz="1500" b="1" i="1">
                            <a:solidFill>
                              <a:srgbClr val="FF0000"/>
                            </a:solidFill>
                            <a:latin typeface="Cambria Math" panose="02040503050406030204" pitchFamily="18" charset="0"/>
                            <a:ea typeface="Cambria" panose="02040503050406030204" pitchFamily="18" charset="0"/>
                            <a:cs typeface="Cambria" panose="02040503050406030204" pitchFamily="18" charset="0"/>
                          </a:rPr>
                          <m:t>−</m:t>
                        </m:r>
                        <m:r>
                          <a:rPr lang="vi-VN" altLang="en-VN" sz="1500" b="1" i="1">
                            <a:solidFill>
                              <a:srgbClr val="FF0000"/>
                            </a:solidFill>
                            <a:latin typeface="Cambria Math" panose="02040503050406030204" pitchFamily="18" charset="0"/>
                            <a:ea typeface="Cambria" panose="02040503050406030204" pitchFamily="18" charset="0"/>
                            <a:cs typeface="Cambria" panose="02040503050406030204" pitchFamily="18" charset="0"/>
                          </a:rPr>
                          <m:t>𝒊𝑯𝒕</m:t>
                        </m:r>
                      </m:sup>
                    </m:sSup>
                    <m:r>
                      <a:rPr lang="en-US" altLang="en-VN" sz="1500" b="1" i="1">
                        <a:solidFill>
                          <a:srgbClr val="FF0000"/>
                        </a:solidFill>
                        <a:latin typeface="Cambria Math" panose="02040503050406030204" pitchFamily="18" charset="0"/>
                        <a:ea typeface="Cambria" panose="02040503050406030204" pitchFamily="18" charset="0"/>
                        <a:cs typeface="Cambria" panose="02040503050406030204" pitchFamily="18" charset="0"/>
                      </a:rPr>
                      <m:t>|</m:t>
                    </m:r>
                    <m:r>
                      <a:rPr lang="en-US" altLang="en-VN" sz="1500" b="1" i="1">
                        <a:solidFill>
                          <a:srgbClr val="FF0000"/>
                        </a:solidFill>
                        <a:latin typeface="Cambria Math" panose="02040503050406030204" pitchFamily="18" charset="0"/>
                        <a:ea typeface="Calibri" panose="020F0502020204030204" pitchFamily="34" charset="0"/>
                        <a:cs typeface="Calibri" panose="020F0502020204030204" pitchFamily="34" charset="0"/>
                      </a:rPr>
                      <m:t>𝝍</m:t>
                    </m:r>
                    <m:r>
                      <a:rPr lang="en-US" altLang="en-VN" sz="1500" b="1" i="1">
                        <a:solidFill>
                          <a:srgbClr val="FF0000"/>
                        </a:solidFill>
                        <a:latin typeface="Cambria Math" panose="02040503050406030204" pitchFamily="18" charset="0"/>
                        <a:ea typeface="Tahoma" panose="020B0604030504040204" pitchFamily="34" charset="0"/>
                        <a:cs typeface="Tahoma" panose="020B0604030504040204" pitchFamily="34" charset="0"/>
                      </a:rPr>
                      <m:t>(</m:t>
                    </m:r>
                    <m:r>
                      <a:rPr lang="en-US" altLang="en-VN" sz="1500" b="1" i="1">
                        <a:solidFill>
                          <a:srgbClr val="FF0000"/>
                        </a:solidFill>
                        <a:latin typeface="Cambria Math" panose="02040503050406030204" pitchFamily="18" charset="0"/>
                        <a:ea typeface="Tahoma" panose="020B0604030504040204" pitchFamily="34" charset="0"/>
                        <a:cs typeface="Tahoma" panose="020B0604030504040204" pitchFamily="34" charset="0"/>
                      </a:rPr>
                      <m:t>𝟎</m:t>
                    </m:r>
                    <m:r>
                      <a:rPr lang="en-US" altLang="en-VN" sz="1500" b="1" i="1">
                        <a:solidFill>
                          <a:srgbClr val="FF0000"/>
                        </a:solidFill>
                        <a:latin typeface="Cambria Math" panose="02040503050406030204" pitchFamily="18" charset="0"/>
                        <a:ea typeface="Tahoma" panose="020B0604030504040204" pitchFamily="34" charset="0"/>
                        <a:cs typeface="Tahoma" panose="020B0604030504040204" pitchFamily="34" charset="0"/>
                      </a:rPr>
                      <m:t>)⟩</m:t>
                    </m:r>
                  </m:oMath>
                </a14:m>
                <a:r>
                  <a:rPr lang="en-US" altLang="en-VN" sz="1500" i="1" dirty="0">
                    <a:solidFill>
                      <a:srgbClr val="FF0000"/>
                    </a:solidFill>
                    <a:ea typeface="SimSun" panose="02010600030101010101" pitchFamily="2" charset="-122"/>
                  </a:rPr>
                  <a:t> </a:t>
                </a:r>
              </a:p>
            </p:txBody>
          </p:sp>
        </mc:Choice>
        <mc:Fallback xmlns="">
          <p:sp>
            <p:nvSpPr>
              <p:cNvPr id="6" name="TextBox 5">
                <a:extLst>
                  <a:ext uri="{FF2B5EF4-FFF2-40B4-BE49-F238E27FC236}">
                    <a16:creationId xmlns:a16="http://schemas.microsoft.com/office/drawing/2014/main" id="{071624BE-FCB7-532C-9CD5-3BEB95F0C378}"/>
                  </a:ext>
                </a:extLst>
              </p:cNvPr>
              <p:cNvSpPr txBox="1">
                <a:spLocks noRot="1" noChangeAspect="1" noMove="1" noResize="1" noEditPoints="1" noAdjustHandles="1" noChangeArrowheads="1" noChangeShapeType="1" noTextEdit="1"/>
              </p:cNvSpPr>
              <p:nvPr/>
            </p:nvSpPr>
            <p:spPr>
              <a:xfrm>
                <a:off x="205319" y="979974"/>
                <a:ext cx="4990505" cy="790729"/>
              </a:xfrm>
              <a:prstGeom prst="rect">
                <a:avLst/>
              </a:prstGeom>
              <a:blipFill>
                <a:blip r:embed="rId3"/>
                <a:stretch>
                  <a:fillRect l="-489" t="-1550" b="-387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97FA44-EE60-47B1-8AF9-86C58C1184A0}"/>
                  </a:ext>
                </a:extLst>
              </p:cNvPr>
              <p:cNvSpPr txBox="1"/>
              <p:nvPr/>
            </p:nvSpPr>
            <p:spPr>
              <a:xfrm>
                <a:off x="836353" y="2579626"/>
                <a:ext cx="1064991" cy="323165"/>
              </a:xfrm>
              <a:prstGeom prst="rect">
                <a:avLst/>
              </a:prstGeom>
              <a:noFill/>
            </p:spPr>
            <p:txBody>
              <a:bodyPr wrap="square">
                <a:spAutoFit/>
              </a:bodyPr>
              <a:lstStyle/>
              <a:p>
                <a14:m>
                  <m:oMath xmlns:m="http://schemas.openxmlformats.org/officeDocument/2006/math">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m:t>
                    </m:r>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𝑾</m:t>
                    </m:r>
                    <m:r>
                      <a:rPr lang="en-US" altLang="en-VN" sz="1500" b="1" i="1">
                        <a:solidFill>
                          <a:srgbClr val="7030A0"/>
                        </a:solidFill>
                        <a:latin typeface="Cambria Math" panose="02040503050406030204" pitchFamily="18" charset="0"/>
                        <a:ea typeface="Cambria" panose="02040503050406030204" pitchFamily="18" charset="0"/>
                        <a:cs typeface="Cambria Math" panose="02040503050406030204" pitchFamily="18" charset="0"/>
                      </a:rPr>
                      <m:t>⟩</m:t>
                    </m:r>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m:t>
                    </m:r>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𝒕</m:t>
                    </m:r>
                  </m:oMath>
                </a14:m>
                <a:r>
                  <a:rPr lang="en-US" sz="1500" b="1" dirty="0">
                    <a:solidFill>
                      <a:srgbClr val="7030A0"/>
                    </a:solidFill>
                  </a:rPr>
                  <a:t>  </a:t>
                </a:r>
                <a:r>
                  <a:rPr lang="en-VN" sz="1500" b="1" dirty="0">
                    <a:solidFill>
                      <a:srgbClr val="7030A0"/>
                    </a:solidFill>
                  </a:rPr>
                  <a:t> </a:t>
                </a:r>
                <a:endParaRPr lang="en-US" altLang="en-VN" sz="1500" b="1" dirty="0">
                  <a:solidFill>
                    <a:srgbClr val="7030A0"/>
                  </a:solidFill>
                  <a:ea typeface="SimSun" panose="02010600030101010101" pitchFamily="2" charset="-122"/>
                </a:endParaRPr>
              </a:p>
            </p:txBody>
          </p:sp>
        </mc:Choice>
        <mc:Fallback xmlns="">
          <p:sp>
            <p:nvSpPr>
              <p:cNvPr id="7" name="TextBox 6">
                <a:extLst>
                  <a:ext uri="{FF2B5EF4-FFF2-40B4-BE49-F238E27FC236}">
                    <a16:creationId xmlns:a16="http://schemas.microsoft.com/office/drawing/2014/main" id="{5C97FA44-EE60-47B1-8AF9-86C58C1184A0}"/>
                  </a:ext>
                </a:extLst>
              </p:cNvPr>
              <p:cNvSpPr txBox="1">
                <a:spLocks noRot="1" noChangeAspect="1" noMove="1" noResize="1" noEditPoints="1" noAdjustHandles="1" noChangeArrowheads="1" noChangeShapeType="1" noTextEdit="1"/>
              </p:cNvSpPr>
              <p:nvPr/>
            </p:nvSpPr>
            <p:spPr>
              <a:xfrm>
                <a:off x="836353" y="2579626"/>
                <a:ext cx="1064991" cy="323165"/>
              </a:xfrm>
              <a:prstGeom prst="rect">
                <a:avLst/>
              </a:prstGeom>
              <a:blipFill>
                <a:blip r:embed="rId4"/>
                <a:stretch>
                  <a:fillRect b="-11321"/>
                </a:stretch>
              </a:blipFill>
            </p:spPr>
            <p:txBody>
              <a:bodyPr/>
              <a:lstStyle/>
              <a:p>
                <a:r>
                  <a:rPr lang="vi-VN">
                    <a:noFill/>
                  </a:rPr>
                  <a:t> </a:t>
                </a:r>
              </a:p>
            </p:txBody>
          </p:sp>
        </mc:Fallback>
      </mc:AlternateContent>
      <p:cxnSp>
        <p:nvCxnSpPr>
          <p:cNvPr id="8" name="Straight Arrow Connector 7">
            <a:extLst>
              <a:ext uri="{FF2B5EF4-FFF2-40B4-BE49-F238E27FC236}">
                <a16:creationId xmlns:a16="http://schemas.microsoft.com/office/drawing/2014/main" id="{3800E9D4-5AB2-C103-2953-A48A9C54D8E1}"/>
              </a:ext>
            </a:extLst>
          </p:cNvPr>
          <p:cNvCxnSpPr>
            <a:cxnSpLocks/>
            <a:endCxn id="7" idx="0"/>
          </p:cNvCxnSpPr>
          <p:nvPr/>
        </p:nvCxnSpPr>
        <p:spPr>
          <a:xfrm>
            <a:off x="1368849" y="1770703"/>
            <a:ext cx="0" cy="808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83C321-5F75-9CD9-ED72-DC26996E30A1}"/>
                  </a:ext>
                </a:extLst>
              </p:cNvPr>
              <p:cNvSpPr txBox="1"/>
              <p:nvPr/>
            </p:nvSpPr>
            <p:spPr>
              <a:xfrm>
                <a:off x="695555" y="3544109"/>
                <a:ext cx="1357613" cy="323165"/>
              </a:xfrm>
              <a:prstGeom prst="rect">
                <a:avLst/>
              </a:prstGeom>
              <a:noFill/>
            </p:spPr>
            <p:txBody>
              <a:bodyPr wrap="square">
                <a:spAutoFit/>
              </a:bodyPr>
              <a:lstStyle/>
              <a:p>
                <a14:m>
                  <m:oMath xmlns:m="http://schemas.openxmlformats.org/officeDocument/2006/math">
                    <m:sSub>
                      <m:sSubPr>
                        <m:ctrlP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ctrlPr>
                      </m:sSubPr>
                      <m:e>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e>
                      <m:sub>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𝒎𝒂𝒙</m:t>
                        </m:r>
                      </m:sub>
                    </m:sSub>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&gt;</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 ∀</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𝒕</m:t>
                    </m:r>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m:t>
                    </m:r>
                  </m:oMath>
                </a14:m>
                <a:r>
                  <a:rPr lang="en-US" sz="1500" b="1" dirty="0">
                    <a:solidFill>
                      <a:srgbClr val="7030A0"/>
                    </a:solidFill>
                  </a:rPr>
                  <a:t> </a:t>
                </a:r>
                <a:r>
                  <a:rPr lang="en-VN" sz="1500" b="1" dirty="0">
                    <a:solidFill>
                      <a:srgbClr val="7030A0"/>
                    </a:solidFill>
                  </a:rPr>
                  <a:t> </a:t>
                </a:r>
                <a:endParaRPr lang="en-US" altLang="en-VN" sz="1500" b="1" dirty="0">
                  <a:solidFill>
                    <a:srgbClr val="7030A0"/>
                  </a:solidFill>
                  <a:ea typeface="SimSun" panose="02010600030101010101" pitchFamily="2" charset="-122"/>
                </a:endParaRPr>
              </a:p>
            </p:txBody>
          </p:sp>
        </mc:Choice>
        <mc:Fallback xmlns="">
          <p:sp>
            <p:nvSpPr>
              <p:cNvPr id="9" name="TextBox 8">
                <a:extLst>
                  <a:ext uri="{FF2B5EF4-FFF2-40B4-BE49-F238E27FC236}">
                    <a16:creationId xmlns:a16="http://schemas.microsoft.com/office/drawing/2014/main" id="{6D83C321-5F75-9CD9-ED72-DC26996E30A1}"/>
                  </a:ext>
                </a:extLst>
              </p:cNvPr>
              <p:cNvSpPr txBox="1">
                <a:spLocks noRot="1" noChangeAspect="1" noMove="1" noResize="1" noEditPoints="1" noAdjustHandles="1" noChangeArrowheads="1" noChangeShapeType="1" noTextEdit="1"/>
              </p:cNvSpPr>
              <p:nvPr/>
            </p:nvSpPr>
            <p:spPr>
              <a:xfrm>
                <a:off x="695555" y="3544109"/>
                <a:ext cx="1357613" cy="323165"/>
              </a:xfrm>
              <a:prstGeom prst="rect">
                <a:avLst/>
              </a:prstGeom>
              <a:blipFill>
                <a:blip r:embed="rId5"/>
                <a:stretch>
                  <a:fillRect/>
                </a:stretch>
              </a:blipFill>
            </p:spPr>
            <p:txBody>
              <a:bodyPr/>
              <a:lstStyle/>
              <a:p>
                <a:r>
                  <a:rPr lang="vi-VN">
                    <a:noFill/>
                  </a:rPr>
                  <a:t> </a:t>
                </a:r>
              </a:p>
            </p:txBody>
          </p:sp>
        </mc:Fallback>
      </mc:AlternateContent>
      <p:cxnSp>
        <p:nvCxnSpPr>
          <p:cNvPr id="10" name="Straight Arrow Connector 9">
            <a:extLst>
              <a:ext uri="{FF2B5EF4-FFF2-40B4-BE49-F238E27FC236}">
                <a16:creationId xmlns:a16="http://schemas.microsoft.com/office/drawing/2014/main" id="{0C526866-E5D1-0F23-D015-0394391C3EBA}"/>
              </a:ext>
            </a:extLst>
          </p:cNvPr>
          <p:cNvCxnSpPr>
            <a:cxnSpLocks/>
            <a:stCxn id="7" idx="2"/>
            <a:endCxn id="9" idx="0"/>
          </p:cNvCxnSpPr>
          <p:nvPr/>
        </p:nvCxnSpPr>
        <p:spPr>
          <a:xfrm>
            <a:off x="1368849" y="2902791"/>
            <a:ext cx="5513" cy="641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812ADA-4D58-E9CF-AFCE-E443D5EBB2E1}"/>
              </a:ext>
            </a:extLst>
          </p:cNvPr>
          <p:cNvSpPr txBox="1"/>
          <p:nvPr/>
        </p:nvSpPr>
        <p:spPr>
          <a:xfrm>
            <a:off x="1474500" y="1976003"/>
            <a:ext cx="1750325" cy="323165"/>
          </a:xfrm>
          <a:prstGeom prst="rect">
            <a:avLst/>
          </a:prstGeom>
          <a:noFill/>
        </p:spPr>
        <p:txBody>
          <a:bodyPr wrap="square" rtlCol="0">
            <a:spAutoFit/>
          </a:bodyPr>
          <a:lstStyle/>
          <a:p>
            <a:r>
              <a:rPr lang="en-VN" sz="1500"/>
              <a:t>Calculate directly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DFB8CC4-88CD-6A34-3500-AFBE34943CD9}"/>
                  </a:ext>
                </a:extLst>
              </p:cNvPr>
              <p:cNvSpPr txBox="1"/>
              <p:nvPr/>
            </p:nvSpPr>
            <p:spPr>
              <a:xfrm>
                <a:off x="1478598" y="2939731"/>
                <a:ext cx="3641267" cy="558166"/>
              </a:xfrm>
              <a:prstGeom prst="rect">
                <a:avLst/>
              </a:prstGeom>
              <a:noFill/>
            </p:spPr>
            <p:txBody>
              <a:bodyPr wrap="square" rtlCol="0">
                <a:spAutoFit/>
              </a:bodyPr>
              <a:lstStyle/>
              <a:p>
                <a:r>
                  <a:rPr lang="en-VN" sz="1500" dirty="0"/>
                  <a:t>Can be found after survey</a:t>
                </a:r>
              </a:p>
              <a:p>
                <a14:m>
                  <m:oMath xmlns:m="http://schemas.openxmlformats.org/officeDocument/2006/math">
                    <m:r>
                      <a:rPr lang="en-VN" sz="1500" i="1">
                        <a:latin typeface="Cambria Math" panose="02040503050406030204" pitchFamily="18" charset="0"/>
                      </a:rPr>
                      <m:t>𝑡</m:t>
                    </m:r>
                    <m:r>
                      <a:rPr lang="vi-VN" sz="1500" i="1">
                        <a:latin typeface="Cambria Math" panose="02040503050406030204" pitchFamily="18" charset="0"/>
                      </a:rPr>
                      <m:t>∈</m:t>
                    </m:r>
                    <m:d>
                      <m:dPr>
                        <m:begChr m:val="["/>
                        <m:endChr m:val="]"/>
                        <m:ctrlPr>
                          <a:rPr lang="vi-VN" sz="1500" i="1">
                            <a:latin typeface="Cambria Math" panose="02040503050406030204" pitchFamily="18" charset="0"/>
                          </a:rPr>
                        </m:ctrlPr>
                      </m:dPr>
                      <m:e>
                        <m:r>
                          <a:rPr lang="vi-VN" sz="1500" i="1">
                            <a:latin typeface="Cambria Math" panose="02040503050406030204" pitchFamily="18" charset="0"/>
                          </a:rPr>
                          <m:t>0, </m:t>
                        </m:r>
                        <m:r>
                          <a:rPr lang="vi-VN" sz="1500" i="1">
                            <a:latin typeface="Cambria Math" panose="02040503050406030204" pitchFamily="18" charset="0"/>
                          </a:rPr>
                          <m:t>𝑇</m:t>
                        </m:r>
                      </m:e>
                    </m:d>
                  </m:oMath>
                </a14:m>
                <a:r>
                  <a:rPr lang="en-VN" sz="1500" dirty="0"/>
                  <a:t> with </a:t>
                </a:r>
                <a14:m>
                  <m:oMath xmlns:m="http://schemas.openxmlformats.org/officeDocument/2006/math">
                    <m:sSup>
                      <m:sSupPr>
                        <m:ctrlPr>
                          <a:rPr lang="vi-VN" sz="1500" i="1">
                            <a:latin typeface="Cambria Math" panose="02040503050406030204" pitchFamily="18" charset="0"/>
                          </a:rPr>
                        </m:ctrlPr>
                      </m:sSupPr>
                      <m:e>
                        <m:r>
                          <a:rPr lang="en-VN" sz="1500" i="1">
                            <a:latin typeface="Cambria Math" panose="02040503050406030204" pitchFamily="18" charset="0"/>
                          </a:rPr>
                          <m:t>𝑡</m:t>
                        </m:r>
                      </m:e>
                      <m:sup>
                        <m:r>
                          <a:rPr lang="vi-VN" sz="1500" i="1">
                            <a:latin typeface="Cambria Math" panose="02040503050406030204" pitchFamily="18" charset="0"/>
                          </a:rPr>
                          <m:t>𝑘</m:t>
                        </m:r>
                        <m:r>
                          <a:rPr lang="vi-VN" sz="1500" i="1">
                            <a:latin typeface="Cambria Math" panose="02040503050406030204" pitchFamily="18" charset="0"/>
                          </a:rPr>
                          <m:t>+1</m:t>
                        </m:r>
                      </m:sup>
                    </m:sSup>
                    <m:r>
                      <a:rPr lang="en-US" sz="1500" i="1">
                        <a:latin typeface="Cambria Math" panose="02040503050406030204" pitchFamily="18" charset="0"/>
                      </a:rPr>
                      <m:t>←</m:t>
                    </m:r>
                    <m:sSup>
                      <m:sSupPr>
                        <m:ctrlPr>
                          <a:rPr lang="vi-VN" sz="1500" i="1">
                            <a:latin typeface="Cambria Math" panose="02040503050406030204" pitchFamily="18" charset="0"/>
                          </a:rPr>
                        </m:ctrlPr>
                      </m:sSupPr>
                      <m:e>
                        <m:r>
                          <a:rPr lang="vi-VN" sz="1500" i="1">
                            <a:latin typeface="Cambria Math" panose="02040503050406030204" pitchFamily="18" charset="0"/>
                          </a:rPr>
                          <m:t>𝑡</m:t>
                        </m:r>
                      </m:e>
                      <m:sup>
                        <m:r>
                          <a:rPr lang="vi-VN" sz="1500" i="1">
                            <a:latin typeface="Cambria Math" panose="02040503050406030204" pitchFamily="18" charset="0"/>
                          </a:rPr>
                          <m:t>𝑘</m:t>
                        </m:r>
                      </m:sup>
                    </m:sSup>
                    <m:r>
                      <a:rPr lang="vi-VN" sz="1500" i="1">
                        <a:latin typeface="Cambria Math" panose="02040503050406030204" pitchFamily="18" charset="0"/>
                      </a:rPr>
                      <m:t>+</m:t>
                    </m:r>
                    <m:sSub>
                      <m:sSubPr>
                        <m:ctrlPr>
                          <a:rPr lang="vi-VN" sz="1500" i="1">
                            <a:latin typeface="Cambria Math" panose="02040503050406030204" pitchFamily="18" charset="0"/>
                          </a:rPr>
                        </m:ctrlPr>
                      </m:sSubPr>
                      <m:e>
                        <m:r>
                          <a:rPr lang="vi-VN" sz="1500" i="1">
                            <a:latin typeface="Cambria Math" panose="02040503050406030204" pitchFamily="18" charset="0"/>
                          </a:rPr>
                          <m:t>𝛥</m:t>
                        </m:r>
                      </m:e>
                      <m:sub>
                        <m:r>
                          <a:rPr lang="vi-VN" sz="1500" i="1">
                            <a:latin typeface="Cambria Math" panose="02040503050406030204" pitchFamily="18" charset="0"/>
                          </a:rPr>
                          <m:t>𝑡</m:t>
                        </m:r>
                      </m:sub>
                    </m:sSub>
                  </m:oMath>
                </a14:m>
                <a:endParaRPr lang="en-VN" sz="1500" i="1" dirty="0"/>
              </a:p>
            </p:txBody>
          </p:sp>
        </mc:Choice>
        <mc:Fallback xmlns="">
          <p:sp>
            <p:nvSpPr>
              <p:cNvPr id="12" name="TextBox 11">
                <a:extLst>
                  <a:ext uri="{FF2B5EF4-FFF2-40B4-BE49-F238E27FC236}">
                    <a16:creationId xmlns:a16="http://schemas.microsoft.com/office/drawing/2014/main" id="{EDFB8CC4-88CD-6A34-3500-AFBE34943CD9}"/>
                  </a:ext>
                </a:extLst>
              </p:cNvPr>
              <p:cNvSpPr txBox="1">
                <a:spLocks noRot="1" noChangeAspect="1" noMove="1" noResize="1" noEditPoints="1" noAdjustHandles="1" noChangeArrowheads="1" noChangeShapeType="1" noTextEdit="1"/>
              </p:cNvSpPr>
              <p:nvPr/>
            </p:nvSpPr>
            <p:spPr>
              <a:xfrm>
                <a:off x="1478598" y="2939731"/>
                <a:ext cx="3641267" cy="558166"/>
              </a:xfrm>
              <a:prstGeom prst="rect">
                <a:avLst/>
              </a:prstGeom>
              <a:blipFill>
                <a:blip r:embed="rId6"/>
                <a:stretch>
                  <a:fillRect l="-670" t="-2174" b="-11957"/>
                </a:stretch>
              </a:blipFill>
            </p:spPr>
            <p:txBody>
              <a:bodyPr/>
              <a:lstStyle/>
              <a:p>
                <a:r>
                  <a:rPr lang="vi-VN">
                    <a:noFill/>
                  </a:rPr>
                  <a:t> </a:t>
                </a:r>
              </a:p>
            </p:txBody>
          </p:sp>
        </mc:Fallback>
      </mc:AlternateContent>
      <p:cxnSp>
        <p:nvCxnSpPr>
          <p:cNvPr id="13" name="Straight Arrow Connector 12">
            <a:extLst>
              <a:ext uri="{FF2B5EF4-FFF2-40B4-BE49-F238E27FC236}">
                <a16:creationId xmlns:a16="http://schemas.microsoft.com/office/drawing/2014/main" id="{2ADC4848-9B73-5ADE-2F08-B80730D5838D}"/>
              </a:ext>
            </a:extLst>
          </p:cNvPr>
          <p:cNvCxnSpPr>
            <a:cxnSpLocks/>
            <a:stCxn id="9" idx="2"/>
            <a:endCxn id="14" idx="0"/>
          </p:cNvCxnSpPr>
          <p:nvPr/>
        </p:nvCxnSpPr>
        <p:spPr>
          <a:xfrm flipH="1">
            <a:off x="1361823" y="3867274"/>
            <a:ext cx="12539" cy="582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2AB143-DF6B-2195-3C32-A5D73F95ACF0}"/>
                  </a:ext>
                </a:extLst>
              </p:cNvPr>
              <p:cNvSpPr txBox="1"/>
              <p:nvPr/>
            </p:nvSpPr>
            <p:spPr>
              <a:xfrm>
                <a:off x="484210" y="4449311"/>
                <a:ext cx="1755226" cy="323165"/>
              </a:xfrm>
              <a:prstGeom prst="rect">
                <a:avLst/>
              </a:prstGeom>
              <a:noFill/>
            </p:spPr>
            <p:txBody>
              <a:bodyPr wrap="square">
                <a:spAutoFit/>
              </a:bodyPr>
              <a:lstStyle/>
              <a:p>
                <a14:m>
                  <m:oMath xmlns:m="http://schemas.openxmlformats.org/officeDocument/2006/math">
                    <m:sSubSup>
                      <m:sSubSupPr>
                        <m:ctrlP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ctrlPr>
                      </m:sSubSupPr>
                      <m:e>
                        <m:r>
                          <a:rPr lang="en-US"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e>
                      <m:sub>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𝒎𝒂𝒙</m:t>
                        </m:r>
                      </m:sub>
                      <m:sup>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m:t>
                        </m:r>
                      </m:sup>
                    </m:sSubSup>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&gt;</m:t>
                    </m:r>
                    <m:sSub>
                      <m:sSubPr>
                        <m:ctrlP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ctrlPr>
                      </m:sSubPr>
                      <m:e>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e>
                      <m:sub>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𝒎𝒂𝒙</m:t>
                        </m:r>
                      </m:sub>
                    </m:sSub>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 ∀</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𝑱</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m:t>
                    </m:r>
                    <m:r>
                      <a:rPr lang="vi-VN" alt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𝜟</m:t>
                    </m:r>
                  </m:oMath>
                </a14:m>
                <a:r>
                  <a:rPr lang="en-US" sz="1500" b="1" dirty="0">
                    <a:solidFill>
                      <a:srgbClr val="7030A0"/>
                    </a:solidFill>
                  </a:rPr>
                  <a:t> </a:t>
                </a:r>
                <a:r>
                  <a:rPr lang="en-VN" sz="1500" b="1" dirty="0">
                    <a:solidFill>
                      <a:srgbClr val="7030A0"/>
                    </a:solidFill>
                  </a:rPr>
                  <a:t> </a:t>
                </a:r>
                <a:endParaRPr lang="en-US" altLang="en-VN" sz="1500" b="1" dirty="0">
                  <a:solidFill>
                    <a:srgbClr val="7030A0"/>
                  </a:solidFill>
                  <a:ea typeface="SimSun" panose="02010600030101010101" pitchFamily="2" charset="-122"/>
                </a:endParaRPr>
              </a:p>
            </p:txBody>
          </p:sp>
        </mc:Choice>
        <mc:Fallback xmlns="">
          <p:sp>
            <p:nvSpPr>
              <p:cNvPr id="14" name="TextBox 13">
                <a:extLst>
                  <a:ext uri="{FF2B5EF4-FFF2-40B4-BE49-F238E27FC236}">
                    <a16:creationId xmlns:a16="http://schemas.microsoft.com/office/drawing/2014/main" id="{C42AB143-DF6B-2195-3C32-A5D73F95ACF0}"/>
                  </a:ext>
                </a:extLst>
              </p:cNvPr>
              <p:cNvSpPr txBox="1">
                <a:spLocks noRot="1" noChangeAspect="1" noMove="1" noResize="1" noEditPoints="1" noAdjustHandles="1" noChangeArrowheads="1" noChangeShapeType="1" noTextEdit="1"/>
              </p:cNvSpPr>
              <p:nvPr/>
            </p:nvSpPr>
            <p:spPr>
              <a:xfrm>
                <a:off x="484210" y="4449311"/>
                <a:ext cx="1755226" cy="323165"/>
              </a:xfrm>
              <a:prstGeom prst="rect">
                <a:avLst/>
              </a:prstGeom>
              <a:blipFill>
                <a:blip r:embed="rId7"/>
                <a:stretch>
                  <a:fillRect b="-566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390B9D-C6D4-D177-FC54-57A8589C3906}"/>
                  </a:ext>
                </a:extLst>
              </p:cNvPr>
              <p:cNvSpPr txBox="1"/>
              <p:nvPr/>
            </p:nvSpPr>
            <p:spPr>
              <a:xfrm>
                <a:off x="1478597" y="3993375"/>
                <a:ext cx="2777178" cy="323165"/>
              </a:xfrm>
              <a:prstGeom prst="rect">
                <a:avLst/>
              </a:prstGeom>
              <a:noFill/>
            </p:spPr>
            <p:txBody>
              <a:bodyPr wrap="square" rtlCol="0">
                <a:spAutoFit/>
              </a:bodyPr>
              <a:lstStyle/>
              <a:p>
                <a:r>
                  <a:rPr lang="en-VN" sz="1500" dirty="0"/>
                  <a:t>We want to find “max” of </a:t>
                </a:r>
                <a14:m>
                  <m:oMath xmlns:m="http://schemas.openxmlformats.org/officeDocument/2006/math">
                    <m:sSub>
                      <m:sSubPr>
                        <m:ctrlPr>
                          <a:rPr lang="vi-VN" sz="1500" i="1">
                            <a:latin typeface="Cambria Math" panose="02040503050406030204" pitchFamily="18" charset="0"/>
                          </a:rPr>
                        </m:ctrlPr>
                      </m:sSubPr>
                      <m:e>
                        <m:r>
                          <a:rPr lang="en-VN" sz="1500" i="1">
                            <a:latin typeface="Cambria Math" panose="02040503050406030204" pitchFamily="18" charset="0"/>
                          </a:rPr>
                          <m:t>𝑃</m:t>
                        </m:r>
                      </m:e>
                      <m:sub>
                        <m:r>
                          <m:rPr>
                            <m:sty m:val="p"/>
                          </m:rPr>
                          <a:rPr lang="vi-VN" sz="1500">
                            <a:latin typeface="Cambria Math" panose="02040503050406030204" pitchFamily="18" charset="0"/>
                          </a:rPr>
                          <m:t>max</m:t>
                        </m:r>
                      </m:sub>
                    </m:sSub>
                  </m:oMath>
                </a14:m>
                <a:endParaRPr lang="en-VN" sz="1500" i="1" dirty="0"/>
              </a:p>
            </p:txBody>
          </p:sp>
        </mc:Choice>
        <mc:Fallback xmlns="">
          <p:sp>
            <p:nvSpPr>
              <p:cNvPr id="15" name="TextBox 14">
                <a:extLst>
                  <a:ext uri="{FF2B5EF4-FFF2-40B4-BE49-F238E27FC236}">
                    <a16:creationId xmlns:a16="http://schemas.microsoft.com/office/drawing/2014/main" id="{DE390B9D-C6D4-D177-FC54-57A8589C3906}"/>
                  </a:ext>
                </a:extLst>
              </p:cNvPr>
              <p:cNvSpPr txBox="1">
                <a:spLocks noRot="1" noChangeAspect="1" noMove="1" noResize="1" noEditPoints="1" noAdjustHandles="1" noChangeArrowheads="1" noChangeShapeType="1" noTextEdit="1"/>
              </p:cNvSpPr>
              <p:nvPr/>
            </p:nvSpPr>
            <p:spPr>
              <a:xfrm>
                <a:off x="1478597" y="3993375"/>
                <a:ext cx="2777178" cy="323165"/>
              </a:xfrm>
              <a:prstGeom prst="rect">
                <a:avLst/>
              </a:prstGeom>
              <a:blipFill>
                <a:blip r:embed="rId8"/>
                <a:stretch>
                  <a:fillRect l="-879" t="-3774" b="-2075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FA7530-995C-F6BD-CA8A-845BACB10FFB}"/>
                  </a:ext>
                </a:extLst>
              </p:cNvPr>
              <p:cNvSpPr txBox="1"/>
              <p:nvPr/>
            </p:nvSpPr>
            <p:spPr>
              <a:xfrm>
                <a:off x="2943446" y="4449311"/>
                <a:ext cx="2252378" cy="323165"/>
              </a:xfrm>
              <a:prstGeom prst="rect">
                <a:avLst/>
              </a:prstGeom>
              <a:noFill/>
            </p:spPr>
            <p:txBody>
              <a:bodyPr wrap="square">
                <a:spAutoFit/>
              </a:bodyPr>
              <a:lstStyle/>
              <a:p>
                <a14:m>
                  <m:oMath xmlns:m="http://schemas.openxmlformats.org/officeDocument/2006/math">
                    <m:r>
                      <a:rPr lang="vi-VN" sz="1500" b="1" i="1">
                        <a:solidFill>
                          <a:srgbClr val="7030A0"/>
                        </a:solidFill>
                        <a:latin typeface="Cambria Math" panose="02040503050406030204" pitchFamily="18" charset="0"/>
                        <a:ea typeface="SimSun" panose="02010600030101010101" pitchFamily="2" charset="-122"/>
                        <a:cs typeface="Times New Roman" panose="02020603050405020304" pitchFamily="18" charset="0"/>
                      </a:rPr>
                      <m:t>𝓛</m:t>
                    </m:r>
                    <m:d>
                      <m:dPr>
                        <m:ctrlPr>
                          <a:rPr lang="en-VN" sz="1500" b="1" i="1">
                            <a:solidFill>
                              <a:srgbClr val="7030A0"/>
                            </a:solidFill>
                            <a:latin typeface="Cambria Math" panose="02040503050406030204" pitchFamily="18" charset="0"/>
                            <a:ea typeface="Tahoma" panose="020B0604030504040204" pitchFamily="34" charset="0"/>
                            <a:cs typeface="Tahoma" panose="020B0604030504040204" pitchFamily="34" charset="0"/>
                          </a:rPr>
                        </m:ctrlPr>
                      </m:dPr>
                      <m:e>
                        <m:r>
                          <a:rPr lang="en-US"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𝑱</m:t>
                        </m:r>
                        <m:r>
                          <a:rPr lang="en-US"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 ∆, </m:t>
                        </m:r>
                        <m:r>
                          <a:rPr lang="en-US"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𝜸</m:t>
                        </m:r>
                      </m:e>
                    </m:d>
                    <m:r>
                      <a:rPr lang="en-US" sz="1500" b="1" i="1">
                        <a:solidFill>
                          <a:srgbClr val="7030A0"/>
                        </a:solidFill>
                        <a:latin typeface="Cambria Math" panose="02040503050406030204" pitchFamily="18" charset="0"/>
                        <a:ea typeface="Tahoma" panose="020B0604030504040204" pitchFamily="34" charset="0"/>
                        <a:cs typeface="Tahoma" panose="020B0604030504040204" pitchFamily="34" charset="0"/>
                      </a:rPr>
                      <m:t>=</m:t>
                    </m:r>
                    <m:r>
                      <a:rPr lang="en-US" sz="1500" b="1" i="1">
                        <a:solidFill>
                          <a:srgbClr val="7030A0"/>
                        </a:solidFill>
                        <a:latin typeface="Cambria Math" panose="02040503050406030204" pitchFamily="18" charset="0"/>
                        <a:ea typeface="Cambria" panose="02040503050406030204" pitchFamily="18" charset="0"/>
                        <a:cs typeface="Cambria" panose="02040503050406030204" pitchFamily="18" charset="0"/>
                      </a:rPr>
                      <m:t>−|</m:t>
                    </m:r>
                    <m:sSub>
                      <m:sSubPr>
                        <m:ctrlPr>
                          <a:rPr lang="en-VN" sz="1500" b="1" i="1">
                            <a:solidFill>
                              <a:srgbClr val="7030A0"/>
                            </a:solidFill>
                            <a:latin typeface="Cambria Math" panose="02040503050406030204" pitchFamily="18" charset="0"/>
                            <a:ea typeface="Calibri" panose="020F0502020204030204" pitchFamily="34" charset="0"/>
                            <a:cs typeface="Calibri" panose="020F0502020204030204" pitchFamily="34" charset="0"/>
                          </a:rPr>
                        </m:ctrlPr>
                      </m:sSubPr>
                      <m:e>
                        <m:r>
                          <a:rPr lang="en-US" sz="1500" b="1" i="1">
                            <a:solidFill>
                              <a:srgbClr val="7030A0"/>
                            </a:solidFill>
                            <a:latin typeface="Cambria Math" panose="02040503050406030204" pitchFamily="18" charset="0"/>
                            <a:ea typeface="Calibri" panose="020F0502020204030204" pitchFamily="34" charset="0"/>
                            <a:cs typeface="Calibri" panose="020F0502020204030204" pitchFamily="34" charset="0"/>
                          </a:rPr>
                          <m:t>𝑷</m:t>
                        </m:r>
                      </m:e>
                      <m:sub>
                        <m:r>
                          <a:rPr lang="en-US" sz="1500" b="1" baseline="-25000">
                            <a:solidFill>
                              <a:srgbClr val="7030A0"/>
                            </a:solidFill>
                            <a:latin typeface="Cambria Math" panose="02040503050406030204" pitchFamily="18" charset="0"/>
                            <a:ea typeface="Calibri" panose="020F0502020204030204" pitchFamily="34" charset="0"/>
                            <a:cs typeface="Calibri" panose="020F0502020204030204" pitchFamily="34" charset="0"/>
                          </a:rPr>
                          <m:t>𝐦𝐚𝐱</m:t>
                        </m:r>
                      </m:sub>
                    </m:sSub>
                    <m:r>
                      <a:rPr lang="en-US" sz="1500" b="1" i="1">
                        <a:solidFill>
                          <a:srgbClr val="7030A0"/>
                        </a:solidFill>
                        <a:latin typeface="Cambria Math" panose="02040503050406030204" pitchFamily="18" charset="0"/>
                        <a:ea typeface="Cambria" panose="02040503050406030204" pitchFamily="18" charset="0"/>
                        <a:cs typeface="Cambria" panose="02040503050406030204" pitchFamily="18" charset="0"/>
                      </a:rPr>
                      <m:t>|</m:t>
                    </m:r>
                  </m:oMath>
                </a14:m>
                <a:r>
                  <a:rPr lang="en-US" sz="1500" b="1" dirty="0">
                    <a:solidFill>
                      <a:srgbClr val="7030A0"/>
                    </a:solidFill>
                    <a:latin typeface="Cambria" panose="02040503050406030204" pitchFamily="18" charset="0"/>
                    <a:ea typeface="Cambria" panose="02040503050406030204" pitchFamily="18" charset="0"/>
                    <a:cs typeface="Cambria" panose="02040503050406030204" pitchFamily="18" charset="0"/>
                  </a:rPr>
                  <a:t> </a:t>
                </a:r>
                <a:endParaRPr lang="en-VN" sz="1500" b="1" dirty="0">
                  <a:solidFill>
                    <a:srgbClr val="7030A0"/>
                  </a:solidFill>
                </a:endParaRPr>
              </a:p>
            </p:txBody>
          </p:sp>
        </mc:Choice>
        <mc:Fallback xmlns="">
          <p:sp>
            <p:nvSpPr>
              <p:cNvPr id="16" name="TextBox 15">
                <a:extLst>
                  <a:ext uri="{FF2B5EF4-FFF2-40B4-BE49-F238E27FC236}">
                    <a16:creationId xmlns:a16="http://schemas.microsoft.com/office/drawing/2014/main" id="{BDFA7530-995C-F6BD-CA8A-845BACB10FFB}"/>
                  </a:ext>
                </a:extLst>
              </p:cNvPr>
              <p:cNvSpPr txBox="1">
                <a:spLocks noRot="1" noChangeAspect="1" noMove="1" noResize="1" noEditPoints="1" noAdjustHandles="1" noChangeArrowheads="1" noChangeShapeType="1" noTextEdit="1"/>
              </p:cNvSpPr>
              <p:nvPr/>
            </p:nvSpPr>
            <p:spPr>
              <a:xfrm>
                <a:off x="2943446" y="4449311"/>
                <a:ext cx="2252378" cy="323165"/>
              </a:xfrm>
              <a:prstGeom prst="rect">
                <a:avLst/>
              </a:prstGeom>
              <a:blipFill>
                <a:blip r:embed="rId9"/>
                <a:stretch>
                  <a:fillRect t="-5660" b="-1698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DDF5723-624B-153C-1A5E-0F57F5C72BC3}"/>
                  </a:ext>
                </a:extLst>
              </p:cNvPr>
              <p:cNvSpPr txBox="1"/>
              <p:nvPr/>
            </p:nvSpPr>
            <p:spPr>
              <a:xfrm>
                <a:off x="3678076" y="3601728"/>
                <a:ext cx="783116" cy="323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VN" sz="1500" b="1">
                          <a:solidFill>
                            <a:srgbClr val="7030A0"/>
                          </a:solidFill>
                          <a:latin typeface="Cambria Math" panose="02040503050406030204" pitchFamily="18" charset="0"/>
                        </a:rPr>
                        <m:t>𝛁</m:t>
                      </m:r>
                      <m:r>
                        <a:rPr lang="en-VN" sz="1500" b="1">
                          <a:solidFill>
                            <a:srgbClr val="7030A0"/>
                          </a:solidFill>
                          <a:latin typeface="Cambria Math" panose="02040503050406030204" pitchFamily="18" charset="0"/>
                        </a:rPr>
                        <m:t>𝓛</m:t>
                      </m:r>
                    </m:oMath>
                  </m:oMathPara>
                </a14:m>
                <a:endParaRPr lang="en-VN" sz="1500" b="1">
                  <a:solidFill>
                    <a:srgbClr val="7030A0"/>
                  </a:solidFill>
                </a:endParaRPr>
              </a:p>
            </p:txBody>
          </p:sp>
        </mc:Choice>
        <mc:Fallback xmlns="">
          <p:sp>
            <p:nvSpPr>
              <p:cNvPr id="17" name="TextBox 16">
                <a:extLst>
                  <a:ext uri="{FF2B5EF4-FFF2-40B4-BE49-F238E27FC236}">
                    <a16:creationId xmlns:a16="http://schemas.microsoft.com/office/drawing/2014/main" id="{4DDF5723-624B-153C-1A5E-0F57F5C72BC3}"/>
                  </a:ext>
                </a:extLst>
              </p:cNvPr>
              <p:cNvSpPr txBox="1">
                <a:spLocks noRot="1" noChangeAspect="1" noMove="1" noResize="1" noEditPoints="1" noAdjustHandles="1" noChangeArrowheads="1" noChangeShapeType="1" noTextEdit="1"/>
              </p:cNvSpPr>
              <p:nvPr/>
            </p:nvSpPr>
            <p:spPr>
              <a:xfrm>
                <a:off x="3678076" y="3601728"/>
                <a:ext cx="783116" cy="323165"/>
              </a:xfrm>
              <a:prstGeom prst="rect">
                <a:avLst/>
              </a:prstGeom>
              <a:blipFill>
                <a:blip r:embed="rId10"/>
                <a:stretch>
                  <a:fillRect/>
                </a:stretch>
              </a:blipFill>
            </p:spPr>
            <p:txBody>
              <a:bodyPr/>
              <a:lstStyle/>
              <a:p>
                <a:r>
                  <a:rPr lang="vi-VN">
                    <a:noFill/>
                  </a:rPr>
                  <a:t> </a:t>
                </a:r>
              </a:p>
            </p:txBody>
          </p:sp>
        </mc:Fallback>
      </mc:AlternateContent>
      <p:cxnSp>
        <p:nvCxnSpPr>
          <p:cNvPr id="18" name="Straight Arrow Connector 17">
            <a:extLst>
              <a:ext uri="{FF2B5EF4-FFF2-40B4-BE49-F238E27FC236}">
                <a16:creationId xmlns:a16="http://schemas.microsoft.com/office/drawing/2014/main" id="{2787AD3B-196E-2851-1D0B-5BEAA314DE3F}"/>
              </a:ext>
            </a:extLst>
          </p:cNvPr>
          <p:cNvCxnSpPr>
            <a:cxnSpLocks/>
            <a:stCxn id="16" idx="0"/>
            <a:endCxn id="17" idx="2"/>
          </p:cNvCxnSpPr>
          <p:nvPr/>
        </p:nvCxnSpPr>
        <p:spPr>
          <a:xfrm flipH="1" flipV="1">
            <a:off x="4069634" y="3924893"/>
            <a:ext cx="1" cy="524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E2640B-2691-A659-28B7-8FC5C7758B90}"/>
              </a:ext>
            </a:extLst>
          </p:cNvPr>
          <p:cNvSpPr txBox="1"/>
          <p:nvPr/>
        </p:nvSpPr>
        <p:spPr>
          <a:xfrm>
            <a:off x="4195467" y="4033527"/>
            <a:ext cx="1782195" cy="323165"/>
          </a:xfrm>
          <a:prstGeom prst="rect">
            <a:avLst/>
          </a:prstGeom>
          <a:noFill/>
        </p:spPr>
        <p:txBody>
          <a:bodyPr wrap="square" rtlCol="0">
            <a:spAutoFit/>
          </a:bodyPr>
          <a:lstStyle/>
          <a:p>
            <a:r>
              <a:rPr lang="en-VN" sz="1500" dirty="0"/>
              <a:t>Calculate gradient</a:t>
            </a:r>
            <a:endParaRPr lang="en-VN" sz="1500" i="1"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2E8FE9-3F23-655B-D69A-3B67453F740A}"/>
                  </a:ext>
                </a:extLst>
              </p:cNvPr>
              <p:cNvSpPr txBox="1"/>
              <p:nvPr/>
            </p:nvSpPr>
            <p:spPr>
              <a:xfrm>
                <a:off x="2478079" y="2543309"/>
                <a:ext cx="3183110" cy="328423"/>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p>
                        <m:sSupPr>
                          <m:ctrlPr>
                            <a:rPr lang="vi-VN" altLang="en-VN" sz="1500" b="1" i="1">
                              <a:solidFill>
                                <a:srgbClr val="7030A0"/>
                              </a:solidFill>
                              <a:latin typeface="Cambria Math" panose="02040503050406030204" pitchFamily="18" charset="0"/>
                              <a:ea typeface="SimSun" panose="02010600030101010101" pitchFamily="2" charset="-122"/>
                            </a:rPr>
                          </m:ctrlPr>
                        </m:sSupPr>
                        <m:e>
                          <m:d>
                            <m:dPr>
                              <m:ctrlPr>
                                <a:rPr lang="vi-VN" altLang="en-VN" sz="1500" b="1" i="1">
                                  <a:solidFill>
                                    <a:srgbClr val="7030A0"/>
                                  </a:solidFill>
                                  <a:latin typeface="Cambria Math" panose="02040503050406030204" pitchFamily="18" charset="0"/>
                                  <a:ea typeface="SimSun" panose="02010600030101010101" pitchFamily="2" charset="-122"/>
                                </a:rPr>
                              </m:ctrlPr>
                            </m:dPr>
                            <m:e>
                              <m:r>
                                <a:rPr lang="en-US" altLang="en-VN" sz="1500" b="1" i="1">
                                  <a:solidFill>
                                    <a:srgbClr val="7030A0"/>
                                  </a:solidFill>
                                  <a:latin typeface="Cambria Math" panose="02040503050406030204" pitchFamily="18" charset="0"/>
                                  <a:ea typeface="SimSun" panose="02010600030101010101" pitchFamily="2" charset="-122"/>
                                </a:rPr>
                                <m:t>𝑱</m:t>
                              </m:r>
                            </m:e>
                            <m:e>
                              <m:r>
                                <a:rPr lang="vi-VN" altLang="en-VN" sz="1500" b="1" i="1">
                                  <a:solidFill>
                                    <a:srgbClr val="7030A0"/>
                                  </a:solidFill>
                                  <a:latin typeface="Cambria Math" panose="02040503050406030204" pitchFamily="18" charset="0"/>
                                  <a:ea typeface="SimSun" panose="02010600030101010101" pitchFamily="2" charset="-122"/>
                                </a:rPr>
                                <m:t>𝜟</m:t>
                              </m:r>
                            </m:e>
                          </m:d>
                        </m:e>
                        <m:sup>
                          <m:r>
                            <a:rPr lang="vi-VN" altLang="en-VN" sz="1500" b="1" i="1">
                              <a:solidFill>
                                <a:srgbClr val="7030A0"/>
                              </a:solidFill>
                              <a:latin typeface="Cambria Math" panose="02040503050406030204" pitchFamily="18" charset="0"/>
                              <a:ea typeface="SimSun" panose="02010600030101010101" pitchFamily="2" charset="-122"/>
                            </a:rPr>
                            <m:t>𝒕</m:t>
                          </m:r>
                          <m:r>
                            <a:rPr lang="vi-VN" altLang="en-VN" sz="1500" b="1" i="1">
                              <a:solidFill>
                                <a:srgbClr val="7030A0"/>
                              </a:solidFill>
                              <a:latin typeface="Cambria Math" panose="02040503050406030204" pitchFamily="18" charset="0"/>
                              <a:ea typeface="SimSun" panose="02010600030101010101" pitchFamily="2" charset="-122"/>
                            </a:rPr>
                            <m:t>+</m:t>
                          </m:r>
                          <m:r>
                            <a:rPr lang="vi-VN" altLang="en-VN" sz="1500" b="1" i="1">
                              <a:solidFill>
                                <a:srgbClr val="7030A0"/>
                              </a:solidFill>
                              <a:latin typeface="Cambria Math" panose="02040503050406030204" pitchFamily="18" charset="0"/>
                              <a:ea typeface="SimSun" panose="02010600030101010101" pitchFamily="2" charset="-122"/>
                            </a:rPr>
                            <m:t>𝟏</m:t>
                          </m:r>
                        </m:sup>
                      </m:sSup>
                      <m:r>
                        <a:rPr lang="vi-VN" altLang="en-VN" sz="1500" b="1" i="1">
                          <a:solidFill>
                            <a:srgbClr val="7030A0"/>
                          </a:solidFill>
                          <a:latin typeface="Cambria Math" panose="02040503050406030204" pitchFamily="18" charset="0"/>
                          <a:ea typeface="SimSun" panose="02010600030101010101" pitchFamily="2" charset="-122"/>
                        </a:rPr>
                        <m:t>=</m:t>
                      </m:r>
                      <m:sSup>
                        <m:sSupPr>
                          <m:ctrlPr>
                            <a:rPr lang="vi-VN" altLang="en-VN" sz="1500" b="1" i="1">
                              <a:solidFill>
                                <a:srgbClr val="7030A0"/>
                              </a:solidFill>
                              <a:latin typeface="Cambria Math" panose="02040503050406030204" pitchFamily="18" charset="0"/>
                              <a:ea typeface="SimSun" panose="02010600030101010101" pitchFamily="2" charset="-122"/>
                            </a:rPr>
                          </m:ctrlPr>
                        </m:sSupPr>
                        <m:e>
                          <m:d>
                            <m:dPr>
                              <m:ctrlPr>
                                <a:rPr lang="vi-VN" altLang="en-VN" sz="1500" b="1" i="1">
                                  <a:solidFill>
                                    <a:srgbClr val="7030A0"/>
                                  </a:solidFill>
                                  <a:latin typeface="Cambria Math" panose="02040503050406030204" pitchFamily="18" charset="0"/>
                                  <a:ea typeface="SimSun" panose="02010600030101010101" pitchFamily="2" charset="-122"/>
                                </a:rPr>
                              </m:ctrlPr>
                            </m:dPr>
                            <m:e>
                              <m:r>
                                <a:rPr lang="en-US" altLang="en-VN" sz="1500" b="1" i="1">
                                  <a:solidFill>
                                    <a:srgbClr val="7030A0"/>
                                  </a:solidFill>
                                  <a:latin typeface="Cambria Math" panose="02040503050406030204" pitchFamily="18" charset="0"/>
                                  <a:ea typeface="SimSun" panose="02010600030101010101" pitchFamily="2" charset="-122"/>
                                </a:rPr>
                                <m:t>𝑱</m:t>
                              </m:r>
                            </m:e>
                            <m:e>
                              <m:r>
                                <a:rPr lang="vi-VN" altLang="en-VN" sz="1500" b="1" i="1">
                                  <a:solidFill>
                                    <a:srgbClr val="7030A0"/>
                                  </a:solidFill>
                                  <a:latin typeface="Cambria Math" panose="02040503050406030204" pitchFamily="18" charset="0"/>
                                  <a:ea typeface="SimSun" panose="02010600030101010101" pitchFamily="2" charset="-122"/>
                                </a:rPr>
                                <m:t>𝜟</m:t>
                              </m:r>
                            </m:e>
                          </m:d>
                        </m:e>
                        <m:sup>
                          <m:r>
                            <a:rPr lang="vi-VN" altLang="en-VN" sz="1500" b="1" i="1">
                              <a:solidFill>
                                <a:srgbClr val="7030A0"/>
                              </a:solidFill>
                              <a:latin typeface="Cambria Math" panose="02040503050406030204" pitchFamily="18" charset="0"/>
                              <a:ea typeface="SimSun" panose="02010600030101010101" pitchFamily="2" charset="-122"/>
                            </a:rPr>
                            <m:t>𝒕</m:t>
                          </m:r>
                        </m:sup>
                      </m:sSup>
                      <m:r>
                        <a:rPr lang="vi-VN" altLang="en-VN" sz="1500" b="1" i="1">
                          <a:solidFill>
                            <a:srgbClr val="7030A0"/>
                          </a:solidFill>
                          <a:latin typeface="Cambria Math" panose="02040503050406030204" pitchFamily="18" charset="0"/>
                          <a:ea typeface="SimSun" panose="02010600030101010101" pitchFamily="2" charset="-122"/>
                        </a:rPr>
                        <m:t>−</m:t>
                      </m:r>
                      <m:r>
                        <a:rPr lang="vi-VN" altLang="en-VN" sz="1500" b="1" i="1">
                          <a:solidFill>
                            <a:srgbClr val="7030A0"/>
                          </a:solidFill>
                          <a:latin typeface="Cambria Math" panose="02040503050406030204" pitchFamily="18" charset="0"/>
                          <a:ea typeface="SimSun" panose="02010600030101010101" pitchFamily="2" charset="-122"/>
                        </a:rPr>
                        <m:t>𝜶𝜵</m:t>
                      </m:r>
                      <m:r>
                        <a:rPr lang="vi-VN" altLang="en-VN" sz="1500" b="1" i="1">
                          <a:solidFill>
                            <a:srgbClr val="7030A0"/>
                          </a:solidFill>
                          <a:latin typeface="Cambria Math" panose="02040503050406030204" pitchFamily="18" charset="0"/>
                          <a:ea typeface="Cambria Math" panose="02040503050406030204" pitchFamily="18" charset="0"/>
                        </a:rPr>
                        <m:t>𝓛</m:t>
                      </m:r>
                    </m:oMath>
                  </m:oMathPara>
                </a14:m>
                <a:endParaRPr lang="en-US" altLang="en-VN" sz="1500" b="1" i="1" dirty="0">
                  <a:solidFill>
                    <a:srgbClr val="7030A0"/>
                  </a:solidFill>
                  <a:ea typeface="SimSun" panose="02010600030101010101" pitchFamily="2" charset="-122"/>
                </a:endParaRPr>
              </a:p>
            </p:txBody>
          </p:sp>
        </mc:Choice>
        <mc:Fallback xmlns="">
          <p:sp>
            <p:nvSpPr>
              <p:cNvPr id="20" name="TextBox 19">
                <a:extLst>
                  <a:ext uri="{FF2B5EF4-FFF2-40B4-BE49-F238E27FC236}">
                    <a16:creationId xmlns:a16="http://schemas.microsoft.com/office/drawing/2014/main" id="{D72E8FE9-3F23-655B-D69A-3B67453F740A}"/>
                  </a:ext>
                </a:extLst>
              </p:cNvPr>
              <p:cNvSpPr txBox="1">
                <a:spLocks noRot="1" noChangeAspect="1" noMove="1" noResize="1" noEditPoints="1" noAdjustHandles="1" noChangeArrowheads="1" noChangeShapeType="1" noTextEdit="1"/>
              </p:cNvSpPr>
              <p:nvPr/>
            </p:nvSpPr>
            <p:spPr>
              <a:xfrm>
                <a:off x="2478079" y="2543309"/>
                <a:ext cx="3183110" cy="328423"/>
              </a:xfrm>
              <a:prstGeom prst="rect">
                <a:avLst/>
              </a:prstGeom>
              <a:blipFill>
                <a:blip r:embed="rId11"/>
                <a:stretch>
                  <a:fillRect b="-7407"/>
                </a:stretch>
              </a:blipFill>
            </p:spPr>
            <p:txBody>
              <a:bodyPr/>
              <a:lstStyle/>
              <a:p>
                <a:r>
                  <a:rPr lang="vi-VN">
                    <a:noFill/>
                  </a:rPr>
                  <a:t> </a:t>
                </a:r>
              </a:p>
            </p:txBody>
          </p:sp>
        </mc:Fallback>
      </mc:AlternateContent>
      <p:cxnSp>
        <p:nvCxnSpPr>
          <p:cNvPr id="21" name="Straight Arrow Connector 20">
            <a:extLst>
              <a:ext uri="{FF2B5EF4-FFF2-40B4-BE49-F238E27FC236}">
                <a16:creationId xmlns:a16="http://schemas.microsoft.com/office/drawing/2014/main" id="{969F09CC-CDC3-70FF-D752-9668641E1A46}"/>
              </a:ext>
            </a:extLst>
          </p:cNvPr>
          <p:cNvCxnSpPr>
            <a:cxnSpLocks/>
            <a:stCxn id="17" idx="0"/>
            <a:endCxn id="20" idx="2"/>
          </p:cNvCxnSpPr>
          <p:nvPr/>
        </p:nvCxnSpPr>
        <p:spPr>
          <a:xfrm flipV="1">
            <a:off x="4069634" y="2871732"/>
            <a:ext cx="0" cy="729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03F7FB4-C158-BCEF-AB02-39BBA687B69F}"/>
                  </a:ext>
                </a:extLst>
              </p:cNvPr>
              <p:cNvSpPr txBox="1"/>
              <p:nvPr/>
            </p:nvSpPr>
            <p:spPr>
              <a:xfrm>
                <a:off x="4178533" y="2918918"/>
                <a:ext cx="2100376" cy="553998"/>
              </a:xfrm>
              <a:prstGeom prst="rect">
                <a:avLst/>
              </a:prstGeom>
              <a:noFill/>
            </p:spPr>
            <p:txBody>
              <a:bodyPr wrap="square" rtlCol="0">
                <a:spAutoFit/>
              </a:bodyPr>
              <a:lstStyle/>
              <a:p>
                <a:r>
                  <a:rPr lang="en-VN" sz="1500" dirty="0"/>
                  <a:t>Update new </a:t>
                </a:r>
                <a14:m>
                  <m:oMath xmlns:m="http://schemas.openxmlformats.org/officeDocument/2006/math">
                    <m:r>
                      <a:rPr lang="en-VN" sz="1500" i="1">
                        <a:latin typeface="Cambria Math" panose="02040503050406030204" pitchFamily="18" charset="0"/>
                      </a:rPr>
                      <m:t>{</m:t>
                    </m:r>
                    <m:r>
                      <a:rPr lang="en-VN" sz="1500" i="1">
                        <a:latin typeface="Cambria Math" panose="02040503050406030204" pitchFamily="18" charset="0"/>
                      </a:rPr>
                      <m:t>𝐽</m:t>
                    </m:r>
                    <m:r>
                      <a:rPr lang="vi-VN" sz="1500" i="1">
                        <a:latin typeface="Cambria Math" panose="02040503050406030204" pitchFamily="18" charset="0"/>
                      </a:rPr>
                      <m:t>,</m:t>
                    </m:r>
                    <m:r>
                      <a:rPr lang="vi-VN" sz="1500" i="1">
                        <a:latin typeface="Cambria Math" panose="02040503050406030204" pitchFamily="18" charset="0"/>
                      </a:rPr>
                      <m:t>𝛥</m:t>
                    </m:r>
                    <m:r>
                      <a:rPr lang="en-VN" sz="1500" i="1">
                        <a:latin typeface="Cambria Math" panose="02040503050406030204" pitchFamily="18" charset="0"/>
                      </a:rPr>
                      <m:t>}</m:t>
                    </m:r>
                  </m:oMath>
                </a14:m>
                <a:r>
                  <a:rPr lang="en-VN" sz="1500" dirty="0"/>
                  <a:t> by classical optimizer </a:t>
                </a:r>
              </a:p>
            </p:txBody>
          </p:sp>
        </mc:Choice>
        <mc:Fallback xmlns="">
          <p:sp>
            <p:nvSpPr>
              <p:cNvPr id="22" name="TextBox 21">
                <a:extLst>
                  <a:ext uri="{FF2B5EF4-FFF2-40B4-BE49-F238E27FC236}">
                    <a16:creationId xmlns:a16="http://schemas.microsoft.com/office/drawing/2014/main" id="{803F7FB4-C158-BCEF-AB02-39BBA687B69F}"/>
                  </a:ext>
                </a:extLst>
              </p:cNvPr>
              <p:cNvSpPr txBox="1">
                <a:spLocks noRot="1" noChangeAspect="1" noMove="1" noResize="1" noEditPoints="1" noAdjustHandles="1" noChangeArrowheads="1" noChangeShapeType="1" noTextEdit="1"/>
              </p:cNvSpPr>
              <p:nvPr/>
            </p:nvSpPr>
            <p:spPr>
              <a:xfrm>
                <a:off x="4178533" y="2918918"/>
                <a:ext cx="2100376" cy="553998"/>
              </a:xfrm>
              <a:prstGeom prst="rect">
                <a:avLst/>
              </a:prstGeom>
              <a:blipFill>
                <a:blip r:embed="rId12"/>
                <a:stretch>
                  <a:fillRect l="-1159" t="-2198" b="-10989"/>
                </a:stretch>
              </a:blipFill>
            </p:spPr>
            <p:txBody>
              <a:bodyPr/>
              <a:lstStyle/>
              <a:p>
                <a:r>
                  <a:rPr lang="vi-VN">
                    <a:noFill/>
                  </a:rPr>
                  <a:t> </a:t>
                </a:r>
              </a:p>
            </p:txBody>
          </p:sp>
        </mc:Fallback>
      </mc:AlternateContent>
      <p:cxnSp>
        <p:nvCxnSpPr>
          <p:cNvPr id="23" name="Straight Arrow Connector 22">
            <a:extLst>
              <a:ext uri="{FF2B5EF4-FFF2-40B4-BE49-F238E27FC236}">
                <a16:creationId xmlns:a16="http://schemas.microsoft.com/office/drawing/2014/main" id="{E7283B79-7AD5-FBB6-C2A2-769F3B56CC37}"/>
              </a:ext>
            </a:extLst>
          </p:cNvPr>
          <p:cNvCxnSpPr>
            <a:cxnSpLocks/>
            <a:stCxn id="14" idx="3"/>
            <a:endCxn id="16" idx="1"/>
          </p:cNvCxnSpPr>
          <p:nvPr/>
        </p:nvCxnSpPr>
        <p:spPr>
          <a:xfrm>
            <a:off x="2239436" y="4610894"/>
            <a:ext cx="7040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8">
            <a:extLst>
              <a:ext uri="{FF2B5EF4-FFF2-40B4-BE49-F238E27FC236}">
                <a16:creationId xmlns:a16="http://schemas.microsoft.com/office/drawing/2014/main" id="{8A8813FA-06AC-7054-DD59-221282D09B21}"/>
              </a:ext>
            </a:extLst>
          </p:cNvPr>
          <p:cNvCxnSpPr>
            <a:cxnSpLocks/>
            <a:stCxn id="20" idx="0"/>
            <a:endCxn id="47" idx="3"/>
          </p:cNvCxnSpPr>
          <p:nvPr/>
        </p:nvCxnSpPr>
        <p:spPr>
          <a:xfrm rot="5400000" flipH="1" flipV="1">
            <a:off x="3688382" y="1770499"/>
            <a:ext cx="1154062" cy="391558"/>
          </a:xfrm>
          <a:prstGeom prst="bentConnector4">
            <a:avLst>
              <a:gd name="adj1" fmla="val 45017"/>
              <a:gd name="adj2" fmla="val 1583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CD6CC6-1570-65F2-0DD5-681B7B7E20F1}"/>
              </a:ext>
            </a:extLst>
          </p:cNvPr>
          <p:cNvSpPr/>
          <p:nvPr/>
        </p:nvSpPr>
        <p:spPr>
          <a:xfrm>
            <a:off x="6088435" y="647883"/>
            <a:ext cx="2850246" cy="8563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500">
              <a:solidFill>
                <a:srgbClr val="FF000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EA263BA-5B52-7136-0DDA-7A45D2FD7E47}"/>
                  </a:ext>
                </a:extLst>
              </p:cNvPr>
              <p:cNvSpPr txBox="1"/>
              <p:nvPr/>
            </p:nvSpPr>
            <p:spPr>
              <a:xfrm>
                <a:off x="6088435" y="917485"/>
                <a:ext cx="2539001" cy="553998"/>
              </a:xfrm>
              <a:prstGeom prst="rect">
                <a:avLst/>
              </a:prstGeom>
              <a:noFill/>
            </p:spPr>
            <p:txBody>
              <a:bodyPr wrap="square" rtlCol="0">
                <a:spAutoFit/>
              </a:bodyPr>
              <a:lstStyle/>
              <a:p>
                <a14:m>
                  <m:oMath xmlns:m="http://schemas.openxmlformats.org/officeDocument/2006/math">
                    <m:r>
                      <a:rPr lang="en-US" altLang="en-VN" sz="1500" i="1">
                        <a:latin typeface="Cambria Math" panose="02040503050406030204" pitchFamily="18" charset="0"/>
                        <a:ea typeface="Calibri" panose="020F0502020204030204" pitchFamily="34" charset="0"/>
                        <a:cs typeface="Calibri" panose="020F0502020204030204" pitchFamily="34" charset="0"/>
                      </a:rPr>
                      <m:t>𝑡</m:t>
                    </m:r>
                  </m:oMath>
                </a14:m>
                <a:r>
                  <a:rPr lang="en-US" altLang="en-VN" sz="1500" dirty="0">
                    <a:ea typeface="SimSun" panose="02010600030101010101" pitchFamily="2" charset="-122"/>
                  </a:rPr>
                  <a:t>: charging time</a:t>
                </a:r>
              </a:p>
              <a:p>
                <a14:m>
                  <m:oMath xmlns:m="http://schemas.openxmlformats.org/officeDocument/2006/math">
                    <m:d>
                      <m:dPr>
                        <m:begChr m:val="|"/>
                        <m:endChr m:val="⟩"/>
                        <m:ctrlPr>
                          <a:rPr lang="en-US" altLang="en-VN" sz="1500" i="1">
                            <a:latin typeface="Cambria Math" panose="02040503050406030204" pitchFamily="18" charset="0"/>
                            <a:ea typeface="Calibri" panose="020F0502020204030204" pitchFamily="34" charset="0"/>
                            <a:cs typeface="Calibri" panose="020F0502020204030204" pitchFamily="34" charset="0"/>
                          </a:rPr>
                        </m:ctrlPr>
                      </m:dPr>
                      <m:e>
                        <m:r>
                          <a:rPr lang="en-US" altLang="en-VN" sz="1500" i="1">
                            <a:latin typeface="Cambria Math" panose="02040503050406030204" pitchFamily="18" charset="0"/>
                            <a:ea typeface="Calibri" panose="020F0502020204030204" pitchFamily="34" charset="0"/>
                            <a:cs typeface="Calibri" panose="020F0502020204030204" pitchFamily="34" charset="0"/>
                          </a:rPr>
                          <m:t>𝜓</m:t>
                        </m:r>
                        <m:d>
                          <m:dPr>
                            <m:ctrlPr>
                              <a:rPr lang="en-US" altLang="en-VN" sz="1500" i="1">
                                <a:latin typeface="Cambria Math" panose="02040503050406030204" pitchFamily="18" charset="0"/>
                                <a:ea typeface="Calibri" panose="020F0502020204030204" pitchFamily="34" charset="0"/>
                                <a:cs typeface="Calibri" panose="020F0502020204030204" pitchFamily="34" charset="0"/>
                              </a:rPr>
                            </m:ctrlPr>
                          </m:dPr>
                          <m:e>
                            <m:r>
                              <a:rPr lang="en-US" altLang="en-VN" sz="1500" i="1">
                                <a:latin typeface="Cambria Math" panose="02040503050406030204" pitchFamily="18" charset="0"/>
                                <a:ea typeface="Tahoma" panose="020B0604030504040204" pitchFamily="34" charset="0"/>
                                <a:cs typeface="Tahoma" panose="020B0604030504040204" pitchFamily="34" charset="0"/>
                              </a:rPr>
                              <m:t>0</m:t>
                            </m:r>
                          </m:e>
                        </m:d>
                      </m:e>
                    </m:d>
                    <m:r>
                      <a:rPr lang="vi-VN" altLang="en-VN" sz="1500" i="1">
                        <a:latin typeface="Cambria Math" panose="02040503050406030204" pitchFamily="18" charset="0"/>
                        <a:ea typeface="Cambria" panose="02040503050406030204" pitchFamily="18" charset="0"/>
                        <a:cs typeface="Cambria Math" panose="02040503050406030204" pitchFamily="18" charset="0"/>
                      </a:rPr>
                      <m:t>:</m:t>
                    </m:r>
                  </m:oMath>
                </a14:m>
                <a:r>
                  <a:rPr lang="en-US" altLang="en-VN" sz="1500" dirty="0">
                    <a:ea typeface="SimSun" panose="02010600030101010101" pitchFamily="2" charset="-122"/>
                  </a:rPr>
                  <a:t> initial ground state</a:t>
                </a:r>
                <a:endParaRPr lang="en-VN" sz="1500" dirty="0"/>
              </a:p>
            </p:txBody>
          </p:sp>
        </mc:Choice>
        <mc:Fallback xmlns="">
          <p:sp>
            <p:nvSpPr>
              <p:cNvPr id="26" name="TextBox 25">
                <a:extLst>
                  <a:ext uri="{FF2B5EF4-FFF2-40B4-BE49-F238E27FC236}">
                    <a16:creationId xmlns:a16="http://schemas.microsoft.com/office/drawing/2014/main" id="{FEA263BA-5B52-7136-0DDA-7A45D2FD7E47}"/>
                  </a:ext>
                </a:extLst>
              </p:cNvPr>
              <p:cNvSpPr txBox="1">
                <a:spLocks noRot="1" noChangeAspect="1" noMove="1" noResize="1" noEditPoints="1" noAdjustHandles="1" noChangeArrowheads="1" noChangeShapeType="1" noTextEdit="1"/>
              </p:cNvSpPr>
              <p:nvPr/>
            </p:nvSpPr>
            <p:spPr>
              <a:xfrm>
                <a:off x="6088435" y="917485"/>
                <a:ext cx="2539001" cy="553998"/>
              </a:xfrm>
              <a:prstGeom prst="rect">
                <a:avLst/>
              </a:prstGeom>
              <a:blipFill>
                <a:blip r:embed="rId13"/>
                <a:stretch>
                  <a:fillRect t="-3333" b="-12222"/>
                </a:stretch>
              </a:blipFill>
            </p:spPr>
            <p:txBody>
              <a:bodyPr/>
              <a:lstStyle/>
              <a:p>
                <a:r>
                  <a:rPr lang="vi-VN">
                    <a:noFill/>
                  </a:rPr>
                  <a:t> </a:t>
                </a:r>
              </a:p>
            </p:txBody>
          </p:sp>
        </mc:Fallback>
      </mc:AlternateContent>
      <p:sp>
        <p:nvSpPr>
          <p:cNvPr id="27" name="TextBox 26">
            <a:extLst>
              <a:ext uri="{FF2B5EF4-FFF2-40B4-BE49-F238E27FC236}">
                <a16:creationId xmlns:a16="http://schemas.microsoft.com/office/drawing/2014/main" id="{1F2E0DB1-9A1A-ADE8-4C5B-66E785B84108}"/>
              </a:ext>
            </a:extLst>
          </p:cNvPr>
          <p:cNvSpPr txBox="1"/>
          <p:nvPr/>
        </p:nvSpPr>
        <p:spPr>
          <a:xfrm>
            <a:off x="8011786" y="661130"/>
            <a:ext cx="926896" cy="323165"/>
          </a:xfrm>
          <a:prstGeom prst="rect">
            <a:avLst/>
          </a:prstGeom>
          <a:noFill/>
        </p:spPr>
        <p:txBody>
          <a:bodyPr wrap="square" rtlCol="0">
            <a:spAutoFit/>
          </a:bodyPr>
          <a:lstStyle/>
          <a:p>
            <a:r>
              <a:rPr lang="en-VN" sz="1500"/>
              <a:t>Quantum</a:t>
            </a:r>
          </a:p>
        </p:txBody>
      </p:sp>
      <p:sp>
        <p:nvSpPr>
          <p:cNvPr id="28" name="Rectangle 27">
            <a:extLst>
              <a:ext uri="{FF2B5EF4-FFF2-40B4-BE49-F238E27FC236}">
                <a16:creationId xmlns:a16="http://schemas.microsoft.com/office/drawing/2014/main" id="{0C65F60F-A5C0-E52B-D0D0-17BBD835AB5E}"/>
              </a:ext>
            </a:extLst>
          </p:cNvPr>
          <p:cNvSpPr/>
          <p:nvPr/>
        </p:nvSpPr>
        <p:spPr>
          <a:xfrm>
            <a:off x="7531944" y="724941"/>
            <a:ext cx="475635" cy="189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500">
              <a:solidFill>
                <a:srgbClr val="FF0000"/>
              </a:solidFill>
            </a:endParaRPr>
          </a:p>
        </p:txBody>
      </p:sp>
      <p:sp>
        <p:nvSpPr>
          <p:cNvPr id="29" name="TextBox 28">
            <a:extLst>
              <a:ext uri="{FF2B5EF4-FFF2-40B4-BE49-F238E27FC236}">
                <a16:creationId xmlns:a16="http://schemas.microsoft.com/office/drawing/2014/main" id="{BDD3D433-C169-E9BD-CEEF-19B77EC0ABF7}"/>
              </a:ext>
            </a:extLst>
          </p:cNvPr>
          <p:cNvSpPr txBox="1"/>
          <p:nvPr/>
        </p:nvSpPr>
        <p:spPr>
          <a:xfrm>
            <a:off x="6704088" y="674697"/>
            <a:ext cx="926897" cy="323165"/>
          </a:xfrm>
          <a:prstGeom prst="rect">
            <a:avLst/>
          </a:prstGeom>
          <a:noFill/>
        </p:spPr>
        <p:txBody>
          <a:bodyPr wrap="square" rtlCol="0">
            <a:spAutoFit/>
          </a:bodyPr>
          <a:lstStyle/>
          <a:p>
            <a:r>
              <a:rPr lang="en-US" sz="1500" dirty="0">
                <a:solidFill>
                  <a:srgbClr val="7030A0"/>
                </a:solidFill>
              </a:rPr>
              <a:t>C</a:t>
            </a:r>
            <a:r>
              <a:rPr lang="en-VN" sz="1500" dirty="0">
                <a:solidFill>
                  <a:srgbClr val="7030A0"/>
                </a:solidFill>
              </a:rPr>
              <a:t>lassical</a:t>
            </a:r>
          </a:p>
        </p:txBody>
      </p:sp>
      <p:sp>
        <p:nvSpPr>
          <p:cNvPr id="30" name="Rectangle 29">
            <a:extLst>
              <a:ext uri="{FF2B5EF4-FFF2-40B4-BE49-F238E27FC236}">
                <a16:creationId xmlns:a16="http://schemas.microsoft.com/office/drawing/2014/main" id="{FF9D6458-EBED-D1AC-3AE2-D8B0CBA46090}"/>
              </a:ext>
            </a:extLst>
          </p:cNvPr>
          <p:cNvSpPr/>
          <p:nvPr/>
        </p:nvSpPr>
        <p:spPr>
          <a:xfrm>
            <a:off x="6198849" y="730110"/>
            <a:ext cx="475635" cy="189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VN" sz="1500">
              <a:solidFill>
                <a:srgbClr val="7030A0"/>
              </a:solidFill>
            </a:endParaRPr>
          </a:p>
        </p:txBody>
      </p:sp>
      <p:sp>
        <p:nvSpPr>
          <p:cNvPr id="78" name="TextBox 77">
            <a:extLst>
              <a:ext uri="{FF2B5EF4-FFF2-40B4-BE49-F238E27FC236}">
                <a16:creationId xmlns:a16="http://schemas.microsoft.com/office/drawing/2014/main" id="{70B3A076-8934-1D41-AEE9-43A83F02284A}"/>
              </a:ext>
            </a:extLst>
          </p:cNvPr>
          <p:cNvSpPr txBox="1"/>
          <p:nvPr/>
        </p:nvSpPr>
        <p:spPr>
          <a:xfrm>
            <a:off x="3582517" y="1461683"/>
            <a:ext cx="547428" cy="300082"/>
          </a:xfrm>
          <a:prstGeom prst="rect">
            <a:avLst/>
          </a:prstGeom>
          <a:noFill/>
        </p:spPr>
        <p:txBody>
          <a:bodyPr wrap="square" rtlCol="0">
            <a:spAutoFit/>
          </a:bodyPr>
          <a:lstStyle/>
          <a:p>
            <a:r>
              <a:rPr lang="en-US" sz="1350" dirty="0"/>
              <a:t>(5.2)</a:t>
            </a:r>
          </a:p>
        </p:txBody>
      </p:sp>
      <p:sp>
        <p:nvSpPr>
          <p:cNvPr id="44" name="Title 1">
            <a:extLst>
              <a:ext uri="{FF2B5EF4-FFF2-40B4-BE49-F238E27FC236}">
                <a16:creationId xmlns:a16="http://schemas.microsoft.com/office/drawing/2014/main" id="{53C9F735-9A8D-CE10-B988-2508B84C3129}"/>
              </a:ext>
            </a:extLst>
          </p:cNvPr>
          <p:cNvSpPr>
            <a:spLocks noGrp="1"/>
          </p:cNvSpPr>
          <p:nvPr>
            <p:ph type="title"/>
          </p:nvPr>
        </p:nvSpPr>
        <p:spPr>
          <a:xfrm>
            <a:off x="205319" y="9884"/>
            <a:ext cx="5772343" cy="997906"/>
          </a:xfrm>
        </p:spPr>
        <p:txBody>
          <a:bodyPr>
            <a:normAutofit/>
          </a:bodyPr>
          <a:lstStyle/>
          <a:p>
            <a:r>
              <a:rPr lang="en-US" sz="2700"/>
              <a:t>2.3. Quantum deep learning</a:t>
            </a:r>
            <a:br>
              <a:rPr lang="en-US"/>
            </a:br>
            <a:r>
              <a:rPr lang="vi-VN" sz="2000" b="0" i="0">
                <a:solidFill>
                  <a:srgbClr val="000000"/>
                </a:solidFill>
                <a:effectLst/>
                <a:latin typeface="__Quicksand_e7ab6f"/>
              </a:rPr>
              <a:t>Variational classifier</a:t>
            </a:r>
            <a:r>
              <a:rPr lang="en-US" sz="2000" b="0" i="0">
                <a:solidFill>
                  <a:srgbClr val="000000"/>
                </a:solidFill>
                <a:effectLst/>
                <a:latin typeface="__Quicksand_e7ab6f"/>
              </a:rPr>
              <a:t> for quantum battery optimization</a:t>
            </a:r>
            <a:endParaRPr lang="en-US" sz="2000" dirty="0"/>
          </a:p>
        </p:txBody>
      </p:sp>
      <p:sp>
        <p:nvSpPr>
          <p:cNvPr id="47" name="Rectangle 46">
            <a:extLst>
              <a:ext uri="{FF2B5EF4-FFF2-40B4-BE49-F238E27FC236}">
                <a16:creationId xmlns:a16="http://schemas.microsoft.com/office/drawing/2014/main" id="{E9463250-91FB-380B-A3A1-601C66A62255}"/>
              </a:ext>
            </a:extLst>
          </p:cNvPr>
          <p:cNvSpPr/>
          <p:nvPr/>
        </p:nvSpPr>
        <p:spPr>
          <a:xfrm>
            <a:off x="4334054" y="1274232"/>
            <a:ext cx="127138" cy="230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Content Placeholder 4" descr="A group of graphs with different colors&#10;&#10;Description automatically generated">
            <a:extLst>
              <a:ext uri="{FF2B5EF4-FFF2-40B4-BE49-F238E27FC236}">
                <a16:creationId xmlns:a16="http://schemas.microsoft.com/office/drawing/2014/main" id="{55054F6E-612F-81D0-F22C-6904325AFE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bwMode="auto">
          <a:xfrm>
            <a:off x="5918809" y="1905588"/>
            <a:ext cx="3054069" cy="2278432"/>
          </a:xfrm>
          <a:prstGeom prst="rect">
            <a:avLst/>
          </a:prstGeom>
          <a:noFill/>
          <a:ln w="9525">
            <a:noFill/>
            <a:miter lim="800000"/>
            <a:headEnd/>
            <a:tailEnd/>
          </a:ln>
          <a:effectLst/>
        </p:spPr>
      </p:pic>
      <p:sp>
        <p:nvSpPr>
          <p:cNvPr id="50" name="TextBox 49">
            <a:extLst>
              <a:ext uri="{FF2B5EF4-FFF2-40B4-BE49-F238E27FC236}">
                <a16:creationId xmlns:a16="http://schemas.microsoft.com/office/drawing/2014/main" id="{1611FFD0-736E-CD44-CF0F-C244934056DF}"/>
              </a:ext>
            </a:extLst>
          </p:cNvPr>
          <p:cNvSpPr txBox="1"/>
          <p:nvPr/>
        </p:nvSpPr>
        <p:spPr>
          <a:xfrm>
            <a:off x="5918809" y="4210286"/>
            <a:ext cx="3054069" cy="923330"/>
          </a:xfrm>
          <a:prstGeom prst="rect">
            <a:avLst/>
          </a:prstGeom>
          <a:noFill/>
        </p:spPr>
        <p:txBody>
          <a:bodyPr wrap="square">
            <a:spAutoFit/>
          </a:bodyPr>
          <a:lstStyle/>
          <a:p>
            <a:r>
              <a:rPr lang="en-VN" sz="1350"/>
              <a:t>(</a:t>
            </a:r>
            <a:r>
              <a:rPr lang="en-VN" sz="1350" dirty="0"/>
              <a:t>a) Plot </a:t>
            </a:r>
            <a:r>
              <a:rPr lang="en-VN" sz="1350"/>
              <a:t>of </a:t>
            </a:r>
            <a:r>
              <a:rPr lang="en-US" sz="1350"/>
              <a:t>cost</a:t>
            </a:r>
            <a:r>
              <a:rPr lang="en-VN" sz="1350"/>
              <a:t> </a:t>
            </a:r>
            <a:r>
              <a:rPr lang="en-US" sz="1350"/>
              <a:t>value</a:t>
            </a:r>
            <a:endParaRPr lang="en-US" sz="1350" dirty="0"/>
          </a:p>
          <a:p>
            <a:r>
              <a:rPr lang="en-VN" sz="1350" dirty="0"/>
              <a:t>(b) Plot of power versus the iteration. </a:t>
            </a:r>
            <a:endParaRPr lang="en-US" sz="1350" dirty="0"/>
          </a:p>
          <a:p>
            <a:r>
              <a:rPr lang="en-VN" sz="1350" dirty="0"/>
              <a:t>(c) Energy as a function of time. </a:t>
            </a:r>
            <a:endParaRPr lang="en-US" sz="1350" dirty="0"/>
          </a:p>
          <a:p>
            <a:r>
              <a:rPr lang="en-VN" sz="1350" dirty="0"/>
              <a:t>(d) Power as a function of time.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4AF90AC-99E0-A960-AD84-629EA7829876}"/>
                  </a:ext>
                </a:extLst>
              </p:cNvPr>
              <p:cNvSpPr txBox="1"/>
              <p:nvPr/>
            </p:nvSpPr>
            <p:spPr>
              <a:xfrm>
                <a:off x="5721501" y="1513388"/>
                <a:ext cx="3251378" cy="365934"/>
              </a:xfrm>
              <a:prstGeom prst="rect">
                <a:avLst/>
              </a:prstGeom>
              <a:noFill/>
            </p:spPr>
            <p:txBody>
              <a:bodyPr wrap="square">
                <a:spAutoFit/>
              </a:bodyPr>
              <a:lstStyle/>
              <a:p>
                <a14:m>
                  <m:oMath xmlns:m="http://schemas.openxmlformats.org/officeDocument/2006/math">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𝐻</m:t>
                        </m:r>
                      </m:e>
                      <m:sub>
                        <m:r>
                          <m:rPr>
                            <m:sty m:val="p"/>
                          </m:rPr>
                          <a:rPr lang="en-VN" sz="1500">
                            <a:latin typeface="Cambria Math" panose="02040503050406030204" pitchFamily="18" charset="0"/>
                          </a:rPr>
                          <m:t>charge</m:t>
                        </m:r>
                      </m:sub>
                    </m:sSub>
                    <m:r>
                      <a:rPr lang="en-VN" sz="1500">
                        <a:latin typeface="Cambria Math" panose="02040503050406030204" pitchFamily="18" charset="0"/>
                      </a:rPr>
                      <m:t>=</m:t>
                    </m:r>
                    <m:nary>
                      <m:naryPr>
                        <m:chr m:val="∑"/>
                        <m:limLoc m:val="undOvr"/>
                        <m:ctrlPr>
                          <a:rPr lang="en-VN" sz="1500" i="1">
                            <a:latin typeface="Cambria Math" panose="02040503050406030204" pitchFamily="18" charset="0"/>
                          </a:rPr>
                        </m:ctrlPr>
                      </m:naryPr>
                      <m:sub>
                        <m:r>
                          <a:rPr lang="en-VN" sz="1500" i="1">
                            <a:latin typeface="Cambria Math" panose="02040503050406030204" pitchFamily="18" charset="0"/>
                          </a:rPr>
                          <m:t>𝑗</m:t>
                        </m:r>
                        <m:r>
                          <a:rPr lang="en-VN" sz="1500">
                            <a:latin typeface="Cambria Math" panose="02040503050406030204" pitchFamily="18" charset="0"/>
                          </a:rPr>
                          <m:t>=1</m:t>
                        </m:r>
                      </m:sub>
                      <m:sup>
                        <m:r>
                          <m:rPr>
                            <m:sty m:val="p"/>
                          </m:rPr>
                          <a:rPr lang="en-US" sz="1500">
                            <a:latin typeface="Cambria Math" panose="02040503050406030204" pitchFamily="18" charset="0"/>
                          </a:rPr>
                          <m:t>n</m:t>
                        </m:r>
                        <m:r>
                          <a:rPr lang="en-VN" sz="1500">
                            <a:latin typeface="Cambria Math" panose="02040503050406030204" pitchFamily="18" charset="0"/>
                          </a:rPr>
                          <m:t>−1</m:t>
                        </m:r>
                      </m:sup>
                      <m:e>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𝐽</m:t>
                            </m:r>
                          </m:e>
                          <m:sub>
                            <m:r>
                              <a:rPr lang="en-VN" sz="1500" i="1">
                                <a:latin typeface="Cambria Math" panose="02040503050406030204" pitchFamily="18" charset="0"/>
                              </a:rPr>
                              <m:t>𝑗</m:t>
                            </m:r>
                          </m:sub>
                        </m:sSub>
                        <m:d>
                          <m:dPr>
                            <m:ctrlPr>
                              <a:rPr lang="en-VN" sz="1500" i="1">
                                <a:solidFill>
                                  <a:srgbClr val="836967"/>
                                </a:solidFill>
                                <a:latin typeface="Cambria Math" panose="02040503050406030204" pitchFamily="18" charset="0"/>
                              </a:rPr>
                            </m:ctrlPr>
                          </m:dPr>
                          <m:e>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𝑋</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𝑋</m:t>
                                </m:r>
                              </m:e>
                              <m:sub>
                                <m:r>
                                  <a:rPr lang="en-VN" sz="1500" i="1">
                                    <a:latin typeface="Cambria Math" panose="02040503050406030204" pitchFamily="18" charset="0"/>
                                  </a:rPr>
                                  <m:t>𝑗</m:t>
                                </m:r>
                                <m:r>
                                  <a:rPr lang="en-VN" sz="1500">
                                    <a:latin typeface="Cambria Math" panose="02040503050406030204" pitchFamily="18" charset="0"/>
                                  </a:rPr>
                                  <m:t>+1</m:t>
                                </m:r>
                              </m:sub>
                            </m:sSub>
                            <m:r>
                              <a:rPr lang="en-VN" sz="1500">
                                <a:latin typeface="Cambria Math" panose="02040503050406030204" pitchFamily="18" charset="0"/>
                              </a:rPr>
                              <m:t>+</m:t>
                            </m:r>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𝑌</m:t>
                                </m:r>
                              </m:e>
                              <m:sub>
                                <m:r>
                                  <a:rPr lang="en-VN" sz="1500" i="1">
                                    <a:latin typeface="Cambria Math" panose="02040503050406030204" pitchFamily="18" charset="0"/>
                                  </a:rPr>
                                  <m:t>𝑗</m:t>
                                </m:r>
                              </m:sub>
                            </m:sSub>
                            <m:sSub>
                              <m:sSubPr>
                                <m:ctrlPr>
                                  <a:rPr lang="en-VN" sz="1500" i="1">
                                    <a:solidFill>
                                      <a:srgbClr val="836967"/>
                                    </a:solidFill>
                                    <a:latin typeface="Cambria Math" panose="02040503050406030204" pitchFamily="18" charset="0"/>
                                  </a:rPr>
                                </m:ctrlPr>
                              </m:sSubPr>
                              <m:e>
                                <m:r>
                                  <a:rPr lang="en-VN" sz="1500" i="1">
                                    <a:latin typeface="Cambria Math" panose="02040503050406030204" pitchFamily="18" charset="0"/>
                                  </a:rPr>
                                  <m:t>𝑌</m:t>
                                </m:r>
                              </m:e>
                              <m:sub>
                                <m:r>
                                  <a:rPr lang="en-VN" sz="1500" i="1">
                                    <a:latin typeface="Cambria Math" panose="02040503050406030204" pitchFamily="18" charset="0"/>
                                  </a:rPr>
                                  <m:t>𝑗</m:t>
                                </m:r>
                                <m:r>
                                  <a:rPr lang="en-VN" sz="1500">
                                    <a:latin typeface="Cambria Math" panose="02040503050406030204" pitchFamily="18" charset="0"/>
                                  </a:rPr>
                                  <m:t>+1</m:t>
                                </m:r>
                              </m:sub>
                            </m:sSub>
                          </m:e>
                        </m:d>
                      </m:e>
                    </m:nary>
                  </m:oMath>
                </a14:m>
                <a:r>
                  <a:rPr lang="en-US" sz="1500" dirty="0"/>
                  <a:t> </a:t>
                </a:r>
                <a:endParaRPr lang="en-VN" sz="1500" dirty="0"/>
              </a:p>
            </p:txBody>
          </p:sp>
        </mc:Choice>
        <mc:Fallback xmlns="">
          <p:sp>
            <p:nvSpPr>
              <p:cNvPr id="51" name="TextBox 50">
                <a:extLst>
                  <a:ext uri="{FF2B5EF4-FFF2-40B4-BE49-F238E27FC236}">
                    <a16:creationId xmlns:a16="http://schemas.microsoft.com/office/drawing/2014/main" id="{34AF90AC-99E0-A960-AD84-629EA7829876}"/>
                  </a:ext>
                </a:extLst>
              </p:cNvPr>
              <p:cNvSpPr txBox="1">
                <a:spLocks noRot="1" noChangeAspect="1" noMove="1" noResize="1" noEditPoints="1" noAdjustHandles="1" noChangeArrowheads="1" noChangeShapeType="1" noTextEdit="1"/>
              </p:cNvSpPr>
              <p:nvPr/>
            </p:nvSpPr>
            <p:spPr>
              <a:xfrm>
                <a:off x="5721501" y="1513388"/>
                <a:ext cx="3251378" cy="365934"/>
              </a:xfrm>
              <a:prstGeom prst="rect">
                <a:avLst/>
              </a:prstGeom>
              <a:blipFill>
                <a:blip r:embed="rId15"/>
                <a:stretch>
                  <a:fillRect t="-93333" b="-146667"/>
                </a:stretch>
              </a:blipFill>
            </p:spPr>
            <p:txBody>
              <a:bodyPr/>
              <a:lstStyle/>
              <a:p>
                <a:r>
                  <a:rPr lang="vi-VN">
                    <a:noFill/>
                  </a:rPr>
                  <a:t> </a:t>
                </a:r>
              </a:p>
            </p:txBody>
          </p:sp>
        </mc:Fallback>
      </mc:AlternateContent>
    </p:spTree>
    <p:extLst>
      <p:ext uri="{BB962C8B-B14F-4D97-AF65-F5344CB8AC3E}">
        <p14:creationId xmlns:p14="http://schemas.microsoft.com/office/powerpoint/2010/main" val="3538563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623C-CBD7-DC11-7A71-61E0389A57A0}"/>
              </a:ext>
            </a:extLst>
          </p:cNvPr>
          <p:cNvSpPr>
            <a:spLocks noGrp="1"/>
          </p:cNvSpPr>
          <p:nvPr>
            <p:ph type="title"/>
          </p:nvPr>
        </p:nvSpPr>
        <p:spPr/>
        <p:txBody>
          <a:bodyPr>
            <a:normAutofit/>
          </a:bodyPr>
          <a:lstStyle/>
          <a:p>
            <a:r>
              <a:rPr lang="en-US"/>
              <a:t>2.3.1. Quantum deep learning</a:t>
            </a:r>
            <a:br>
              <a:rPr lang="en-US"/>
            </a:br>
            <a:r>
              <a:rPr lang="en-US" sz="2000"/>
              <a:t>Quanvolutional NN (QuNN)</a:t>
            </a:r>
            <a:endParaRPr lang="en-VN" sz="2000"/>
          </a:p>
        </p:txBody>
      </p:sp>
      <p:sp>
        <p:nvSpPr>
          <p:cNvPr id="4" name="Slide Number Placeholder 3">
            <a:extLst>
              <a:ext uri="{FF2B5EF4-FFF2-40B4-BE49-F238E27FC236}">
                <a16:creationId xmlns:a16="http://schemas.microsoft.com/office/drawing/2014/main" id="{4F0514A6-95CA-4E9D-3747-CDFE72B1C4D1}"/>
              </a:ext>
            </a:extLst>
          </p:cNvPr>
          <p:cNvSpPr>
            <a:spLocks noGrp="1"/>
          </p:cNvSpPr>
          <p:nvPr>
            <p:ph type="sldNum" sz="quarter" idx="12"/>
          </p:nvPr>
        </p:nvSpPr>
        <p:spPr/>
        <p:txBody>
          <a:bodyPr/>
          <a:lstStyle/>
          <a:p>
            <a:fld id="{6A45828D-F580-42DE-B77E-860980F07F32}" type="slidenum">
              <a:rPr lang="vi-VN" smtClean="0"/>
              <a:t>56</a:t>
            </a:fld>
            <a:endParaRPr lang="vi-VN"/>
          </a:p>
        </p:txBody>
      </p:sp>
      <p:pic>
        <p:nvPicPr>
          <p:cNvPr id="133" name="Picture 132" descr="A diagram of a diagram of a filter&#10;&#10;Description automatically generated with medium confidence">
            <a:extLst>
              <a:ext uri="{FF2B5EF4-FFF2-40B4-BE49-F238E27FC236}">
                <a16:creationId xmlns:a16="http://schemas.microsoft.com/office/drawing/2014/main" id="{5BC86B94-0938-48F8-819C-61048E20C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958922"/>
            <a:ext cx="7486650" cy="3726651"/>
          </a:xfrm>
          <a:prstGeom prst="rect">
            <a:avLst/>
          </a:prstGeom>
        </p:spPr>
      </p:pic>
      <p:sp>
        <p:nvSpPr>
          <p:cNvPr id="134" name="TextBox 133">
            <a:extLst>
              <a:ext uri="{FF2B5EF4-FFF2-40B4-BE49-F238E27FC236}">
                <a16:creationId xmlns:a16="http://schemas.microsoft.com/office/drawing/2014/main" id="{2CB6E27A-E942-3720-CB2E-B43C254ADC56}"/>
              </a:ext>
            </a:extLst>
          </p:cNvPr>
          <p:cNvSpPr txBox="1"/>
          <p:nvPr/>
        </p:nvSpPr>
        <p:spPr>
          <a:xfrm>
            <a:off x="628650" y="4679138"/>
            <a:ext cx="7486650" cy="400110"/>
          </a:xfrm>
          <a:prstGeom prst="rect">
            <a:avLst/>
          </a:prstGeom>
          <a:noFill/>
        </p:spPr>
        <p:txBody>
          <a:bodyPr wrap="square">
            <a:spAutoFit/>
          </a:bodyPr>
          <a:lstStyle/>
          <a:p>
            <a:r>
              <a:rPr lang="vi-VN"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2.6</a:t>
            </a:r>
            <a:r>
              <a:rPr lang="vi-VN"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Y. Lecun et al, Gradient-based learning applied to document recognition, Proceedings of the IEEE 86(11) (1998) 2278–2324</a:t>
            </a:r>
          </a:p>
          <a:p>
            <a:r>
              <a:rPr lang="en-US" sz="1000" b="1"/>
              <a:t>[2.7] </a:t>
            </a:r>
            <a:r>
              <a:rPr lang="en-US" sz="1000"/>
              <a:t>T. Hur et al, Quantum convolutional neural network for classical data classification, Quantum Machine Intelligence 4 (Feb 2022) p. 3.</a:t>
            </a:r>
          </a:p>
        </p:txBody>
      </p:sp>
    </p:spTree>
    <p:extLst>
      <p:ext uri="{BB962C8B-B14F-4D97-AF65-F5344CB8AC3E}">
        <p14:creationId xmlns:p14="http://schemas.microsoft.com/office/powerpoint/2010/main" val="154451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623C-CBD7-DC11-7A71-61E0389A57A0}"/>
              </a:ext>
            </a:extLst>
          </p:cNvPr>
          <p:cNvSpPr>
            <a:spLocks noGrp="1"/>
          </p:cNvSpPr>
          <p:nvPr>
            <p:ph type="title"/>
          </p:nvPr>
        </p:nvSpPr>
        <p:spPr/>
        <p:txBody>
          <a:bodyPr>
            <a:normAutofit/>
          </a:bodyPr>
          <a:lstStyle/>
          <a:p>
            <a:r>
              <a:rPr lang="en-US"/>
              <a:t>2.3.1. Quantum deep learning</a:t>
            </a:r>
            <a:br>
              <a:rPr lang="en-US"/>
            </a:br>
            <a:r>
              <a:rPr lang="en-US" sz="2000"/>
              <a:t>Quanvolutional NN (QuNN)</a:t>
            </a:r>
            <a:endParaRPr lang="en-VN" sz="2000"/>
          </a:p>
        </p:txBody>
      </p:sp>
      <p:sp>
        <p:nvSpPr>
          <p:cNvPr id="4" name="Slide Number Placeholder 3">
            <a:extLst>
              <a:ext uri="{FF2B5EF4-FFF2-40B4-BE49-F238E27FC236}">
                <a16:creationId xmlns:a16="http://schemas.microsoft.com/office/drawing/2014/main" id="{4F0514A6-95CA-4E9D-3747-CDFE72B1C4D1}"/>
              </a:ext>
            </a:extLst>
          </p:cNvPr>
          <p:cNvSpPr>
            <a:spLocks noGrp="1"/>
          </p:cNvSpPr>
          <p:nvPr>
            <p:ph type="sldNum" sz="quarter" idx="12"/>
          </p:nvPr>
        </p:nvSpPr>
        <p:spPr/>
        <p:txBody>
          <a:bodyPr/>
          <a:lstStyle/>
          <a:p>
            <a:fld id="{6A45828D-F580-42DE-B77E-860980F07F32}" type="slidenum">
              <a:rPr lang="vi-VN" smtClean="0"/>
              <a:t>57</a:t>
            </a:fld>
            <a:endParaRPr lang="vi-VN"/>
          </a:p>
        </p:txBody>
      </p:sp>
      <p:sp>
        <p:nvSpPr>
          <p:cNvPr id="134" name="TextBox 133">
            <a:extLst>
              <a:ext uri="{FF2B5EF4-FFF2-40B4-BE49-F238E27FC236}">
                <a16:creationId xmlns:a16="http://schemas.microsoft.com/office/drawing/2014/main" id="{2CB6E27A-E942-3720-CB2E-B43C254ADC56}"/>
              </a:ext>
            </a:extLst>
          </p:cNvPr>
          <p:cNvSpPr txBox="1"/>
          <p:nvPr/>
        </p:nvSpPr>
        <p:spPr>
          <a:xfrm>
            <a:off x="628650" y="4679138"/>
            <a:ext cx="7486650" cy="400110"/>
          </a:xfrm>
          <a:prstGeom prst="rect">
            <a:avLst/>
          </a:prstGeom>
          <a:noFill/>
        </p:spPr>
        <p:txBody>
          <a:bodyPr wrap="square">
            <a:spAutoFit/>
          </a:bodyPr>
          <a:lstStyle/>
          <a:p>
            <a:r>
              <a:rPr lang="en-US" sz="1000" b="1" i="0">
                <a:solidFill>
                  <a:srgbClr val="222222"/>
                </a:solidFill>
                <a:effectLst/>
              </a:rPr>
              <a:t>[2.8] </a:t>
            </a:r>
            <a:r>
              <a:rPr lang="vi-VN" sz="1000" b="0" i="0">
                <a:solidFill>
                  <a:srgbClr val="222222"/>
                </a:solidFill>
                <a:effectLst/>
              </a:rPr>
              <a:t>Vu, T. H., Le, L. H., &amp; Pham, T. B. (2024). Exploring the features of quanvolutional neural networks for improved image classification. </a:t>
            </a:r>
            <a:r>
              <a:rPr lang="vi-VN" sz="1000" b="0" i="1">
                <a:solidFill>
                  <a:srgbClr val="222222"/>
                </a:solidFill>
                <a:effectLst/>
              </a:rPr>
              <a:t>Quantum Machine Intelligence</a:t>
            </a:r>
            <a:r>
              <a:rPr lang="vi-VN" sz="1000" b="0" i="0">
                <a:solidFill>
                  <a:srgbClr val="222222"/>
                </a:solidFill>
                <a:effectLst/>
              </a:rPr>
              <a:t>, </a:t>
            </a:r>
            <a:r>
              <a:rPr lang="vi-VN" sz="1000" b="0" i="1">
                <a:solidFill>
                  <a:srgbClr val="222222"/>
                </a:solidFill>
                <a:effectLst/>
              </a:rPr>
              <a:t>6</a:t>
            </a:r>
            <a:r>
              <a:rPr lang="vi-VN" sz="1000" b="0" i="0">
                <a:solidFill>
                  <a:srgbClr val="222222"/>
                </a:solidFill>
                <a:effectLst/>
              </a:rPr>
              <a:t>(1), 29.</a:t>
            </a:r>
            <a:endParaRPr lang="en-US" sz="1000"/>
          </a:p>
        </p:txBody>
      </p:sp>
      <p:pic>
        <p:nvPicPr>
          <p:cNvPr id="5" name="Picture 4">
            <a:extLst>
              <a:ext uri="{FF2B5EF4-FFF2-40B4-BE49-F238E27FC236}">
                <a16:creationId xmlns:a16="http://schemas.microsoft.com/office/drawing/2014/main" id="{B76A535F-25C2-7ACF-0061-E8E3BF6721E0}"/>
              </a:ext>
            </a:extLst>
          </p:cNvPr>
          <p:cNvPicPr>
            <a:picLocks noChangeAspect="1"/>
          </p:cNvPicPr>
          <p:nvPr/>
        </p:nvPicPr>
        <p:blipFill>
          <a:blip r:embed="rId3"/>
          <a:stretch>
            <a:fillRect/>
          </a:stretch>
        </p:blipFill>
        <p:spPr>
          <a:xfrm>
            <a:off x="174978" y="1268016"/>
            <a:ext cx="8969022" cy="255559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85E005-8ED7-46A4-4C52-782D5597868F}"/>
                  </a:ext>
                </a:extLst>
              </p:cNvPr>
              <p:cNvSpPr txBox="1"/>
              <p:nvPr/>
            </p:nvSpPr>
            <p:spPr>
              <a:xfrm>
                <a:off x="628650" y="3868998"/>
                <a:ext cx="8165394" cy="646331"/>
              </a:xfrm>
              <a:prstGeom prst="rect">
                <a:avLst/>
              </a:prstGeom>
              <a:noFill/>
            </p:spPr>
            <p:txBody>
              <a:bodyPr wrap="square">
                <a:spAutoFit/>
              </a:bodyPr>
              <a:lstStyle/>
              <a:p>
                <a:r>
                  <a:rPr lang="vi-VN">
                    <a:latin typeface="Calibri" panose="020F0502020204030204" pitchFamily="34" charset="0"/>
                    <a:ea typeface="Calibri" panose="020F0502020204030204" pitchFamily="34" charset="0"/>
                    <a:cs typeface="Calibri" panose="020F0502020204030204" pitchFamily="34" charset="0"/>
                  </a:rPr>
                  <a:t>Accuracies of the CNN</a:t>
                </a:r>
                <a:r>
                  <a:rPr lang="en-US">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b="0" i="1" smtClean="0">
                            <a:latin typeface="Cambria Math" panose="02040503050406030204" pitchFamily="18" charset="0"/>
                            <a:ea typeface="Calibri" panose="020F0502020204030204" pitchFamily="34" charset="0"/>
                            <a:cs typeface="Calibri" panose="020F0502020204030204" pitchFamily="34" charset="0"/>
                          </a:rPr>
                        </m:ctrlPr>
                      </m:sSubPr>
                      <m:e>
                        <m:r>
                          <a:rPr lang="en-US" i="1" smtClean="0">
                            <a:latin typeface="Cambria Math" panose="02040503050406030204" pitchFamily="18" charset="0"/>
                            <a:ea typeface="Calibri" panose="020F0502020204030204" pitchFamily="34" charset="0"/>
                            <a:cs typeface="Calibri" panose="020F0502020204030204" pitchFamily="34" charset="0"/>
                          </a:rPr>
                          <m:t>𝐻</m:t>
                        </m:r>
                      </m:e>
                      <m:sub>
                        <m:r>
                          <a:rPr lang="en-US" i="1" smtClean="0">
                            <a:latin typeface="Cambria Math" panose="02040503050406030204" pitchFamily="18" charset="0"/>
                            <a:ea typeface="Calibri" panose="020F0502020204030204" pitchFamily="34" charset="0"/>
                            <a:cs typeface="Calibri" panose="020F0502020204030204" pitchFamily="34" charset="0"/>
                          </a:rPr>
                          <m:t>1</m:t>
                        </m:r>
                      </m:sub>
                    </m:sSub>
                  </m:oMath>
                </a14:m>
                <a:r>
                  <a:rPr lang="en-US">
                    <a:latin typeface="Calibri" panose="020F0502020204030204" pitchFamily="34" charset="0"/>
                    <a:ea typeface="Calibri" panose="020F0502020204030204" pitchFamily="34" charset="0"/>
                    <a:cs typeface="Calibri" panose="020F0502020204030204" pitchFamily="34" charset="0"/>
                  </a:rPr>
                  <a:t>)</a:t>
                </a:r>
                <a:r>
                  <a:rPr lang="vi-VN">
                    <a:latin typeface="Calibri" panose="020F0502020204030204" pitchFamily="34" charset="0"/>
                    <a:ea typeface="Calibri" panose="020F0502020204030204" pitchFamily="34" charset="0"/>
                    <a:cs typeface="Calibri" panose="020F0502020204030204" pitchFamily="34" charset="0"/>
                  </a:rPr>
                  <a:t> and QNN </a:t>
                </a:r>
                <a:r>
                  <a:rPr lang="en-US">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i="1">
                            <a:latin typeface="Cambria Math" panose="02040503050406030204" pitchFamily="18" charset="0"/>
                            <a:ea typeface="Calibri" panose="020F0502020204030204" pitchFamily="34" charset="0"/>
                            <a:cs typeface="Calibri" panose="020F0502020204030204" pitchFamily="34" charset="0"/>
                          </a:rPr>
                        </m:ctrlPr>
                      </m:sSubPr>
                      <m:e>
                        <m:r>
                          <a:rPr lang="en-US" i="1">
                            <a:latin typeface="Cambria Math" panose="02040503050406030204" pitchFamily="18" charset="0"/>
                            <a:ea typeface="Calibri" panose="020F0502020204030204" pitchFamily="34" charset="0"/>
                            <a:cs typeface="Calibri" panose="020F0502020204030204" pitchFamily="34" charset="0"/>
                          </a:rPr>
                          <m:t>𝐻</m:t>
                        </m:r>
                      </m:e>
                      <m:sub>
                        <m:r>
                          <a:rPr lang="en-US" b="0" i="1" smtClean="0">
                            <a:latin typeface="Cambria Math" panose="02040503050406030204" pitchFamily="18" charset="0"/>
                            <a:ea typeface="Calibri" panose="020F0502020204030204" pitchFamily="34" charset="0"/>
                            <a:cs typeface="Calibri" panose="020F0502020204030204" pitchFamily="34" charset="0"/>
                          </a:rPr>
                          <m:t>2</m:t>
                        </m:r>
                      </m:sub>
                    </m:sSub>
                  </m:oMath>
                </a14:m>
                <a:r>
                  <a:rPr lang="en-US">
                    <a:latin typeface="Calibri" panose="020F0502020204030204" pitchFamily="34" charset="0"/>
                    <a:ea typeface="Calibri" panose="020F0502020204030204" pitchFamily="34" charset="0"/>
                    <a:cs typeface="Calibri" panose="020F0502020204030204" pitchFamily="34" charset="0"/>
                  </a:rPr>
                  <a:t>) </a:t>
                </a:r>
                <a:r>
                  <a:rPr lang="vi-VN">
                    <a:latin typeface="Calibri" panose="020F0502020204030204" pitchFamily="34" charset="0"/>
                    <a:ea typeface="Calibri" panose="020F0502020204030204" pitchFamily="34" charset="0"/>
                    <a:cs typeface="Calibri" panose="020F0502020204030204" pitchFamily="34" charset="0"/>
                  </a:rPr>
                  <a:t>using MNIST (left), F-MNIST (center), and CIFAR-10</a:t>
                </a:r>
                <a:r>
                  <a:rPr lang="en-US">
                    <a:latin typeface="Calibri" panose="020F0502020204030204" pitchFamily="34" charset="0"/>
                    <a:ea typeface="Calibri" panose="020F0502020204030204" pitchFamily="34" charset="0"/>
                    <a:cs typeface="Calibri" panose="020F0502020204030204" pitchFamily="34" charset="0"/>
                  </a:rPr>
                  <a:t> </a:t>
                </a:r>
                <a:r>
                  <a:rPr lang="vi-VN">
                    <a:latin typeface="Calibri" panose="020F0502020204030204" pitchFamily="34" charset="0"/>
                    <a:ea typeface="Calibri" panose="020F0502020204030204" pitchFamily="34" charset="0"/>
                    <a:cs typeface="Calibri" panose="020F0502020204030204" pitchFamily="34" charset="0"/>
                  </a:rPr>
                  <a:t>(right) datasets with depth of filters</a:t>
                </a:r>
                <a:r>
                  <a:rPr lang="en-US">
                    <a:latin typeface="Calibri" panose="020F0502020204030204" pitchFamily="34" charset="0"/>
                    <a:ea typeface="Calibri" panose="020F0502020204030204" pitchFamily="34" charset="0"/>
                    <a:cs typeface="Calibri" panose="020F0502020204030204" pitchFamily="34" charset="0"/>
                  </a:rPr>
                  <a:t>.</a:t>
                </a:r>
                <a:endParaRPr lang="vi-VN">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B085E005-8ED7-46A4-4C52-782D5597868F}"/>
                  </a:ext>
                </a:extLst>
              </p:cNvPr>
              <p:cNvSpPr txBox="1">
                <a:spLocks noRot="1" noChangeAspect="1" noMove="1" noResize="1" noEditPoints="1" noAdjustHandles="1" noChangeArrowheads="1" noChangeShapeType="1" noTextEdit="1"/>
              </p:cNvSpPr>
              <p:nvPr/>
            </p:nvSpPr>
            <p:spPr>
              <a:xfrm>
                <a:off x="628650" y="3868998"/>
                <a:ext cx="8165394" cy="646331"/>
              </a:xfrm>
              <a:prstGeom prst="rect">
                <a:avLst/>
              </a:prstGeom>
              <a:blipFill>
                <a:blip r:embed="rId4"/>
                <a:stretch>
                  <a:fillRect l="-597" t="-5660" b="-14151"/>
                </a:stretch>
              </a:blipFill>
            </p:spPr>
            <p:txBody>
              <a:bodyPr/>
              <a:lstStyle/>
              <a:p>
                <a:r>
                  <a:rPr lang="vi-VN">
                    <a:noFill/>
                  </a:rPr>
                  <a:t> </a:t>
                </a:r>
              </a:p>
            </p:txBody>
          </p:sp>
        </mc:Fallback>
      </mc:AlternateContent>
    </p:spTree>
    <p:extLst>
      <p:ext uri="{BB962C8B-B14F-4D97-AF65-F5344CB8AC3E}">
        <p14:creationId xmlns:p14="http://schemas.microsoft.com/office/powerpoint/2010/main" val="34909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Đường nối Thẳng 121">
            <a:extLst>
              <a:ext uri="{FF2B5EF4-FFF2-40B4-BE49-F238E27FC236}">
                <a16:creationId xmlns:a16="http://schemas.microsoft.com/office/drawing/2014/main" id="{375A0477-0DB0-A150-E301-8D8D4B1AD1D9}"/>
              </a:ext>
            </a:extLst>
          </p:cNvPr>
          <p:cNvCxnSpPr>
            <a:cxnSpLocks/>
          </p:cNvCxnSpPr>
          <p:nvPr/>
        </p:nvCxnSpPr>
        <p:spPr>
          <a:xfrm>
            <a:off x="1142153" y="2860081"/>
            <a:ext cx="182353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245623C-CBD7-DC11-7A71-61E0389A57A0}"/>
              </a:ext>
            </a:extLst>
          </p:cNvPr>
          <p:cNvSpPr>
            <a:spLocks noGrp="1"/>
          </p:cNvSpPr>
          <p:nvPr>
            <p:ph type="title"/>
          </p:nvPr>
        </p:nvSpPr>
        <p:spPr/>
        <p:txBody>
          <a:bodyPr>
            <a:normAutofit/>
          </a:bodyPr>
          <a:lstStyle/>
          <a:p>
            <a:r>
              <a:rPr lang="en-US"/>
              <a:t>2.3.2. Quantum deep learning</a:t>
            </a:r>
            <a:br>
              <a:rPr lang="en-US"/>
            </a:br>
            <a:r>
              <a:rPr lang="en-US" sz="2000"/>
              <a:t>Quantum Convolution NN (QCNN)</a:t>
            </a:r>
            <a:endParaRPr lang="en-VN" sz="2000"/>
          </a:p>
        </p:txBody>
      </p:sp>
      <p:sp>
        <p:nvSpPr>
          <p:cNvPr id="4" name="Slide Number Placeholder 3">
            <a:extLst>
              <a:ext uri="{FF2B5EF4-FFF2-40B4-BE49-F238E27FC236}">
                <a16:creationId xmlns:a16="http://schemas.microsoft.com/office/drawing/2014/main" id="{4F0514A6-95CA-4E9D-3747-CDFE72B1C4D1}"/>
              </a:ext>
            </a:extLst>
          </p:cNvPr>
          <p:cNvSpPr>
            <a:spLocks noGrp="1"/>
          </p:cNvSpPr>
          <p:nvPr>
            <p:ph type="sldNum" sz="quarter" idx="12"/>
          </p:nvPr>
        </p:nvSpPr>
        <p:spPr/>
        <p:txBody>
          <a:bodyPr/>
          <a:lstStyle/>
          <a:p>
            <a:fld id="{6A45828D-F580-42DE-B77E-860980F07F32}" type="slidenum">
              <a:rPr lang="vi-VN" smtClean="0"/>
              <a:t>58</a:t>
            </a:fld>
            <a:endParaRPr lang="vi-VN"/>
          </a:p>
        </p:txBody>
      </p:sp>
      <p:sp>
        <p:nvSpPr>
          <p:cNvPr id="134" name="TextBox 133">
            <a:extLst>
              <a:ext uri="{FF2B5EF4-FFF2-40B4-BE49-F238E27FC236}">
                <a16:creationId xmlns:a16="http://schemas.microsoft.com/office/drawing/2014/main" id="{2CB6E27A-E942-3720-CB2E-B43C254ADC56}"/>
              </a:ext>
            </a:extLst>
          </p:cNvPr>
          <p:cNvSpPr txBox="1"/>
          <p:nvPr/>
        </p:nvSpPr>
        <p:spPr>
          <a:xfrm>
            <a:off x="628650" y="4679138"/>
            <a:ext cx="7486650" cy="400110"/>
          </a:xfrm>
          <a:prstGeom prst="rect">
            <a:avLst/>
          </a:prstGeom>
          <a:noFill/>
        </p:spPr>
        <p:txBody>
          <a:bodyPr wrap="square">
            <a:spAutoFit/>
          </a:bodyPr>
          <a:lstStyle/>
          <a:p>
            <a:r>
              <a:rPr lang="en-US" sz="1000" b="1" i="0">
                <a:solidFill>
                  <a:srgbClr val="222222"/>
                </a:solidFill>
                <a:effectLst/>
              </a:rPr>
              <a:t>[2.9]</a:t>
            </a:r>
            <a:r>
              <a:rPr lang="en-US" sz="1000" b="0" i="0">
                <a:solidFill>
                  <a:srgbClr val="222222"/>
                </a:solidFill>
                <a:effectLst/>
              </a:rPr>
              <a:t> Cong, I., Choi, S. &amp; Lukin, M.D. Quantum convolutional neural networks. Nat. Phys. 15, 1273–1278 (2019). https://doi.org/10.1038/s41567-019-0648-8</a:t>
            </a:r>
            <a:endParaRPr lang="en-US" sz="1000"/>
          </a:p>
        </p:txBody>
      </p:sp>
      <p:cxnSp>
        <p:nvCxnSpPr>
          <p:cNvPr id="8" name="Đường nối Thẳng 121">
            <a:extLst>
              <a:ext uri="{FF2B5EF4-FFF2-40B4-BE49-F238E27FC236}">
                <a16:creationId xmlns:a16="http://schemas.microsoft.com/office/drawing/2014/main" id="{C3D1C4C7-758E-C8A4-11C0-07F96CDF6FB4}"/>
              </a:ext>
            </a:extLst>
          </p:cNvPr>
          <p:cNvCxnSpPr>
            <a:cxnSpLocks/>
          </p:cNvCxnSpPr>
          <p:nvPr/>
        </p:nvCxnSpPr>
        <p:spPr>
          <a:xfrm>
            <a:off x="1098127" y="1615487"/>
            <a:ext cx="428070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Đường nối Thẳng 121">
            <a:extLst>
              <a:ext uri="{FF2B5EF4-FFF2-40B4-BE49-F238E27FC236}">
                <a16:creationId xmlns:a16="http://schemas.microsoft.com/office/drawing/2014/main" id="{5B203A3C-D247-F74E-AC9F-5A538DFEF3F2}"/>
              </a:ext>
            </a:extLst>
          </p:cNvPr>
          <p:cNvCxnSpPr>
            <a:cxnSpLocks/>
          </p:cNvCxnSpPr>
          <p:nvPr/>
        </p:nvCxnSpPr>
        <p:spPr>
          <a:xfrm flipV="1">
            <a:off x="1225533" y="1532104"/>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Đường nối Thẳng 121">
            <a:extLst>
              <a:ext uri="{FF2B5EF4-FFF2-40B4-BE49-F238E27FC236}">
                <a16:creationId xmlns:a16="http://schemas.microsoft.com/office/drawing/2014/main" id="{1BEE5764-0854-0337-115D-3F5F19C8F656}"/>
              </a:ext>
            </a:extLst>
          </p:cNvPr>
          <p:cNvCxnSpPr>
            <a:cxnSpLocks/>
          </p:cNvCxnSpPr>
          <p:nvPr/>
        </p:nvCxnSpPr>
        <p:spPr>
          <a:xfrm>
            <a:off x="1116173" y="2010785"/>
            <a:ext cx="1536434" cy="543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Đường nối Thẳng 121">
            <a:extLst>
              <a:ext uri="{FF2B5EF4-FFF2-40B4-BE49-F238E27FC236}">
                <a16:creationId xmlns:a16="http://schemas.microsoft.com/office/drawing/2014/main" id="{6A285830-656A-91D3-069B-DD553FD1B7A1}"/>
              </a:ext>
            </a:extLst>
          </p:cNvPr>
          <p:cNvCxnSpPr>
            <a:cxnSpLocks/>
          </p:cNvCxnSpPr>
          <p:nvPr/>
        </p:nvCxnSpPr>
        <p:spPr>
          <a:xfrm flipV="1">
            <a:off x="1225533" y="1941950"/>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Hình chữ nhật 40">
                <a:extLst>
                  <a:ext uri="{FF2B5EF4-FFF2-40B4-BE49-F238E27FC236}">
                    <a16:creationId xmlns:a16="http://schemas.microsoft.com/office/drawing/2014/main" id="{F54C8C57-6773-17A6-FD9F-C1D8C1FDA9EE}"/>
                  </a:ext>
                </a:extLst>
              </p:cNvPr>
              <p:cNvSpPr/>
              <p:nvPr/>
            </p:nvSpPr>
            <p:spPr>
              <a:xfrm>
                <a:off x="1961223" y="1532104"/>
                <a:ext cx="459007" cy="5622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𝑈</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7" name="Hình chữ nhật 40">
                <a:extLst>
                  <a:ext uri="{FF2B5EF4-FFF2-40B4-BE49-F238E27FC236}">
                    <a16:creationId xmlns:a16="http://schemas.microsoft.com/office/drawing/2014/main" id="{F54C8C57-6773-17A6-FD9F-C1D8C1FDA9EE}"/>
                  </a:ext>
                </a:extLst>
              </p:cNvPr>
              <p:cNvSpPr>
                <a:spLocks noRot="1" noChangeAspect="1" noMove="1" noResize="1" noEditPoints="1" noAdjustHandles="1" noChangeArrowheads="1" noChangeShapeType="1" noTextEdit="1"/>
              </p:cNvSpPr>
              <p:nvPr/>
            </p:nvSpPr>
            <p:spPr>
              <a:xfrm>
                <a:off x="1961223" y="1532104"/>
                <a:ext cx="459007" cy="562246"/>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18" name="Đường nối Thẳng 121">
            <a:extLst>
              <a:ext uri="{FF2B5EF4-FFF2-40B4-BE49-F238E27FC236}">
                <a16:creationId xmlns:a16="http://schemas.microsoft.com/office/drawing/2014/main" id="{B3955602-EA0C-B32C-D218-FB5256BBB442}"/>
              </a:ext>
            </a:extLst>
          </p:cNvPr>
          <p:cNvCxnSpPr>
            <a:cxnSpLocks/>
          </p:cNvCxnSpPr>
          <p:nvPr/>
        </p:nvCxnSpPr>
        <p:spPr>
          <a:xfrm flipV="1">
            <a:off x="1142153" y="2418846"/>
            <a:ext cx="1823534" cy="835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Đường nối Thẳng 121">
            <a:extLst>
              <a:ext uri="{FF2B5EF4-FFF2-40B4-BE49-F238E27FC236}">
                <a16:creationId xmlns:a16="http://schemas.microsoft.com/office/drawing/2014/main" id="{645FF703-7FA4-0A3D-EED9-2BB99AD1BBCA}"/>
              </a:ext>
            </a:extLst>
          </p:cNvPr>
          <p:cNvCxnSpPr>
            <a:cxnSpLocks/>
          </p:cNvCxnSpPr>
          <p:nvPr/>
        </p:nvCxnSpPr>
        <p:spPr>
          <a:xfrm flipV="1">
            <a:off x="1225533" y="2346414"/>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Hình chữ nhật 40">
                <a:extLst>
                  <a:ext uri="{FF2B5EF4-FFF2-40B4-BE49-F238E27FC236}">
                    <a16:creationId xmlns:a16="http://schemas.microsoft.com/office/drawing/2014/main" id="{296342C1-B207-1843-04DE-F8E0BA241B5E}"/>
                  </a:ext>
                </a:extLst>
              </p:cNvPr>
              <p:cNvSpPr/>
              <p:nvPr/>
            </p:nvSpPr>
            <p:spPr>
              <a:xfrm>
                <a:off x="1412583" y="1953452"/>
                <a:ext cx="459007" cy="556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𝑈</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Hình chữ nhật 40">
                <a:extLst>
                  <a:ext uri="{FF2B5EF4-FFF2-40B4-BE49-F238E27FC236}">
                    <a16:creationId xmlns:a16="http://schemas.microsoft.com/office/drawing/2014/main" id="{296342C1-B207-1843-04DE-F8E0BA241B5E}"/>
                  </a:ext>
                </a:extLst>
              </p:cNvPr>
              <p:cNvSpPr>
                <a:spLocks noRot="1" noChangeAspect="1" noMove="1" noResize="1" noEditPoints="1" noAdjustHandles="1" noChangeArrowheads="1" noChangeShapeType="1" noTextEdit="1"/>
              </p:cNvSpPr>
              <p:nvPr/>
            </p:nvSpPr>
            <p:spPr>
              <a:xfrm>
                <a:off x="1412583" y="1953452"/>
                <a:ext cx="459007" cy="556075"/>
              </a:xfrm>
              <a:prstGeom prst="rect">
                <a:avLst/>
              </a:prstGeom>
              <a:blipFill>
                <a:blip r:embed="rId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Hình chữ nhật 40">
                <a:extLst>
                  <a:ext uri="{FF2B5EF4-FFF2-40B4-BE49-F238E27FC236}">
                    <a16:creationId xmlns:a16="http://schemas.microsoft.com/office/drawing/2014/main" id="{5BCE81B1-C3EB-2BFF-0DC0-E84DE717A21B}"/>
                  </a:ext>
                </a:extLst>
              </p:cNvPr>
              <p:cNvSpPr/>
              <p:nvPr/>
            </p:nvSpPr>
            <p:spPr>
              <a:xfrm>
                <a:off x="1961223" y="2360623"/>
                <a:ext cx="459007" cy="5965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𝑈</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Hình chữ nhật 40">
                <a:extLst>
                  <a:ext uri="{FF2B5EF4-FFF2-40B4-BE49-F238E27FC236}">
                    <a16:creationId xmlns:a16="http://schemas.microsoft.com/office/drawing/2014/main" id="{5BCE81B1-C3EB-2BFF-0DC0-E84DE717A21B}"/>
                  </a:ext>
                </a:extLst>
              </p:cNvPr>
              <p:cNvSpPr>
                <a:spLocks noRot="1" noChangeAspect="1" noMove="1" noResize="1" noEditPoints="1" noAdjustHandles="1" noChangeArrowheads="1" noChangeShapeType="1" noTextEdit="1"/>
              </p:cNvSpPr>
              <p:nvPr/>
            </p:nvSpPr>
            <p:spPr>
              <a:xfrm>
                <a:off x="1961223" y="2360623"/>
                <a:ext cx="459007" cy="596519"/>
              </a:xfrm>
              <a:prstGeom prst="rect">
                <a:avLst/>
              </a:prstGeom>
              <a:blipFill>
                <a:blip r:embed="rId5"/>
                <a:stretch>
                  <a:fillRect/>
                </a:stretch>
              </a:blipFill>
              <a:ln>
                <a:solidFill>
                  <a:schemeClr val="tx1"/>
                </a:solidFill>
              </a:ln>
            </p:spPr>
            <p:txBody>
              <a:bodyPr/>
              <a:lstStyle/>
              <a:p>
                <a:r>
                  <a:rPr lang="vi-VN">
                    <a:noFill/>
                  </a:rPr>
                  <a:t> </a:t>
                </a:r>
              </a:p>
            </p:txBody>
          </p:sp>
        </mc:Fallback>
      </mc:AlternateContent>
      <p:sp>
        <p:nvSpPr>
          <p:cNvPr id="26" name="Hình chữ nhật 93">
            <a:extLst>
              <a:ext uri="{FF2B5EF4-FFF2-40B4-BE49-F238E27FC236}">
                <a16:creationId xmlns:a16="http://schemas.microsoft.com/office/drawing/2014/main" id="{38F4FEE7-C3A1-D2E2-949E-2DCBEE110F50}"/>
              </a:ext>
            </a:extLst>
          </p:cNvPr>
          <p:cNvSpPr/>
          <p:nvPr/>
        </p:nvSpPr>
        <p:spPr>
          <a:xfrm>
            <a:off x="2659368" y="1868205"/>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27" name="Arc 26">
            <a:extLst>
              <a:ext uri="{FF2B5EF4-FFF2-40B4-BE49-F238E27FC236}">
                <a16:creationId xmlns:a16="http://schemas.microsoft.com/office/drawing/2014/main" id="{D92335B8-AF36-EE3E-C11C-E056AB1AE881}"/>
              </a:ext>
            </a:extLst>
          </p:cNvPr>
          <p:cNvSpPr/>
          <p:nvPr/>
        </p:nvSpPr>
        <p:spPr>
          <a:xfrm>
            <a:off x="2715065" y="2012805"/>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28" name="Straight Arrow Connector 27">
            <a:extLst>
              <a:ext uri="{FF2B5EF4-FFF2-40B4-BE49-F238E27FC236}">
                <a16:creationId xmlns:a16="http://schemas.microsoft.com/office/drawing/2014/main" id="{C82470F0-3217-5D4A-98D9-FA2CFBE4E257}"/>
              </a:ext>
            </a:extLst>
          </p:cNvPr>
          <p:cNvCxnSpPr>
            <a:cxnSpLocks/>
          </p:cNvCxnSpPr>
          <p:nvPr/>
        </p:nvCxnSpPr>
        <p:spPr>
          <a:xfrm flipV="1">
            <a:off x="2769281" y="1935176"/>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Hình chữ nhật 40">
                <a:extLst>
                  <a:ext uri="{FF2B5EF4-FFF2-40B4-BE49-F238E27FC236}">
                    <a16:creationId xmlns:a16="http://schemas.microsoft.com/office/drawing/2014/main" id="{356E8DCC-A28C-8C8F-9B6E-29E1676ED5BE}"/>
                  </a:ext>
                </a:extLst>
              </p:cNvPr>
              <p:cNvSpPr/>
              <p:nvPr/>
            </p:nvSpPr>
            <p:spPr>
              <a:xfrm>
                <a:off x="2568030" y="1467763"/>
                <a:ext cx="459007" cy="2715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𝑉</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29" name="Hình chữ nhật 40">
                <a:extLst>
                  <a:ext uri="{FF2B5EF4-FFF2-40B4-BE49-F238E27FC236}">
                    <a16:creationId xmlns:a16="http://schemas.microsoft.com/office/drawing/2014/main" id="{356E8DCC-A28C-8C8F-9B6E-29E1676ED5BE}"/>
                  </a:ext>
                </a:extLst>
              </p:cNvPr>
              <p:cNvSpPr>
                <a:spLocks noRot="1" noChangeAspect="1" noMove="1" noResize="1" noEditPoints="1" noAdjustHandles="1" noChangeArrowheads="1" noChangeShapeType="1" noTextEdit="1"/>
              </p:cNvSpPr>
              <p:nvPr/>
            </p:nvSpPr>
            <p:spPr>
              <a:xfrm>
                <a:off x="2568030" y="1467763"/>
                <a:ext cx="459007" cy="271540"/>
              </a:xfrm>
              <a:prstGeom prst="rect">
                <a:avLst/>
              </a:prstGeom>
              <a:blipFill>
                <a:blip r:embed="rId6"/>
                <a:stretch>
                  <a:fillRect/>
                </a:stretch>
              </a:blipFill>
              <a:ln>
                <a:solidFill>
                  <a:schemeClr val="tx1"/>
                </a:solidFill>
              </a:ln>
            </p:spPr>
            <p:txBody>
              <a:bodyPr/>
              <a:lstStyle/>
              <a:p>
                <a:r>
                  <a:rPr lang="vi-VN">
                    <a:noFill/>
                  </a:rPr>
                  <a:t> </a:t>
                </a:r>
              </a:p>
            </p:txBody>
          </p:sp>
        </mc:Fallback>
      </mc:AlternateContent>
      <p:cxnSp>
        <p:nvCxnSpPr>
          <p:cNvPr id="30" name="Đường nối Thẳng 121">
            <a:extLst>
              <a:ext uri="{FF2B5EF4-FFF2-40B4-BE49-F238E27FC236}">
                <a16:creationId xmlns:a16="http://schemas.microsoft.com/office/drawing/2014/main" id="{796AA247-4D50-4C15-96BA-CC67DDC686E7}"/>
              </a:ext>
            </a:extLst>
          </p:cNvPr>
          <p:cNvCxnSpPr>
            <a:cxnSpLocks/>
          </p:cNvCxnSpPr>
          <p:nvPr/>
        </p:nvCxnSpPr>
        <p:spPr>
          <a:xfrm flipV="1">
            <a:off x="2797533" y="1739303"/>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6" name="Đường nối Thẳng 121">
            <a:extLst>
              <a:ext uri="{FF2B5EF4-FFF2-40B4-BE49-F238E27FC236}">
                <a16:creationId xmlns:a16="http://schemas.microsoft.com/office/drawing/2014/main" id="{E821C874-6052-D24B-E104-B840EC52ECDA}"/>
              </a:ext>
            </a:extLst>
          </p:cNvPr>
          <p:cNvCxnSpPr>
            <a:cxnSpLocks/>
          </p:cNvCxnSpPr>
          <p:nvPr/>
        </p:nvCxnSpPr>
        <p:spPr>
          <a:xfrm flipV="1">
            <a:off x="2845158" y="1739303"/>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EB67210-0368-AB29-9938-958E79629C63}"/>
                  </a:ext>
                </a:extLst>
              </p:cNvPr>
              <p:cNvSpPr txBox="1"/>
              <p:nvPr/>
            </p:nvSpPr>
            <p:spPr>
              <a:xfrm rot="5400000">
                <a:off x="1443056" y="2899436"/>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37" name="TextBox 36">
                <a:extLst>
                  <a:ext uri="{FF2B5EF4-FFF2-40B4-BE49-F238E27FC236}">
                    <a16:creationId xmlns:a16="http://schemas.microsoft.com/office/drawing/2014/main" id="{0EB67210-0368-AB29-9938-958E79629C63}"/>
                  </a:ext>
                </a:extLst>
              </p:cNvPr>
              <p:cNvSpPr txBox="1">
                <a:spLocks noRot="1" noChangeAspect="1" noMove="1" noResize="1" noEditPoints="1" noAdjustHandles="1" noChangeArrowheads="1" noChangeShapeType="1" noTextEdit="1"/>
              </p:cNvSpPr>
              <p:nvPr/>
            </p:nvSpPr>
            <p:spPr>
              <a:xfrm rot="5400000">
                <a:off x="1443056" y="2899436"/>
                <a:ext cx="521583" cy="369332"/>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9" name="Hình chữ nhật 40">
                <a:extLst>
                  <a:ext uri="{FF2B5EF4-FFF2-40B4-BE49-F238E27FC236}">
                    <a16:creationId xmlns:a16="http://schemas.microsoft.com/office/drawing/2014/main" id="{0A3B16D5-4B69-0FB9-1A92-7CAB7AE75D73}"/>
                  </a:ext>
                </a:extLst>
              </p:cNvPr>
              <p:cNvSpPr/>
              <p:nvPr/>
            </p:nvSpPr>
            <p:spPr>
              <a:xfrm>
                <a:off x="3431858" y="1462404"/>
                <a:ext cx="459007" cy="6262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𝑈</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39" name="Hình chữ nhật 40">
                <a:extLst>
                  <a:ext uri="{FF2B5EF4-FFF2-40B4-BE49-F238E27FC236}">
                    <a16:creationId xmlns:a16="http://schemas.microsoft.com/office/drawing/2014/main" id="{0A3B16D5-4B69-0FB9-1A92-7CAB7AE75D73}"/>
                  </a:ext>
                </a:extLst>
              </p:cNvPr>
              <p:cNvSpPr>
                <a:spLocks noRot="1" noChangeAspect="1" noMove="1" noResize="1" noEditPoints="1" noAdjustHandles="1" noChangeArrowheads="1" noChangeShapeType="1" noTextEdit="1"/>
              </p:cNvSpPr>
              <p:nvPr/>
            </p:nvSpPr>
            <p:spPr>
              <a:xfrm>
                <a:off x="3431858" y="1462404"/>
                <a:ext cx="459007" cy="626237"/>
              </a:xfrm>
              <a:prstGeom prst="rect">
                <a:avLst/>
              </a:prstGeom>
              <a:blipFill>
                <a:blip r:embed="rId8"/>
                <a:stretch>
                  <a:fillRect/>
                </a:stretch>
              </a:blipFill>
              <a:ln>
                <a:solidFill>
                  <a:schemeClr val="tx1"/>
                </a:solidFill>
              </a:ln>
            </p:spPr>
            <p:txBody>
              <a:bodyPr/>
              <a:lstStyle/>
              <a:p>
                <a:r>
                  <a:rPr lang="vi-VN">
                    <a:noFill/>
                  </a:rPr>
                  <a:t> </a:t>
                </a:r>
              </a:p>
            </p:txBody>
          </p:sp>
        </mc:Fallback>
      </mc:AlternateContent>
      <p:cxnSp>
        <p:nvCxnSpPr>
          <p:cNvPr id="41" name="Đường nối Thẳng 121">
            <a:extLst>
              <a:ext uri="{FF2B5EF4-FFF2-40B4-BE49-F238E27FC236}">
                <a16:creationId xmlns:a16="http://schemas.microsoft.com/office/drawing/2014/main" id="{15C49660-CC9D-34A7-D618-3AD5252A5B00}"/>
              </a:ext>
            </a:extLst>
          </p:cNvPr>
          <p:cNvCxnSpPr>
            <a:cxnSpLocks/>
          </p:cNvCxnSpPr>
          <p:nvPr/>
        </p:nvCxnSpPr>
        <p:spPr>
          <a:xfrm flipV="1">
            <a:off x="1225533" y="2787649"/>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2" name="Hình chữ nhật 93">
            <a:extLst>
              <a:ext uri="{FF2B5EF4-FFF2-40B4-BE49-F238E27FC236}">
                <a16:creationId xmlns:a16="http://schemas.microsoft.com/office/drawing/2014/main" id="{BD9AFABE-6E55-7C07-6869-D80A8C01E35A}"/>
              </a:ext>
            </a:extLst>
          </p:cNvPr>
          <p:cNvSpPr/>
          <p:nvPr/>
        </p:nvSpPr>
        <p:spPr>
          <a:xfrm>
            <a:off x="2659368" y="2686322"/>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43" name="Arc 42">
            <a:extLst>
              <a:ext uri="{FF2B5EF4-FFF2-40B4-BE49-F238E27FC236}">
                <a16:creationId xmlns:a16="http://schemas.microsoft.com/office/drawing/2014/main" id="{5732B4A8-D78B-25A4-B226-94B5B707E328}"/>
              </a:ext>
            </a:extLst>
          </p:cNvPr>
          <p:cNvSpPr/>
          <p:nvPr/>
        </p:nvSpPr>
        <p:spPr>
          <a:xfrm>
            <a:off x="2715065" y="2830922"/>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44" name="Straight Arrow Connector 43">
            <a:extLst>
              <a:ext uri="{FF2B5EF4-FFF2-40B4-BE49-F238E27FC236}">
                <a16:creationId xmlns:a16="http://schemas.microsoft.com/office/drawing/2014/main" id="{603AB747-7B5F-D673-42CE-0A2724E56FB2}"/>
              </a:ext>
            </a:extLst>
          </p:cNvPr>
          <p:cNvCxnSpPr>
            <a:cxnSpLocks/>
          </p:cNvCxnSpPr>
          <p:nvPr/>
        </p:nvCxnSpPr>
        <p:spPr>
          <a:xfrm flipV="1">
            <a:off x="2769281" y="2753293"/>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Hình chữ nhật 40">
                <a:extLst>
                  <a:ext uri="{FF2B5EF4-FFF2-40B4-BE49-F238E27FC236}">
                    <a16:creationId xmlns:a16="http://schemas.microsoft.com/office/drawing/2014/main" id="{F06AAF0F-B4DB-039D-2929-166EC3F309DE}"/>
                  </a:ext>
                </a:extLst>
              </p:cNvPr>
              <p:cNvSpPr/>
              <p:nvPr/>
            </p:nvSpPr>
            <p:spPr>
              <a:xfrm>
                <a:off x="2568030" y="2285880"/>
                <a:ext cx="459007" cy="2715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𝑉</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45" name="Hình chữ nhật 40">
                <a:extLst>
                  <a:ext uri="{FF2B5EF4-FFF2-40B4-BE49-F238E27FC236}">
                    <a16:creationId xmlns:a16="http://schemas.microsoft.com/office/drawing/2014/main" id="{F06AAF0F-B4DB-039D-2929-166EC3F309DE}"/>
                  </a:ext>
                </a:extLst>
              </p:cNvPr>
              <p:cNvSpPr>
                <a:spLocks noRot="1" noChangeAspect="1" noMove="1" noResize="1" noEditPoints="1" noAdjustHandles="1" noChangeArrowheads="1" noChangeShapeType="1" noTextEdit="1"/>
              </p:cNvSpPr>
              <p:nvPr/>
            </p:nvSpPr>
            <p:spPr>
              <a:xfrm>
                <a:off x="2568030" y="2285880"/>
                <a:ext cx="459007" cy="271540"/>
              </a:xfrm>
              <a:prstGeom prst="rect">
                <a:avLst/>
              </a:prstGeom>
              <a:blipFill>
                <a:blip r:embed="rId9"/>
                <a:stretch>
                  <a:fillRect/>
                </a:stretch>
              </a:blipFill>
              <a:ln>
                <a:solidFill>
                  <a:schemeClr val="tx1"/>
                </a:solidFill>
              </a:ln>
            </p:spPr>
            <p:txBody>
              <a:bodyPr/>
              <a:lstStyle/>
              <a:p>
                <a:r>
                  <a:rPr lang="vi-VN">
                    <a:noFill/>
                  </a:rPr>
                  <a:t> </a:t>
                </a:r>
              </a:p>
            </p:txBody>
          </p:sp>
        </mc:Fallback>
      </mc:AlternateContent>
      <p:cxnSp>
        <p:nvCxnSpPr>
          <p:cNvPr id="46" name="Đường nối Thẳng 121">
            <a:extLst>
              <a:ext uri="{FF2B5EF4-FFF2-40B4-BE49-F238E27FC236}">
                <a16:creationId xmlns:a16="http://schemas.microsoft.com/office/drawing/2014/main" id="{A6E28092-4386-985B-6CF7-C86D0C0CC7D2}"/>
              </a:ext>
            </a:extLst>
          </p:cNvPr>
          <p:cNvCxnSpPr>
            <a:cxnSpLocks/>
          </p:cNvCxnSpPr>
          <p:nvPr/>
        </p:nvCxnSpPr>
        <p:spPr>
          <a:xfrm flipV="1">
            <a:off x="2797533" y="2557420"/>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Đường nối Thẳng 121">
            <a:extLst>
              <a:ext uri="{FF2B5EF4-FFF2-40B4-BE49-F238E27FC236}">
                <a16:creationId xmlns:a16="http://schemas.microsoft.com/office/drawing/2014/main" id="{8A36F32E-022B-3D8E-B059-893216064810}"/>
              </a:ext>
            </a:extLst>
          </p:cNvPr>
          <p:cNvCxnSpPr>
            <a:cxnSpLocks/>
          </p:cNvCxnSpPr>
          <p:nvPr/>
        </p:nvCxnSpPr>
        <p:spPr>
          <a:xfrm flipV="1">
            <a:off x="2845158" y="2557420"/>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940E5214-BB4B-FDEB-18D6-7AB156A9F0D7}"/>
              </a:ext>
            </a:extLst>
          </p:cNvPr>
          <p:cNvCxnSpPr>
            <a:cxnSpLocks/>
            <a:stCxn id="45" idx="3"/>
            <a:endCxn id="50" idx="1"/>
          </p:cNvCxnSpPr>
          <p:nvPr/>
        </p:nvCxnSpPr>
        <p:spPr>
          <a:xfrm flipV="1">
            <a:off x="3027037" y="2011909"/>
            <a:ext cx="402722" cy="409741"/>
          </a:xfrm>
          <a:prstGeom prst="bentConnector3">
            <a:avLst/>
          </a:prstGeom>
          <a:ln w="28575"/>
        </p:spPr>
        <p:style>
          <a:lnRef idx="1">
            <a:schemeClr val="dk1"/>
          </a:lnRef>
          <a:fillRef idx="0">
            <a:schemeClr val="dk1"/>
          </a:fillRef>
          <a:effectRef idx="0">
            <a:schemeClr val="dk1"/>
          </a:effectRef>
          <a:fontRef idx="minor">
            <a:schemeClr val="tx1"/>
          </a:fontRef>
        </p:style>
      </p:cxnSp>
      <p:sp>
        <p:nvSpPr>
          <p:cNvPr id="50" name="Hình chữ nhật 40">
            <a:extLst>
              <a:ext uri="{FF2B5EF4-FFF2-40B4-BE49-F238E27FC236}">
                <a16:creationId xmlns:a16="http://schemas.microsoft.com/office/drawing/2014/main" id="{768D510E-8E4D-1F48-B22E-9AE472CB8C30}"/>
              </a:ext>
            </a:extLst>
          </p:cNvPr>
          <p:cNvSpPr/>
          <p:nvPr/>
        </p:nvSpPr>
        <p:spPr>
          <a:xfrm>
            <a:off x="3429759" y="1907819"/>
            <a:ext cx="170252" cy="20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i="1">
              <a:solidFill>
                <a:schemeClr val="tx1"/>
              </a:solidFill>
              <a:latin typeface="Times New Roman" panose="02020603050405020304" pitchFamily="18" charset="0"/>
              <a:cs typeface="Times New Roman" panose="02020603050405020304" pitchFamily="18" charset="0"/>
            </a:endParaRPr>
          </a:p>
        </p:txBody>
      </p:sp>
      <p:cxnSp>
        <p:nvCxnSpPr>
          <p:cNvPr id="52" name="Đường nối Thẳng 121">
            <a:extLst>
              <a:ext uri="{FF2B5EF4-FFF2-40B4-BE49-F238E27FC236}">
                <a16:creationId xmlns:a16="http://schemas.microsoft.com/office/drawing/2014/main" id="{34244688-7E8F-27B7-834A-F704300F9CBA}"/>
              </a:ext>
            </a:extLst>
          </p:cNvPr>
          <p:cNvCxnSpPr>
            <a:cxnSpLocks/>
            <a:endCxn id="55" idx="1"/>
          </p:cNvCxnSpPr>
          <p:nvPr/>
        </p:nvCxnSpPr>
        <p:spPr>
          <a:xfrm>
            <a:off x="3888766" y="2013501"/>
            <a:ext cx="832249" cy="279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Hình chữ nhật 40">
                <a:extLst>
                  <a:ext uri="{FF2B5EF4-FFF2-40B4-BE49-F238E27FC236}">
                    <a16:creationId xmlns:a16="http://schemas.microsoft.com/office/drawing/2014/main" id="{2FEE742E-3BCC-406E-0DAE-375D3C7D8490}"/>
                  </a:ext>
                </a:extLst>
              </p:cNvPr>
              <p:cNvSpPr/>
              <p:nvPr/>
            </p:nvSpPr>
            <p:spPr>
              <a:xfrm>
                <a:off x="4056258" y="1935176"/>
                <a:ext cx="459007" cy="354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𝑈</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54" name="Hình chữ nhật 40">
                <a:extLst>
                  <a:ext uri="{FF2B5EF4-FFF2-40B4-BE49-F238E27FC236}">
                    <a16:creationId xmlns:a16="http://schemas.microsoft.com/office/drawing/2014/main" id="{2FEE742E-3BCC-406E-0DAE-375D3C7D8490}"/>
                  </a:ext>
                </a:extLst>
              </p:cNvPr>
              <p:cNvSpPr>
                <a:spLocks noRot="1" noChangeAspect="1" noMove="1" noResize="1" noEditPoints="1" noAdjustHandles="1" noChangeArrowheads="1" noChangeShapeType="1" noTextEdit="1"/>
              </p:cNvSpPr>
              <p:nvPr/>
            </p:nvSpPr>
            <p:spPr>
              <a:xfrm>
                <a:off x="4056258" y="1935176"/>
                <a:ext cx="459007" cy="354011"/>
              </a:xfrm>
              <a:prstGeom prst="rect">
                <a:avLst/>
              </a:prstGeom>
              <a:blipFill>
                <a:blip r:embed="rId10"/>
                <a:stretch>
                  <a:fillRect/>
                </a:stretch>
              </a:blipFill>
              <a:ln>
                <a:solidFill>
                  <a:schemeClr val="tx1"/>
                </a:solidFill>
              </a:ln>
            </p:spPr>
            <p:txBody>
              <a:bodyPr/>
              <a:lstStyle/>
              <a:p>
                <a:r>
                  <a:rPr lang="vi-VN">
                    <a:noFill/>
                  </a:rPr>
                  <a:t> </a:t>
                </a:r>
              </a:p>
            </p:txBody>
          </p:sp>
        </mc:Fallback>
      </mc:AlternateContent>
      <p:sp>
        <p:nvSpPr>
          <p:cNvPr id="55" name="Hình chữ nhật 93">
            <a:extLst>
              <a:ext uri="{FF2B5EF4-FFF2-40B4-BE49-F238E27FC236}">
                <a16:creationId xmlns:a16="http://schemas.microsoft.com/office/drawing/2014/main" id="{289DF0A7-1A7F-6267-74D3-EA7130D575B1}"/>
              </a:ext>
            </a:extLst>
          </p:cNvPr>
          <p:cNvSpPr/>
          <p:nvPr/>
        </p:nvSpPr>
        <p:spPr>
          <a:xfrm>
            <a:off x="4721015" y="1862824"/>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56" name="Arc 55">
            <a:extLst>
              <a:ext uri="{FF2B5EF4-FFF2-40B4-BE49-F238E27FC236}">
                <a16:creationId xmlns:a16="http://schemas.microsoft.com/office/drawing/2014/main" id="{2D00F4E9-ED46-FD80-5C63-3301B52787D2}"/>
              </a:ext>
            </a:extLst>
          </p:cNvPr>
          <p:cNvSpPr/>
          <p:nvPr/>
        </p:nvSpPr>
        <p:spPr>
          <a:xfrm>
            <a:off x="4776712" y="2007424"/>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57" name="Straight Arrow Connector 56">
            <a:extLst>
              <a:ext uri="{FF2B5EF4-FFF2-40B4-BE49-F238E27FC236}">
                <a16:creationId xmlns:a16="http://schemas.microsoft.com/office/drawing/2014/main" id="{6EB2E91E-8F37-FAAE-0075-38480DE24E4F}"/>
              </a:ext>
            </a:extLst>
          </p:cNvPr>
          <p:cNvCxnSpPr>
            <a:cxnSpLocks/>
          </p:cNvCxnSpPr>
          <p:nvPr/>
        </p:nvCxnSpPr>
        <p:spPr>
          <a:xfrm flipV="1">
            <a:off x="4830928" y="1929795"/>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Hình chữ nhật 40">
                <a:extLst>
                  <a:ext uri="{FF2B5EF4-FFF2-40B4-BE49-F238E27FC236}">
                    <a16:creationId xmlns:a16="http://schemas.microsoft.com/office/drawing/2014/main" id="{3EE528B7-C42D-43B0-8F29-39FFED91946B}"/>
                  </a:ext>
                </a:extLst>
              </p:cNvPr>
              <p:cNvSpPr/>
              <p:nvPr/>
            </p:nvSpPr>
            <p:spPr>
              <a:xfrm>
                <a:off x="4629677" y="1452443"/>
                <a:ext cx="459007" cy="2715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𝑉</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58" name="Hình chữ nhật 40">
                <a:extLst>
                  <a:ext uri="{FF2B5EF4-FFF2-40B4-BE49-F238E27FC236}">
                    <a16:creationId xmlns:a16="http://schemas.microsoft.com/office/drawing/2014/main" id="{3EE528B7-C42D-43B0-8F29-39FFED91946B}"/>
                  </a:ext>
                </a:extLst>
              </p:cNvPr>
              <p:cNvSpPr>
                <a:spLocks noRot="1" noChangeAspect="1" noMove="1" noResize="1" noEditPoints="1" noAdjustHandles="1" noChangeArrowheads="1" noChangeShapeType="1" noTextEdit="1"/>
              </p:cNvSpPr>
              <p:nvPr/>
            </p:nvSpPr>
            <p:spPr>
              <a:xfrm>
                <a:off x="4629677" y="1452443"/>
                <a:ext cx="459007" cy="271540"/>
              </a:xfrm>
              <a:prstGeom prst="rect">
                <a:avLst/>
              </a:prstGeom>
              <a:blipFill>
                <a:blip r:embed="rId9"/>
                <a:stretch>
                  <a:fillRect/>
                </a:stretch>
              </a:blipFill>
              <a:ln>
                <a:solidFill>
                  <a:schemeClr val="tx1"/>
                </a:solidFill>
              </a:ln>
            </p:spPr>
            <p:txBody>
              <a:bodyPr/>
              <a:lstStyle/>
              <a:p>
                <a:r>
                  <a:rPr lang="vi-VN">
                    <a:noFill/>
                  </a:rPr>
                  <a:t> </a:t>
                </a:r>
              </a:p>
            </p:txBody>
          </p:sp>
        </mc:Fallback>
      </mc:AlternateContent>
      <p:cxnSp>
        <p:nvCxnSpPr>
          <p:cNvPr id="59" name="Đường nối Thẳng 121">
            <a:extLst>
              <a:ext uri="{FF2B5EF4-FFF2-40B4-BE49-F238E27FC236}">
                <a16:creationId xmlns:a16="http://schemas.microsoft.com/office/drawing/2014/main" id="{32111A35-6236-6A17-8D15-4E2AAC672BCE}"/>
              </a:ext>
            </a:extLst>
          </p:cNvPr>
          <p:cNvCxnSpPr>
            <a:cxnSpLocks/>
          </p:cNvCxnSpPr>
          <p:nvPr/>
        </p:nvCxnSpPr>
        <p:spPr>
          <a:xfrm flipV="1">
            <a:off x="4859180" y="1723983"/>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0" name="Đường nối Thẳng 121">
            <a:extLst>
              <a:ext uri="{FF2B5EF4-FFF2-40B4-BE49-F238E27FC236}">
                <a16:creationId xmlns:a16="http://schemas.microsoft.com/office/drawing/2014/main" id="{59BCDB74-D2DD-CF16-439D-F596AADC653D}"/>
              </a:ext>
            </a:extLst>
          </p:cNvPr>
          <p:cNvCxnSpPr>
            <a:cxnSpLocks/>
          </p:cNvCxnSpPr>
          <p:nvPr/>
        </p:nvCxnSpPr>
        <p:spPr>
          <a:xfrm flipV="1">
            <a:off x="4906805" y="1723983"/>
            <a:ext cx="0" cy="1286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87AB4E6-68F6-285C-76F1-AC9BC19E92AC}"/>
                  </a:ext>
                </a:extLst>
              </p:cNvPr>
              <p:cNvSpPr txBox="1"/>
              <p:nvPr/>
            </p:nvSpPr>
            <p:spPr>
              <a:xfrm rot="5400000">
                <a:off x="4097371" y="2258912"/>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61" name="TextBox 60">
                <a:extLst>
                  <a:ext uri="{FF2B5EF4-FFF2-40B4-BE49-F238E27FC236}">
                    <a16:creationId xmlns:a16="http://schemas.microsoft.com/office/drawing/2014/main" id="{487AB4E6-68F6-285C-76F1-AC9BC19E92AC}"/>
                  </a:ext>
                </a:extLst>
              </p:cNvPr>
              <p:cNvSpPr txBox="1">
                <a:spLocks noRot="1" noChangeAspect="1" noMove="1" noResize="1" noEditPoints="1" noAdjustHandles="1" noChangeArrowheads="1" noChangeShapeType="1" noTextEdit="1"/>
              </p:cNvSpPr>
              <p:nvPr/>
            </p:nvSpPr>
            <p:spPr>
              <a:xfrm rot="5400000">
                <a:off x="4097371" y="2258912"/>
                <a:ext cx="521583" cy="369332"/>
              </a:xfrm>
              <a:prstGeom prst="rect">
                <a:avLst/>
              </a:prstGeom>
              <a:blipFill>
                <a:blip r:embed="rId11"/>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6" name="Hình chữ nhật 40">
                <a:extLst>
                  <a:ext uri="{FF2B5EF4-FFF2-40B4-BE49-F238E27FC236}">
                    <a16:creationId xmlns:a16="http://schemas.microsoft.com/office/drawing/2014/main" id="{6ED06677-255C-3C8B-AE1E-223CB075D21C}"/>
                  </a:ext>
                </a:extLst>
              </p:cNvPr>
              <p:cNvSpPr/>
              <p:nvPr/>
            </p:nvSpPr>
            <p:spPr>
              <a:xfrm>
                <a:off x="5378833" y="1447085"/>
                <a:ext cx="459007" cy="8376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𝐹</m:t>
                      </m:r>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36" name="Hình chữ nhật 40">
                <a:extLst>
                  <a:ext uri="{FF2B5EF4-FFF2-40B4-BE49-F238E27FC236}">
                    <a16:creationId xmlns:a16="http://schemas.microsoft.com/office/drawing/2014/main" id="{6ED06677-255C-3C8B-AE1E-223CB075D21C}"/>
                  </a:ext>
                </a:extLst>
              </p:cNvPr>
              <p:cNvSpPr>
                <a:spLocks noRot="1" noChangeAspect="1" noMove="1" noResize="1" noEditPoints="1" noAdjustHandles="1" noChangeArrowheads="1" noChangeShapeType="1" noTextEdit="1"/>
              </p:cNvSpPr>
              <p:nvPr/>
            </p:nvSpPr>
            <p:spPr>
              <a:xfrm>
                <a:off x="5378833" y="1447085"/>
                <a:ext cx="459007" cy="837698"/>
              </a:xfrm>
              <a:prstGeom prst="rect">
                <a:avLst/>
              </a:prstGeom>
              <a:blipFill>
                <a:blip r:embed="rId12"/>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46592854-2A99-8D57-52FE-DC9FCE5AE860}"/>
                  </a:ext>
                </a:extLst>
              </p:cNvPr>
              <p:cNvSpPr txBox="1"/>
              <p:nvPr/>
            </p:nvSpPr>
            <p:spPr>
              <a:xfrm rot="5400000">
                <a:off x="5398700" y="2239482"/>
                <a:ext cx="521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a:latin typeface="Cambria Math" panose="02040503050406030204" pitchFamily="18" charset="0"/>
                        </a:rPr>
                        <m:t>…</m:t>
                      </m:r>
                    </m:oMath>
                  </m:oMathPara>
                </a14:m>
                <a:endParaRPr lang="en-VN"/>
              </a:p>
            </p:txBody>
          </p:sp>
        </mc:Choice>
        <mc:Fallback xmlns="">
          <p:sp>
            <p:nvSpPr>
              <p:cNvPr id="137" name="TextBox 136">
                <a:extLst>
                  <a:ext uri="{FF2B5EF4-FFF2-40B4-BE49-F238E27FC236}">
                    <a16:creationId xmlns:a16="http://schemas.microsoft.com/office/drawing/2014/main" id="{46592854-2A99-8D57-52FE-DC9FCE5AE860}"/>
                  </a:ext>
                </a:extLst>
              </p:cNvPr>
              <p:cNvSpPr txBox="1">
                <a:spLocks noRot="1" noChangeAspect="1" noMove="1" noResize="1" noEditPoints="1" noAdjustHandles="1" noChangeArrowheads="1" noChangeShapeType="1" noTextEdit="1"/>
              </p:cNvSpPr>
              <p:nvPr/>
            </p:nvSpPr>
            <p:spPr>
              <a:xfrm rot="5400000">
                <a:off x="5398700" y="2239482"/>
                <a:ext cx="521583" cy="369332"/>
              </a:xfrm>
              <a:prstGeom prst="rect">
                <a:avLst/>
              </a:prstGeom>
              <a:blipFill>
                <a:blip r:embed="rId13"/>
                <a:stretch>
                  <a:fillRect/>
                </a:stretch>
              </a:blipFill>
            </p:spPr>
            <p:txBody>
              <a:bodyPr/>
              <a:lstStyle/>
              <a:p>
                <a:r>
                  <a:rPr lang="vi-VN">
                    <a:noFill/>
                  </a:rPr>
                  <a:t> </a:t>
                </a:r>
              </a:p>
            </p:txBody>
          </p:sp>
        </mc:Fallback>
      </mc:AlternateContent>
      <p:cxnSp>
        <p:nvCxnSpPr>
          <p:cNvPr id="143" name="Connector: Elbow 142">
            <a:extLst>
              <a:ext uri="{FF2B5EF4-FFF2-40B4-BE49-F238E27FC236}">
                <a16:creationId xmlns:a16="http://schemas.microsoft.com/office/drawing/2014/main" id="{CDC52959-7369-20AF-E191-FEFC2885EEA2}"/>
              </a:ext>
            </a:extLst>
          </p:cNvPr>
          <p:cNvCxnSpPr>
            <a:cxnSpLocks/>
          </p:cNvCxnSpPr>
          <p:nvPr/>
        </p:nvCxnSpPr>
        <p:spPr>
          <a:xfrm flipV="1">
            <a:off x="4889963" y="2004819"/>
            <a:ext cx="490023" cy="438759"/>
          </a:xfrm>
          <a:prstGeom prst="bentConnector3">
            <a:avLst>
              <a:gd name="adj1" fmla="val 50000"/>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44A0DE75-00D6-A63B-BB64-6B5292B971F1}"/>
                  </a:ext>
                </a:extLst>
              </p:cNvPr>
              <p:cNvSpPr txBox="1"/>
              <p:nvPr/>
            </p:nvSpPr>
            <p:spPr>
              <a:xfrm>
                <a:off x="602697" y="2019056"/>
                <a:ext cx="57889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𝑖𝑛</m:t>
                          </m:r>
                        </m:sub>
                      </m:sSub>
                    </m:oMath>
                  </m:oMathPara>
                </a14:m>
                <a:endParaRPr lang="vi-VN"/>
              </a:p>
            </p:txBody>
          </p:sp>
        </mc:Choice>
        <mc:Fallback xmlns="">
          <p:sp>
            <p:nvSpPr>
              <p:cNvPr id="144" name="TextBox 143">
                <a:extLst>
                  <a:ext uri="{FF2B5EF4-FFF2-40B4-BE49-F238E27FC236}">
                    <a16:creationId xmlns:a16="http://schemas.microsoft.com/office/drawing/2014/main" id="{44A0DE75-00D6-A63B-BB64-6B5292B971F1}"/>
                  </a:ext>
                </a:extLst>
              </p:cNvPr>
              <p:cNvSpPr txBox="1">
                <a:spLocks noRot="1" noChangeAspect="1" noMove="1" noResize="1" noEditPoints="1" noAdjustHandles="1" noChangeArrowheads="1" noChangeShapeType="1" noTextEdit="1"/>
              </p:cNvSpPr>
              <p:nvPr/>
            </p:nvSpPr>
            <p:spPr>
              <a:xfrm>
                <a:off x="602697" y="2019056"/>
                <a:ext cx="578893" cy="276999"/>
              </a:xfrm>
              <a:prstGeom prst="rect">
                <a:avLst/>
              </a:prstGeom>
              <a:blipFill>
                <a:blip r:embed="rId14"/>
                <a:stretch>
                  <a:fillRect b="-26087"/>
                </a:stretch>
              </a:blipFill>
            </p:spPr>
            <p:txBody>
              <a:bodyPr/>
              <a:lstStyle/>
              <a:p>
                <a:r>
                  <a:rPr lang="vi-VN">
                    <a:noFill/>
                  </a:rPr>
                  <a:t> </a:t>
                </a:r>
              </a:p>
            </p:txBody>
          </p:sp>
        </mc:Fallback>
      </mc:AlternateContent>
      <p:cxnSp>
        <p:nvCxnSpPr>
          <p:cNvPr id="146" name="Straight Connector 145">
            <a:extLst>
              <a:ext uri="{FF2B5EF4-FFF2-40B4-BE49-F238E27FC236}">
                <a16:creationId xmlns:a16="http://schemas.microsoft.com/office/drawing/2014/main" id="{3EF55449-C729-5F84-29B6-04C25546016E}"/>
              </a:ext>
            </a:extLst>
          </p:cNvPr>
          <p:cNvCxnSpPr>
            <a:cxnSpLocks/>
          </p:cNvCxnSpPr>
          <p:nvPr/>
        </p:nvCxnSpPr>
        <p:spPr>
          <a:xfrm>
            <a:off x="2497667" y="1346200"/>
            <a:ext cx="0" cy="243157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03F685AE-F355-7406-7337-0D2B0DF6951F}"/>
              </a:ext>
            </a:extLst>
          </p:cNvPr>
          <p:cNvSpPr txBox="1"/>
          <p:nvPr/>
        </p:nvSpPr>
        <p:spPr>
          <a:xfrm>
            <a:off x="1117573" y="3325284"/>
            <a:ext cx="1253247" cy="492443"/>
          </a:xfrm>
          <a:prstGeom prst="rect">
            <a:avLst/>
          </a:prstGeom>
          <a:noFill/>
        </p:spPr>
        <p:txBody>
          <a:bodyPr wrap="square" lIns="0" tIns="0" rIns="0" bIns="0" rtlCol="0">
            <a:spAutoFit/>
          </a:bodyPr>
          <a:lstStyle/>
          <a:p>
            <a:r>
              <a:rPr lang="en-US" sz="1600"/>
              <a:t>Quantum convolutional</a:t>
            </a:r>
            <a:endParaRPr lang="vi-VN" sz="1600"/>
          </a:p>
        </p:txBody>
      </p:sp>
      <p:cxnSp>
        <p:nvCxnSpPr>
          <p:cNvPr id="149" name="Straight Connector 148">
            <a:extLst>
              <a:ext uri="{FF2B5EF4-FFF2-40B4-BE49-F238E27FC236}">
                <a16:creationId xmlns:a16="http://schemas.microsoft.com/office/drawing/2014/main" id="{ABE9EEA0-CEE9-68BB-6B86-BDC43D7746FF}"/>
              </a:ext>
            </a:extLst>
          </p:cNvPr>
          <p:cNvCxnSpPr>
            <a:cxnSpLocks/>
          </p:cNvCxnSpPr>
          <p:nvPr/>
        </p:nvCxnSpPr>
        <p:spPr>
          <a:xfrm>
            <a:off x="3296654" y="1341633"/>
            <a:ext cx="0" cy="243157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50" name="TextBox 149">
            <a:extLst>
              <a:ext uri="{FF2B5EF4-FFF2-40B4-BE49-F238E27FC236}">
                <a16:creationId xmlns:a16="http://schemas.microsoft.com/office/drawing/2014/main" id="{BC82C20E-21DE-7359-8219-1A7B03307E10}"/>
              </a:ext>
            </a:extLst>
          </p:cNvPr>
          <p:cNvSpPr txBox="1"/>
          <p:nvPr/>
        </p:nvSpPr>
        <p:spPr>
          <a:xfrm>
            <a:off x="2497667" y="3328567"/>
            <a:ext cx="798988" cy="246221"/>
          </a:xfrm>
          <a:prstGeom prst="rect">
            <a:avLst/>
          </a:prstGeom>
          <a:noFill/>
        </p:spPr>
        <p:txBody>
          <a:bodyPr wrap="square" lIns="0" tIns="0" rIns="0" bIns="0" rtlCol="0">
            <a:spAutoFit/>
          </a:bodyPr>
          <a:lstStyle/>
          <a:p>
            <a:pPr algn="ctr"/>
            <a:r>
              <a:rPr lang="en-US" sz="1600"/>
              <a:t>Pooling</a:t>
            </a:r>
            <a:endParaRPr lang="vi-VN" sz="1600"/>
          </a:p>
        </p:txBody>
      </p:sp>
      <p:cxnSp>
        <p:nvCxnSpPr>
          <p:cNvPr id="152" name="Straight Connector 151">
            <a:extLst>
              <a:ext uri="{FF2B5EF4-FFF2-40B4-BE49-F238E27FC236}">
                <a16:creationId xmlns:a16="http://schemas.microsoft.com/office/drawing/2014/main" id="{03A3E575-DB3D-220E-8FE5-EC1801073DB9}"/>
              </a:ext>
            </a:extLst>
          </p:cNvPr>
          <p:cNvCxnSpPr>
            <a:cxnSpLocks/>
          </p:cNvCxnSpPr>
          <p:nvPr/>
        </p:nvCxnSpPr>
        <p:spPr>
          <a:xfrm>
            <a:off x="4577765" y="1343908"/>
            <a:ext cx="0" cy="243157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3673AD6D-BA93-681B-1CF8-0B4A491F11E4}"/>
              </a:ext>
            </a:extLst>
          </p:cNvPr>
          <p:cNvCxnSpPr>
            <a:cxnSpLocks/>
          </p:cNvCxnSpPr>
          <p:nvPr/>
        </p:nvCxnSpPr>
        <p:spPr>
          <a:xfrm>
            <a:off x="5306311" y="1335749"/>
            <a:ext cx="0" cy="243157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710C2D2E-FCF6-1619-0BA6-5354F681E738}"/>
              </a:ext>
            </a:extLst>
          </p:cNvPr>
          <p:cNvSpPr txBox="1"/>
          <p:nvPr/>
        </p:nvSpPr>
        <p:spPr>
          <a:xfrm>
            <a:off x="3376430" y="3319819"/>
            <a:ext cx="1253247" cy="492443"/>
          </a:xfrm>
          <a:prstGeom prst="rect">
            <a:avLst/>
          </a:prstGeom>
          <a:noFill/>
        </p:spPr>
        <p:txBody>
          <a:bodyPr wrap="square" lIns="0" tIns="0" rIns="0" bIns="0" rtlCol="0">
            <a:spAutoFit/>
          </a:bodyPr>
          <a:lstStyle/>
          <a:p>
            <a:r>
              <a:rPr lang="en-US" sz="1600"/>
              <a:t>Quantum convolutional</a:t>
            </a:r>
            <a:endParaRPr lang="vi-VN" sz="1600"/>
          </a:p>
        </p:txBody>
      </p:sp>
      <p:sp>
        <p:nvSpPr>
          <p:cNvPr id="157" name="TextBox 156">
            <a:extLst>
              <a:ext uri="{FF2B5EF4-FFF2-40B4-BE49-F238E27FC236}">
                <a16:creationId xmlns:a16="http://schemas.microsoft.com/office/drawing/2014/main" id="{5A78E7CC-68C9-7189-ABC9-83A3714DAD19}"/>
              </a:ext>
            </a:extLst>
          </p:cNvPr>
          <p:cNvSpPr txBox="1"/>
          <p:nvPr/>
        </p:nvSpPr>
        <p:spPr>
          <a:xfrm>
            <a:off x="4538970" y="3327134"/>
            <a:ext cx="798988" cy="246221"/>
          </a:xfrm>
          <a:prstGeom prst="rect">
            <a:avLst/>
          </a:prstGeom>
          <a:noFill/>
        </p:spPr>
        <p:txBody>
          <a:bodyPr wrap="square" lIns="0" tIns="0" rIns="0" bIns="0" rtlCol="0">
            <a:spAutoFit/>
          </a:bodyPr>
          <a:lstStyle/>
          <a:p>
            <a:pPr algn="ctr"/>
            <a:r>
              <a:rPr lang="en-US" sz="1600"/>
              <a:t>Pooling</a:t>
            </a:r>
            <a:endParaRPr lang="vi-VN" sz="1600"/>
          </a:p>
        </p:txBody>
      </p:sp>
      <p:sp>
        <p:nvSpPr>
          <p:cNvPr id="162" name="TextBox 161">
            <a:extLst>
              <a:ext uri="{FF2B5EF4-FFF2-40B4-BE49-F238E27FC236}">
                <a16:creationId xmlns:a16="http://schemas.microsoft.com/office/drawing/2014/main" id="{B6B3867B-5052-0D7D-7769-E65DD8011989}"/>
              </a:ext>
            </a:extLst>
          </p:cNvPr>
          <p:cNvSpPr txBox="1"/>
          <p:nvPr/>
        </p:nvSpPr>
        <p:spPr>
          <a:xfrm>
            <a:off x="5379986" y="3327134"/>
            <a:ext cx="1050446" cy="492443"/>
          </a:xfrm>
          <a:prstGeom prst="rect">
            <a:avLst/>
          </a:prstGeom>
          <a:noFill/>
        </p:spPr>
        <p:txBody>
          <a:bodyPr wrap="square" lIns="0" tIns="0" rIns="0" bIns="0" rtlCol="0">
            <a:spAutoFit/>
          </a:bodyPr>
          <a:lstStyle/>
          <a:p>
            <a:r>
              <a:rPr lang="en-US" sz="1600"/>
              <a:t>Fully connection</a:t>
            </a:r>
            <a:endParaRPr lang="vi-VN" sz="1600"/>
          </a:p>
        </p:txBody>
      </p:sp>
      <p:sp>
        <p:nvSpPr>
          <p:cNvPr id="163" name="Right Brace 162">
            <a:extLst>
              <a:ext uri="{FF2B5EF4-FFF2-40B4-BE49-F238E27FC236}">
                <a16:creationId xmlns:a16="http://schemas.microsoft.com/office/drawing/2014/main" id="{24A65EFD-DEFE-3DA8-8E14-B2718215C4F3}"/>
              </a:ext>
            </a:extLst>
          </p:cNvPr>
          <p:cNvSpPr/>
          <p:nvPr/>
        </p:nvSpPr>
        <p:spPr>
          <a:xfrm rot="5400000">
            <a:off x="3354650" y="1713312"/>
            <a:ext cx="330196" cy="4754565"/>
          </a:xfrm>
          <a:prstGeom prst="rightBrace">
            <a:avLst>
              <a:gd name="adj1" fmla="val 73718"/>
              <a:gd name="adj2" fmla="val 50161"/>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64" name="TextBox 163">
            <a:extLst>
              <a:ext uri="{FF2B5EF4-FFF2-40B4-BE49-F238E27FC236}">
                <a16:creationId xmlns:a16="http://schemas.microsoft.com/office/drawing/2014/main" id="{BC3F6724-A1A6-3236-C079-EE0B1B1DAEA6}"/>
              </a:ext>
            </a:extLst>
          </p:cNvPr>
          <p:cNvSpPr txBox="1"/>
          <p:nvPr/>
        </p:nvSpPr>
        <p:spPr>
          <a:xfrm>
            <a:off x="2669644" y="4287430"/>
            <a:ext cx="1943100" cy="369332"/>
          </a:xfrm>
          <a:prstGeom prst="rect">
            <a:avLst/>
          </a:prstGeom>
          <a:noFill/>
        </p:spPr>
        <p:txBody>
          <a:bodyPr wrap="square" rtlCol="0">
            <a:spAutoFit/>
          </a:bodyPr>
          <a:lstStyle/>
          <a:p>
            <a:r>
              <a:rPr lang="en-US"/>
              <a:t>No classical steps</a:t>
            </a:r>
            <a:endParaRPr lang="vi-VN"/>
          </a:p>
        </p:txBody>
      </p:sp>
    </p:spTree>
    <p:extLst>
      <p:ext uri="{BB962C8B-B14F-4D97-AF65-F5344CB8AC3E}">
        <p14:creationId xmlns:p14="http://schemas.microsoft.com/office/powerpoint/2010/main" val="2795348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C89D9359-F151-4973-9E1C-61E400BE4F62}"/>
                  </a:ext>
                </a:extLst>
              </p:cNvPr>
              <p:cNvSpPr txBox="1"/>
              <p:nvPr/>
            </p:nvSpPr>
            <p:spPr>
              <a:xfrm>
                <a:off x="628650" y="1005549"/>
                <a:ext cx="8343175" cy="1705980"/>
              </a:xfrm>
              <a:prstGeom prst="rect">
                <a:avLst/>
              </a:prstGeom>
              <a:noFill/>
            </p:spPr>
            <p:txBody>
              <a:bodyPr wrap="square" rtlCol="0">
                <a:spAutoFit/>
              </a:bodyPr>
              <a:lstStyle/>
              <a:p>
                <a:r>
                  <a:rPr lang="en-US" sz="2100"/>
                  <a:t>Assume real data comes from the fixed distribution</a:t>
                </a:r>
                <a14:m>
                  <m:oMath xmlns:m="http://schemas.openxmlformats.org/officeDocument/2006/math">
                    <m:r>
                      <a:rPr lang="en-US" sz="210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𝑝</m:t>
                        </m:r>
                      </m:e>
                      <m:sub>
                        <m:r>
                          <a:rPr lang="en-US" sz="2100" i="1">
                            <a:latin typeface="Cambria Math" panose="02040503050406030204" pitchFamily="18" charset="0"/>
                          </a:rPr>
                          <m:t>𝑅</m:t>
                        </m:r>
                      </m:sub>
                    </m:sSub>
                    <m:d>
                      <m:dPr>
                        <m:ctrlPr>
                          <a:rPr lang="en-US" sz="2100" i="1">
                            <a:latin typeface="Cambria Math" panose="02040503050406030204" pitchFamily="18" charset="0"/>
                          </a:rPr>
                        </m:ctrlPr>
                      </m:dPr>
                      <m:e>
                        <m:r>
                          <a:rPr lang="en-US" sz="2100" i="1">
                            <a:latin typeface="Cambria Math" panose="02040503050406030204" pitchFamily="18" charset="0"/>
                          </a:rPr>
                          <m:t>𝑥</m:t>
                        </m:r>
                      </m:e>
                    </m:d>
                  </m:oMath>
                </a14:m>
                <a:r>
                  <a:rPr lang="en-US" sz="2100"/>
                  <a:t> generated by process </a:t>
                </a:r>
                <a14:m>
                  <m:oMath xmlns:m="http://schemas.openxmlformats.org/officeDocument/2006/math">
                    <m:r>
                      <a:rPr lang="en-US" sz="2100" i="1">
                        <a:latin typeface="Cambria Math" panose="02040503050406030204" pitchFamily="18" charset="0"/>
                      </a:rPr>
                      <m:t>𝑅</m:t>
                    </m:r>
                  </m:oMath>
                </a14:m>
                <a:r>
                  <a:rPr lang="en-US" sz="2100"/>
                  <a:t>. Adversarial task:</a:t>
                </a:r>
              </a:p>
              <a:p>
                <a:pPr lvl="1"/>
                <a14:m>
                  <m:oMath xmlns:m="http://schemas.openxmlformats.org/officeDocument/2006/math">
                    <m:func>
                      <m:funcPr>
                        <m:ctrlPr>
                          <a:rPr lang="en-US" sz="2100" b="0" i="1" smtClean="0">
                            <a:latin typeface="Cambria Math" panose="02040503050406030204" pitchFamily="18" charset="0"/>
                          </a:rPr>
                        </m:ctrlPr>
                      </m:funcPr>
                      <m:fName>
                        <m:limLow>
                          <m:limLowPr>
                            <m:ctrlPr>
                              <a:rPr lang="en-US" sz="2100" b="0" i="1" smtClean="0">
                                <a:latin typeface="Cambria Math" panose="02040503050406030204" pitchFamily="18" charset="0"/>
                              </a:rPr>
                            </m:ctrlPr>
                          </m:limLowPr>
                          <m:e>
                            <m:r>
                              <m:rPr>
                                <m:sty m:val="p"/>
                              </m:rPr>
                              <a:rPr lang="en-US" sz="2100" b="0" i="0" smtClean="0">
                                <a:latin typeface="Cambria Math" panose="02040503050406030204" pitchFamily="18" charset="0"/>
                              </a:rPr>
                              <m:t>min</m:t>
                            </m:r>
                          </m:e>
                          <m:lim>
                            <m:sSub>
                              <m:sSubPr>
                                <m:ctrlPr>
                                  <a:rPr lang="en-US" sz="2100" b="0" i="1" smtClean="0">
                                    <a:latin typeface="Cambria Math" panose="02040503050406030204" pitchFamily="18" charset="0"/>
                                  </a:rPr>
                                </m:ctrlPr>
                              </m:sSubPr>
                              <m:e>
                                <m:r>
                                  <a:rPr lang="en-US" sz="2100" b="1" i="1" smtClean="0">
                                    <a:latin typeface="Cambria Math" panose="02040503050406030204" pitchFamily="18" charset="0"/>
                                  </a:rPr>
                                  <m:t>𝜽</m:t>
                                </m:r>
                              </m:e>
                              <m:sub>
                                <m:r>
                                  <a:rPr lang="en-US" sz="2100" b="0" i="1" smtClean="0">
                                    <a:latin typeface="Cambria Math" panose="02040503050406030204" pitchFamily="18" charset="0"/>
                                  </a:rPr>
                                  <m:t>𝐺</m:t>
                                </m:r>
                              </m:sub>
                            </m:sSub>
                          </m:lim>
                        </m:limLow>
                      </m:fName>
                      <m:e>
                        <m:func>
                          <m:funcPr>
                            <m:ctrlPr>
                              <a:rPr lang="en-US" sz="2100" b="0" i="1" smtClean="0">
                                <a:latin typeface="Cambria Math" panose="02040503050406030204" pitchFamily="18" charset="0"/>
                              </a:rPr>
                            </m:ctrlPr>
                          </m:funcPr>
                          <m:fName>
                            <m:limLow>
                              <m:limLowPr>
                                <m:ctrlPr>
                                  <a:rPr lang="en-US" sz="2100" b="0" i="1" smtClean="0">
                                    <a:latin typeface="Cambria Math" panose="02040503050406030204" pitchFamily="18" charset="0"/>
                                  </a:rPr>
                                </m:ctrlPr>
                              </m:limLowPr>
                              <m:e>
                                <m:r>
                                  <m:rPr>
                                    <m:sty m:val="p"/>
                                  </m:rPr>
                                  <a:rPr lang="en-US" sz="2100" b="0" i="0" smtClean="0">
                                    <a:latin typeface="Cambria Math" panose="02040503050406030204" pitchFamily="18" charset="0"/>
                                  </a:rPr>
                                  <m:t>max</m:t>
                                </m:r>
                              </m:e>
                              <m:lim>
                                <m:sSub>
                                  <m:sSubPr>
                                    <m:ctrlPr>
                                      <a:rPr lang="en-US" sz="2100" b="0" i="1" smtClean="0">
                                        <a:latin typeface="Cambria Math" panose="02040503050406030204" pitchFamily="18" charset="0"/>
                                      </a:rPr>
                                    </m:ctrlPr>
                                  </m:sSubPr>
                                  <m:e>
                                    <m:r>
                                      <a:rPr lang="en-US" sz="2100" b="1" i="1" smtClean="0">
                                        <a:latin typeface="Cambria Math" panose="02040503050406030204" pitchFamily="18" charset="0"/>
                                      </a:rPr>
                                      <m:t>𝜽</m:t>
                                    </m:r>
                                  </m:e>
                                  <m:sub>
                                    <m:r>
                                      <a:rPr lang="en-US" sz="2100" b="0" i="1" smtClean="0">
                                        <a:latin typeface="Cambria Math" panose="02040503050406030204" pitchFamily="18" charset="0"/>
                                      </a:rPr>
                                      <m:t>𝐷</m:t>
                                    </m:r>
                                  </m:sub>
                                </m:sSub>
                              </m:lim>
                            </m:limLow>
                          </m:fName>
                          <m:e>
                            <m:nary>
                              <m:naryPr>
                                <m:chr m:val="∑"/>
                                <m:ctrlPr>
                                  <a:rPr lang="en-US" sz="2100" b="0" i="1" smtClean="0">
                                    <a:latin typeface="Cambria Math" panose="02040503050406030204" pitchFamily="18" charset="0"/>
                                  </a:rPr>
                                </m:ctrlPr>
                              </m:naryPr>
                              <m:sub>
                                <m:r>
                                  <a:rPr lang="en-US" sz="2100" b="0" i="1" smtClean="0">
                                    <a:latin typeface="Cambria Math" panose="02040503050406030204" pitchFamily="18" charset="0"/>
                                  </a:rPr>
                                  <m:t>𝜆</m:t>
                                </m:r>
                                <m:r>
                                  <a:rPr lang="en-US" sz="2100" b="0" i="1" smtClean="0">
                                    <a:latin typeface="Cambria Math" panose="02040503050406030204" pitchFamily="18" charset="0"/>
                                  </a:rPr>
                                  <m:t>=1</m:t>
                                </m:r>
                              </m:sub>
                              <m:sup>
                                <m:r>
                                  <a:rPr lang="en-US" sz="2100" b="0" i="1" smtClean="0">
                                    <a:latin typeface="Cambria Math" panose="02040503050406030204" pitchFamily="18" charset="0"/>
                                  </a:rPr>
                                  <m:t> </m:t>
                                </m:r>
                              </m:sup>
                              <m:e>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Pr</m:t>
                                    </m:r>
                                  </m:fName>
                                  <m:e>
                                    <m:d>
                                      <m:dPr>
                                        <m:ctrlPr>
                                          <a:rPr lang="en-US" sz="2100" b="0" i="1" smtClean="0">
                                            <a:latin typeface="Cambria Math" panose="02040503050406030204" pitchFamily="18" charset="0"/>
                                          </a:rPr>
                                        </m:ctrlPr>
                                      </m:dPr>
                                      <m:e>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𝐷</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1" i="1" smtClean="0">
                                                        <a:latin typeface="Cambria Math" panose="02040503050406030204" pitchFamily="18" charset="0"/>
                                                      </a:rPr>
                                                      <m:t>𝜽</m:t>
                                                    </m:r>
                                                  </m:e>
                                                  <m:sub>
                                                    <m:r>
                                                      <a:rPr lang="en-US" sz="2100" b="0" i="1" smtClean="0">
                                                        <a:latin typeface="Cambria Math" panose="02040503050406030204" pitchFamily="18" charset="0"/>
                                                      </a:rPr>
                                                      <m:t>𝐷</m:t>
                                                    </m:r>
                                                  </m:sub>
                                                </m:sSub>
                                                <m:r>
                                                  <a:rPr lang="en-US" sz="2100" b="0" i="1" smtClean="0">
                                                    <a:latin typeface="Cambria Math" panose="02040503050406030204" pitchFamily="18" charset="0"/>
                                                  </a:rPr>
                                                  <m:t>,</m:t>
                                                </m:r>
                                                <m:d>
                                                  <m:dPr>
                                                    <m:begChr m:val="|"/>
                                                    <m:endChr m:val="⟩"/>
                                                    <m:ctrlPr>
                                                      <a:rPr lang="en-US" sz="2100" b="0" i="1" smtClean="0">
                                                        <a:latin typeface="Cambria Math" panose="02040503050406030204" pitchFamily="18" charset="0"/>
                                                      </a:rPr>
                                                    </m:ctrlPr>
                                                  </m:dPr>
                                                  <m:e>
                                                    <m:r>
                                                      <a:rPr lang="en-US" sz="2100" b="0" i="1" smtClean="0">
                                                        <a:latin typeface="Cambria Math" panose="02040503050406030204" pitchFamily="18" charset="0"/>
                                                      </a:rPr>
                                                      <m:t>𝜆</m:t>
                                                    </m:r>
                                                  </m:e>
                                                </m:d>
                                                <m:r>
                                                  <a:rPr lang="en-US" sz="2100" b="0" i="1" smtClean="0">
                                                    <a:latin typeface="Cambria Math" panose="02040503050406030204" pitchFamily="18" charset="0"/>
                                                  </a:rPr>
                                                  <m:t>,</m:t>
                                                </m:r>
                                                <m:r>
                                                  <a:rPr lang="en-US" sz="2100" b="0" i="1" smtClean="0">
                                                    <a:latin typeface="Cambria Math" panose="02040503050406030204" pitchFamily="18" charset="0"/>
                                                  </a:rPr>
                                                  <m:t>𝑅</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m:t>
                                                    </m:r>
                                                    <m:r>
                                                      <a:rPr lang="en-US" sz="2100" b="0" i="1" smtClean="0">
                                                        <a:latin typeface="Cambria Math" panose="02040503050406030204" pitchFamily="18" charset="0"/>
                                                      </a:rPr>
                                                      <m:t>𝜆</m:t>
                                                    </m:r>
                                                    <m:r>
                                                      <a:rPr lang="en-US" sz="2100" b="0" i="1" smtClean="0">
                                                        <a:latin typeface="Cambria Math" panose="02040503050406030204" pitchFamily="18" charset="0"/>
                                                      </a:rPr>
                                                      <m:t>⟩</m:t>
                                                    </m:r>
                                                  </m:e>
                                                </m:d>
                                              </m:e>
                                            </m:d>
                                            <m:r>
                                              <a:rPr lang="en-US" sz="2100" b="0" i="1" smtClean="0">
                                                <a:latin typeface="Cambria Math" panose="02040503050406030204" pitchFamily="18" charset="0"/>
                                              </a:rPr>
                                              <m:t>=|</m:t>
                                            </m:r>
                                            <m:r>
                                              <m:rPr>
                                                <m:sty m:val="p"/>
                                              </m:rPr>
                                              <a:rPr lang="en-US" sz="2100" b="0" i="0" smtClean="0">
                                                <a:latin typeface="Cambria Math" panose="02040503050406030204" pitchFamily="18" charset="0"/>
                                              </a:rPr>
                                              <m:t>real</m:t>
                                            </m:r>
                                            <m:r>
                                              <a:rPr lang="en-US" sz="2100" b="0" i="1" smtClean="0">
                                                <a:latin typeface="Cambria Math" panose="02040503050406030204" pitchFamily="18" charset="0"/>
                                              </a:rPr>
                                              <m:t>⟩</m:t>
                                            </m:r>
                                          </m:e>
                                        </m:d>
                                        <m:r>
                                          <a:rPr lang="en-US" sz="2100" b="0" i="1" smtClean="0">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rPr>
                                            </m:ctrlPr>
                                          </m:dPr>
                                          <m:e>
                                            <m:r>
                                              <a:rPr lang="en-US" sz="2100" i="1">
                                                <a:latin typeface="Cambria Math" panose="02040503050406030204" pitchFamily="18" charset="0"/>
                                              </a:rPr>
                                              <m:t>𝐷</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b="1" i="1">
                                                        <a:latin typeface="Cambria Math" panose="02040503050406030204" pitchFamily="18" charset="0"/>
                                                      </a:rPr>
                                                      <m:t>𝜽</m:t>
                                                    </m:r>
                                                  </m:e>
                                                  <m:sub>
                                                    <m:r>
                                                      <a:rPr lang="en-US" sz="2100" i="1">
                                                        <a:latin typeface="Cambria Math" panose="02040503050406030204" pitchFamily="18" charset="0"/>
                                                      </a:rPr>
                                                      <m:t>𝐷</m:t>
                                                    </m:r>
                                                  </m:sub>
                                                </m:sSub>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𝜆</m:t>
                                                    </m:r>
                                                  </m:e>
                                                </m:d>
                                                <m:r>
                                                  <a:rPr lang="en-US" sz="2100" i="1">
                                                    <a:latin typeface="Cambria Math" panose="02040503050406030204" pitchFamily="18" charset="0"/>
                                                  </a:rPr>
                                                  <m:t>,</m:t>
                                                </m:r>
                                                <m:r>
                                                  <a:rPr lang="en-US" sz="2100" b="0" i="1" smtClean="0">
                                                    <a:latin typeface="Cambria Math" panose="02040503050406030204" pitchFamily="18" charset="0"/>
                                                  </a:rPr>
                                                  <m:t>𝐺</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1" i="1" smtClean="0">
                                                            <a:latin typeface="Cambria Math" panose="02040503050406030204" pitchFamily="18" charset="0"/>
                                                          </a:rPr>
                                                          <m:t>𝜽</m:t>
                                                        </m:r>
                                                      </m:e>
                                                      <m:sub>
                                                        <m:r>
                                                          <a:rPr lang="en-US" sz="2100" b="0" i="1" smtClean="0">
                                                            <a:latin typeface="Cambria Math" panose="02040503050406030204" pitchFamily="18" charset="0"/>
                                                          </a:rPr>
                                                          <m:t>𝐺</m:t>
                                                        </m:r>
                                                      </m:sub>
                                                    </m:sSub>
                                                    <m:r>
                                                      <a:rPr lang="en-US" sz="2100" b="0" i="1" smtClean="0">
                                                        <a:latin typeface="Cambria Math" panose="02040503050406030204" pitchFamily="18" charset="0"/>
                                                      </a:rPr>
                                                      <m:t>,|</m:t>
                                                    </m:r>
                                                    <m:r>
                                                      <a:rPr lang="en-US" sz="2100" b="0" i="1" smtClean="0">
                                                        <a:latin typeface="Cambria Math" panose="02040503050406030204" pitchFamily="18" charset="0"/>
                                                      </a:rPr>
                                                      <m:t>𝜆</m:t>
                                                    </m:r>
                                                    <m:r>
                                                      <a:rPr lang="en-US" sz="2100" b="0" i="1" smtClean="0">
                                                        <a:latin typeface="Cambria Math" panose="02040503050406030204" pitchFamily="18" charset="0"/>
                                                      </a:rPr>
                                                      <m:t>,</m:t>
                                                    </m:r>
                                                    <m:r>
                                                      <a:rPr lang="en-US" sz="2100" b="0" i="1" smtClean="0">
                                                        <a:latin typeface="Cambria Math" panose="02040503050406030204" pitchFamily="18" charset="0"/>
                                                      </a:rPr>
                                                      <m:t>𝑧</m:t>
                                                    </m:r>
                                                    <m:r>
                                                      <a:rPr lang="en-US" sz="2100" b="0" i="1" smtClean="0">
                                                        <a:latin typeface="Cambria Math" panose="02040503050406030204" pitchFamily="18" charset="0"/>
                                                      </a:rPr>
                                                      <m:t>⟩</m:t>
                                                    </m:r>
                                                  </m:e>
                                                </m:d>
                                              </m:e>
                                            </m:d>
                                            <m:r>
                                              <a:rPr lang="en-US" sz="2100" i="1">
                                                <a:latin typeface="Cambria Math" panose="02040503050406030204" pitchFamily="18" charset="0"/>
                                              </a:rPr>
                                              <m:t>=|</m:t>
                                            </m:r>
                                            <m:r>
                                              <m:rPr>
                                                <m:sty m:val="p"/>
                                              </m:rPr>
                                              <a:rPr lang="en-US" sz="2100" b="0" i="0" smtClean="0">
                                                <a:latin typeface="Cambria Math" panose="02040503050406030204" pitchFamily="18" charset="0"/>
                                              </a:rPr>
                                              <m:t>fake</m:t>
                                            </m:r>
                                            <m:r>
                                              <a:rPr lang="en-US" sz="2100" i="1">
                                                <a:latin typeface="Cambria Math" panose="02040503050406030204" pitchFamily="18" charset="0"/>
                                              </a:rPr>
                                              <m:t>⟩</m:t>
                                            </m:r>
                                          </m:e>
                                        </m:d>
                                      </m:e>
                                    </m:d>
                                  </m:e>
                                </m:func>
                              </m:e>
                            </m:nary>
                          </m:e>
                        </m:func>
                      </m:e>
                    </m:func>
                  </m:oMath>
                </a14:m>
                <a:r>
                  <a:rPr lang="en-US" sz="2100"/>
                  <a:t> </a:t>
                </a:r>
              </a:p>
            </p:txBody>
          </p:sp>
        </mc:Choice>
        <mc:Fallback xmlns="">
          <p:sp>
            <p:nvSpPr>
              <p:cNvPr id="4" name="Hộp Văn bản 3">
                <a:extLst>
                  <a:ext uri="{FF2B5EF4-FFF2-40B4-BE49-F238E27FC236}">
                    <a16:creationId xmlns:a16="http://schemas.microsoft.com/office/drawing/2014/main" id="{C89D9359-F151-4973-9E1C-61E400BE4F62}"/>
                  </a:ext>
                </a:extLst>
              </p:cNvPr>
              <p:cNvSpPr txBox="1">
                <a:spLocks noRot="1" noChangeAspect="1" noMove="1" noResize="1" noEditPoints="1" noAdjustHandles="1" noChangeArrowheads="1" noChangeShapeType="1" noTextEdit="1"/>
              </p:cNvSpPr>
              <p:nvPr/>
            </p:nvSpPr>
            <p:spPr>
              <a:xfrm>
                <a:off x="628650" y="1005549"/>
                <a:ext cx="8343175" cy="1705980"/>
              </a:xfrm>
              <a:prstGeom prst="rect">
                <a:avLst/>
              </a:prstGeom>
              <a:blipFill>
                <a:blip r:embed="rId2"/>
                <a:stretch>
                  <a:fillRect l="-877" t="-2143"/>
                </a:stretch>
              </a:blipFill>
            </p:spPr>
            <p:txBody>
              <a:bodyPr/>
              <a:lstStyle/>
              <a:p>
                <a:r>
                  <a:rPr lang="vi-VN">
                    <a:noFill/>
                  </a:rPr>
                  <a:t> </a:t>
                </a:r>
              </a:p>
            </p:txBody>
          </p:sp>
        </mc:Fallback>
      </mc:AlternateContent>
      <p:sp>
        <p:nvSpPr>
          <p:cNvPr id="3" name="Chỗ dành sẵn cho Số hiệu Bản chiếu 2">
            <a:extLst>
              <a:ext uri="{FF2B5EF4-FFF2-40B4-BE49-F238E27FC236}">
                <a16:creationId xmlns:a16="http://schemas.microsoft.com/office/drawing/2014/main" id="{46035380-728A-4700-B942-953DC753DC45}"/>
              </a:ext>
            </a:extLst>
          </p:cNvPr>
          <p:cNvSpPr>
            <a:spLocks noGrp="1"/>
          </p:cNvSpPr>
          <p:nvPr>
            <p:ph type="sldNum" sz="quarter" idx="12"/>
          </p:nvPr>
        </p:nvSpPr>
        <p:spPr/>
        <p:txBody>
          <a:bodyPr/>
          <a:lstStyle/>
          <a:p>
            <a:fld id="{47B90B59-900E-4193-AFEA-B180A6FF40EC}" type="slidenum">
              <a:rPr lang="vi-VN" smtClean="0"/>
              <a:t>59</a:t>
            </a:fld>
            <a:endParaRPr lang="vi-VN"/>
          </a:p>
        </p:txBody>
      </p:sp>
      <p:sp>
        <p:nvSpPr>
          <p:cNvPr id="6" name="Title 5">
            <a:extLst>
              <a:ext uri="{FF2B5EF4-FFF2-40B4-BE49-F238E27FC236}">
                <a16:creationId xmlns:a16="http://schemas.microsoft.com/office/drawing/2014/main" id="{6F79C21E-2C4E-DAFD-1625-A09EED8728CF}"/>
              </a:ext>
            </a:extLst>
          </p:cNvPr>
          <p:cNvSpPr>
            <a:spLocks noGrp="1"/>
          </p:cNvSpPr>
          <p:nvPr>
            <p:ph type="title"/>
          </p:nvPr>
        </p:nvSpPr>
        <p:spPr>
          <a:xfrm>
            <a:off x="628650" y="11377"/>
            <a:ext cx="6466417" cy="994172"/>
          </a:xfrm>
        </p:spPr>
        <p:txBody>
          <a:bodyPr>
            <a:normAutofit/>
          </a:bodyPr>
          <a:lstStyle/>
          <a:p>
            <a:r>
              <a:rPr lang="en-US"/>
              <a:t>2.3.3. Quantum deep learning</a:t>
            </a:r>
            <a:br>
              <a:rPr lang="en-US"/>
            </a:br>
            <a:r>
              <a:rPr lang="en-US" sz="2200"/>
              <a:t>Quantum Generative adversarial net (QGAN)</a:t>
            </a:r>
            <a:endParaRPr lang="vi-VN" sz="2200"/>
          </a:p>
        </p:txBody>
      </p:sp>
      <p:cxnSp>
        <p:nvCxnSpPr>
          <p:cNvPr id="9" name="Đường nối Thẳng 121">
            <a:extLst>
              <a:ext uri="{FF2B5EF4-FFF2-40B4-BE49-F238E27FC236}">
                <a16:creationId xmlns:a16="http://schemas.microsoft.com/office/drawing/2014/main" id="{A7E1C233-8620-DBDC-649B-B1DD80C0CE89}"/>
              </a:ext>
            </a:extLst>
          </p:cNvPr>
          <p:cNvCxnSpPr>
            <a:cxnSpLocks/>
          </p:cNvCxnSpPr>
          <p:nvPr/>
        </p:nvCxnSpPr>
        <p:spPr>
          <a:xfrm>
            <a:off x="706119" y="3566501"/>
            <a:ext cx="182353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Hình chữ nhật 40">
                <a:extLst>
                  <a:ext uri="{FF2B5EF4-FFF2-40B4-BE49-F238E27FC236}">
                    <a16:creationId xmlns:a16="http://schemas.microsoft.com/office/drawing/2014/main" id="{1425E9B8-DC5F-F113-2726-39F928248C3A}"/>
                  </a:ext>
                </a:extLst>
              </p:cNvPr>
              <p:cNvSpPr/>
              <p:nvPr/>
            </p:nvSpPr>
            <p:spPr>
              <a:xfrm>
                <a:off x="1312333" y="3362060"/>
                <a:ext cx="999067" cy="393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 </m:t>
                      </m:r>
                      <m:r>
                        <a:rPr lang="en-US" b="0" i="1" smtClean="0">
                          <a:solidFill>
                            <a:schemeClr val="tx1"/>
                          </a:solidFill>
                          <a:latin typeface="Cambria Math" panose="02040503050406030204" pitchFamily="18" charset="0"/>
                          <a:cs typeface="Times New Roman" panose="02020603050405020304" pitchFamily="18" charset="0"/>
                        </a:rPr>
                        <m:t>𝐺</m:t>
                      </m:r>
                      <m:d>
                        <m:dPr>
                          <m:ctrlPr>
                            <a:rPr lang="en-US" b="0" i="1" smtClean="0">
                              <a:solidFill>
                                <a:schemeClr val="tx1"/>
                              </a:solidFill>
                              <a:latin typeface="Cambria Math" panose="02040503050406030204" pitchFamily="18" charset="0"/>
                              <a:cs typeface="Times New Roman" panose="02020603050405020304" pitchFamily="18" charset="0"/>
                            </a:rPr>
                          </m:ctrlPr>
                        </m:dPr>
                        <m:e>
                          <m:sSub>
                            <m:sSubPr>
                              <m:ctrlPr>
                                <a:rPr lang="en-US" b="0" i="1" smtClean="0">
                                  <a:solidFill>
                                    <a:schemeClr val="tx1"/>
                                  </a:solidFill>
                                  <a:latin typeface="Cambria Math" panose="02040503050406030204" pitchFamily="18" charset="0"/>
                                  <a:cs typeface="Times New Roman" panose="02020603050405020304" pitchFamily="18" charset="0"/>
                                </a:rPr>
                              </m:ctrlPr>
                            </m:sSubPr>
                            <m:e>
                              <m:r>
                                <a:rPr lang="en-US" b="1" i="1" smtClean="0">
                                  <a:solidFill>
                                    <a:schemeClr val="tx1"/>
                                  </a:solidFill>
                                  <a:latin typeface="Cambria Math" panose="02040503050406030204" pitchFamily="18" charset="0"/>
                                  <a:cs typeface="Times New Roman" panose="02020603050405020304" pitchFamily="18" charset="0"/>
                                </a:rPr>
                                <m:t>𝜽</m:t>
                              </m:r>
                            </m:e>
                            <m:sub>
                              <m:r>
                                <a:rPr lang="en-US" b="0" i="1" smtClean="0">
                                  <a:solidFill>
                                    <a:schemeClr val="tx1"/>
                                  </a:solidFill>
                                  <a:latin typeface="Cambria Math" panose="02040503050406030204" pitchFamily="18" charset="0"/>
                                  <a:cs typeface="Times New Roman" panose="02020603050405020304" pitchFamily="18" charset="0"/>
                                </a:rPr>
                                <m:t>𝐺</m:t>
                              </m:r>
                            </m:sub>
                          </m:sSub>
                        </m:e>
                      </m:d>
                    </m:oMath>
                  </m:oMathPara>
                </a14:m>
                <a:endParaRPr lang="vi-VN" i="1">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Hình chữ nhật 40">
                <a:extLst>
                  <a:ext uri="{FF2B5EF4-FFF2-40B4-BE49-F238E27FC236}">
                    <a16:creationId xmlns:a16="http://schemas.microsoft.com/office/drawing/2014/main" id="{1425E9B8-DC5F-F113-2726-39F928248C3A}"/>
                  </a:ext>
                </a:extLst>
              </p:cNvPr>
              <p:cNvSpPr>
                <a:spLocks noRot="1" noChangeAspect="1" noMove="1" noResize="1" noEditPoints="1" noAdjustHandles="1" noChangeArrowheads="1" noChangeShapeType="1" noTextEdit="1"/>
              </p:cNvSpPr>
              <p:nvPr/>
            </p:nvSpPr>
            <p:spPr>
              <a:xfrm>
                <a:off x="1312333" y="3362060"/>
                <a:ext cx="999067" cy="393700"/>
              </a:xfrm>
              <a:prstGeom prst="rect">
                <a:avLst/>
              </a:prstGeom>
              <a:blipFill>
                <a:blip r:embed="rId3"/>
                <a:stretch>
                  <a:fillRect/>
                </a:stretch>
              </a:blipFill>
              <a:ln>
                <a:solidFill>
                  <a:schemeClr val="tx1"/>
                </a:solidFill>
              </a:ln>
            </p:spPr>
            <p:txBody>
              <a:bodyPr/>
              <a:lstStyle/>
              <a:p>
                <a:r>
                  <a:rPr lang="vi-VN">
                    <a:noFill/>
                  </a:rPr>
                  <a:t> </a:t>
                </a:r>
              </a:p>
            </p:txBody>
          </p:sp>
        </mc:Fallback>
      </mc:AlternateContent>
      <p:cxnSp>
        <p:nvCxnSpPr>
          <p:cNvPr id="11" name="Đường nối Thẳng 121">
            <a:extLst>
              <a:ext uri="{FF2B5EF4-FFF2-40B4-BE49-F238E27FC236}">
                <a16:creationId xmlns:a16="http://schemas.microsoft.com/office/drawing/2014/main" id="{91C82B78-540D-2C99-9356-05B836854C9B}"/>
              </a:ext>
            </a:extLst>
          </p:cNvPr>
          <p:cNvCxnSpPr>
            <a:cxnSpLocks/>
          </p:cNvCxnSpPr>
          <p:nvPr/>
        </p:nvCxnSpPr>
        <p:spPr>
          <a:xfrm flipV="1">
            <a:off x="950691" y="3490301"/>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671252-C211-F423-2F88-CDB817D46582}"/>
                  </a:ext>
                </a:extLst>
              </p:cNvPr>
              <p:cNvSpPr txBox="1"/>
              <p:nvPr/>
            </p:nvSpPr>
            <p:spPr>
              <a:xfrm>
                <a:off x="1312333" y="4232260"/>
                <a:ext cx="999067" cy="369332"/>
              </a:xfrm>
              <a:prstGeom prst="rect">
                <a:avLst/>
              </a:prstGeom>
              <a:noFill/>
            </p:spPr>
            <p:txBody>
              <a:bodyPr wrap="square" rtlCol="0">
                <a:spAutoFit/>
              </a:bodyPr>
              <a:lstStyle/>
              <a:p>
                <a:r>
                  <a:rPr lang="en-US"/>
                  <a:t>Noise </a:t>
                </a:r>
                <a14:m>
                  <m:oMath xmlns:m="http://schemas.openxmlformats.org/officeDocument/2006/math">
                    <m:r>
                      <a:rPr lang="en-US" b="0" i="1" smtClean="0">
                        <a:latin typeface="Cambria Math" panose="02040503050406030204" pitchFamily="18" charset="0"/>
                      </a:rPr>
                      <m:t>𝑧</m:t>
                    </m:r>
                  </m:oMath>
                </a14:m>
                <a:endParaRPr lang="vi-VN"/>
              </a:p>
            </p:txBody>
          </p:sp>
        </mc:Choice>
        <mc:Fallback xmlns="">
          <p:sp>
            <p:nvSpPr>
              <p:cNvPr id="13" name="TextBox 12">
                <a:extLst>
                  <a:ext uri="{FF2B5EF4-FFF2-40B4-BE49-F238E27FC236}">
                    <a16:creationId xmlns:a16="http://schemas.microsoft.com/office/drawing/2014/main" id="{7B671252-C211-F423-2F88-CDB817D46582}"/>
                  </a:ext>
                </a:extLst>
              </p:cNvPr>
              <p:cNvSpPr txBox="1">
                <a:spLocks noRot="1" noChangeAspect="1" noMove="1" noResize="1" noEditPoints="1" noAdjustHandles="1" noChangeArrowheads="1" noChangeShapeType="1" noTextEdit="1"/>
              </p:cNvSpPr>
              <p:nvPr/>
            </p:nvSpPr>
            <p:spPr>
              <a:xfrm>
                <a:off x="1312333" y="4232260"/>
                <a:ext cx="999067" cy="369332"/>
              </a:xfrm>
              <a:prstGeom prst="rect">
                <a:avLst/>
              </a:prstGeom>
              <a:blipFill>
                <a:blip r:embed="rId4"/>
                <a:stretch>
                  <a:fillRect l="-4878" t="-8197" b="-24590"/>
                </a:stretch>
              </a:blipFill>
            </p:spPr>
            <p:txBody>
              <a:bodyPr/>
              <a:lstStyle/>
              <a:p>
                <a:r>
                  <a:rPr lang="vi-VN">
                    <a:noFill/>
                  </a:rPr>
                  <a:t> </a:t>
                </a:r>
              </a:p>
            </p:txBody>
          </p:sp>
        </mc:Fallback>
      </mc:AlternateContent>
      <p:sp>
        <p:nvSpPr>
          <p:cNvPr id="17" name="TextBox 16">
            <a:extLst>
              <a:ext uri="{FF2B5EF4-FFF2-40B4-BE49-F238E27FC236}">
                <a16:creationId xmlns:a16="http://schemas.microsoft.com/office/drawing/2014/main" id="{3DD73E5C-F04B-D89A-6033-BD008B72314C}"/>
              </a:ext>
            </a:extLst>
          </p:cNvPr>
          <p:cNvSpPr txBox="1"/>
          <p:nvPr/>
        </p:nvSpPr>
        <p:spPr>
          <a:xfrm>
            <a:off x="3041886" y="3387462"/>
            <a:ext cx="1170280" cy="369332"/>
          </a:xfrm>
          <a:prstGeom prst="rect">
            <a:avLst/>
          </a:prstGeom>
          <a:noFill/>
        </p:spPr>
        <p:txBody>
          <a:bodyPr wrap="square" rtlCol="0">
            <a:spAutoFit/>
          </a:bodyPr>
          <a:lstStyle/>
          <a:p>
            <a:r>
              <a:rPr lang="en-US"/>
              <a:t>Fake data</a:t>
            </a:r>
            <a:endParaRPr lang="vi-VN"/>
          </a:p>
        </p:txBody>
      </p:sp>
      <p:cxnSp>
        <p:nvCxnSpPr>
          <p:cNvPr id="18" name="Straight Arrow Connector 17">
            <a:extLst>
              <a:ext uri="{FF2B5EF4-FFF2-40B4-BE49-F238E27FC236}">
                <a16:creationId xmlns:a16="http://schemas.microsoft.com/office/drawing/2014/main" id="{0D98F28D-81F7-A48E-24D9-212D395077E1}"/>
              </a:ext>
            </a:extLst>
          </p:cNvPr>
          <p:cNvCxnSpPr>
            <a:cxnSpLocks/>
            <a:endCxn id="17" idx="1"/>
          </p:cNvCxnSpPr>
          <p:nvPr/>
        </p:nvCxnSpPr>
        <p:spPr>
          <a:xfrm>
            <a:off x="2613033" y="3566501"/>
            <a:ext cx="428853" cy="562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9F786D5-2B6D-C855-3DC7-C2B2703FB4FE}"/>
              </a:ext>
            </a:extLst>
          </p:cNvPr>
          <p:cNvSpPr txBox="1"/>
          <p:nvPr/>
        </p:nvSpPr>
        <p:spPr>
          <a:xfrm>
            <a:off x="3041886" y="2692432"/>
            <a:ext cx="1085701" cy="369332"/>
          </a:xfrm>
          <a:prstGeom prst="rect">
            <a:avLst/>
          </a:prstGeom>
          <a:noFill/>
        </p:spPr>
        <p:txBody>
          <a:bodyPr wrap="square" rtlCol="0">
            <a:spAutoFit/>
          </a:bodyPr>
          <a:lstStyle/>
          <a:p>
            <a:r>
              <a:rPr lang="en-US"/>
              <a:t>Real data</a:t>
            </a:r>
            <a:endParaRPr lang="vi-VN"/>
          </a:p>
        </p:txBody>
      </p:sp>
      <p:cxnSp>
        <p:nvCxnSpPr>
          <p:cNvPr id="23" name="Đường nối Thẳng 121">
            <a:extLst>
              <a:ext uri="{FF2B5EF4-FFF2-40B4-BE49-F238E27FC236}">
                <a16:creationId xmlns:a16="http://schemas.microsoft.com/office/drawing/2014/main" id="{4A6F736E-0CDF-E9E8-3311-9250E9E25CB3}"/>
              </a:ext>
            </a:extLst>
          </p:cNvPr>
          <p:cNvCxnSpPr>
            <a:cxnSpLocks/>
          </p:cNvCxnSpPr>
          <p:nvPr/>
        </p:nvCxnSpPr>
        <p:spPr>
          <a:xfrm>
            <a:off x="4648952" y="3566501"/>
            <a:ext cx="182353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Đường nối Thẳng 121">
            <a:extLst>
              <a:ext uri="{FF2B5EF4-FFF2-40B4-BE49-F238E27FC236}">
                <a16:creationId xmlns:a16="http://schemas.microsoft.com/office/drawing/2014/main" id="{EA559CCF-F010-A56F-AA6E-71DC273B4D87}"/>
              </a:ext>
            </a:extLst>
          </p:cNvPr>
          <p:cNvCxnSpPr>
            <a:cxnSpLocks/>
          </p:cNvCxnSpPr>
          <p:nvPr/>
        </p:nvCxnSpPr>
        <p:spPr>
          <a:xfrm flipV="1">
            <a:off x="4893524" y="3490301"/>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Hình chữ nhật 40">
                <a:extLst>
                  <a:ext uri="{FF2B5EF4-FFF2-40B4-BE49-F238E27FC236}">
                    <a16:creationId xmlns:a16="http://schemas.microsoft.com/office/drawing/2014/main" id="{15868774-CBD5-D267-7B41-E64074E49CDB}"/>
                  </a:ext>
                </a:extLst>
              </p:cNvPr>
              <p:cNvSpPr/>
              <p:nvPr/>
            </p:nvSpPr>
            <p:spPr>
              <a:xfrm>
                <a:off x="5145850" y="3387462"/>
                <a:ext cx="999067" cy="393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 </m:t>
                      </m:r>
                      <m:r>
                        <a:rPr lang="en-US" b="0" i="1" smtClean="0">
                          <a:solidFill>
                            <a:schemeClr val="tx1"/>
                          </a:solidFill>
                          <a:latin typeface="Cambria Math" panose="02040503050406030204" pitchFamily="18" charset="0"/>
                          <a:cs typeface="Times New Roman" panose="02020603050405020304" pitchFamily="18" charset="0"/>
                        </a:rPr>
                        <m:t>𝐷</m:t>
                      </m:r>
                      <m:d>
                        <m:dPr>
                          <m:ctrlPr>
                            <a:rPr lang="en-US" b="0" i="1" smtClean="0">
                              <a:solidFill>
                                <a:schemeClr val="tx1"/>
                              </a:solidFill>
                              <a:latin typeface="Cambria Math" panose="02040503050406030204" pitchFamily="18" charset="0"/>
                              <a:cs typeface="Times New Roman" panose="02020603050405020304" pitchFamily="18" charset="0"/>
                            </a:rPr>
                          </m:ctrlPr>
                        </m:dPr>
                        <m:e>
                          <m:sSub>
                            <m:sSubPr>
                              <m:ctrlPr>
                                <a:rPr lang="en-US" b="0" i="1" smtClean="0">
                                  <a:solidFill>
                                    <a:schemeClr val="tx1"/>
                                  </a:solidFill>
                                  <a:latin typeface="Cambria Math" panose="02040503050406030204" pitchFamily="18" charset="0"/>
                                  <a:cs typeface="Times New Roman" panose="02020603050405020304" pitchFamily="18" charset="0"/>
                                </a:rPr>
                              </m:ctrlPr>
                            </m:sSubPr>
                            <m:e>
                              <m:r>
                                <a:rPr lang="en-US" b="1" i="1" smtClean="0">
                                  <a:solidFill>
                                    <a:schemeClr val="tx1"/>
                                  </a:solidFill>
                                  <a:latin typeface="Cambria Math" panose="02040503050406030204" pitchFamily="18" charset="0"/>
                                  <a:cs typeface="Times New Roman" panose="02020603050405020304" pitchFamily="18" charset="0"/>
                                </a:rPr>
                                <m:t>𝜽</m:t>
                              </m:r>
                            </m:e>
                            <m:sub>
                              <m:r>
                                <a:rPr lang="en-US" b="0" i="1" smtClean="0">
                                  <a:solidFill>
                                    <a:schemeClr val="tx1"/>
                                  </a:solidFill>
                                  <a:latin typeface="Cambria Math" panose="02040503050406030204" pitchFamily="18" charset="0"/>
                                  <a:cs typeface="Times New Roman" panose="02020603050405020304" pitchFamily="18" charset="0"/>
                                </a:rPr>
                                <m:t>𝐷</m:t>
                              </m:r>
                            </m:sub>
                          </m:sSub>
                        </m:e>
                      </m:d>
                    </m:oMath>
                  </m:oMathPara>
                </a14:m>
                <a:endParaRPr lang="vi-VN" i="1">
                  <a:solidFill>
                    <a:schemeClr val="tx1"/>
                  </a:solidFill>
                  <a:latin typeface="Times New Roman" panose="02020603050405020304" pitchFamily="18" charset="0"/>
                  <a:cs typeface="Times New Roman" panose="02020603050405020304" pitchFamily="18" charset="0"/>
                </a:endParaRPr>
              </a:p>
            </p:txBody>
          </p:sp>
        </mc:Choice>
        <mc:Fallback xmlns="">
          <p:sp>
            <p:nvSpPr>
              <p:cNvPr id="22" name="Hình chữ nhật 40">
                <a:extLst>
                  <a:ext uri="{FF2B5EF4-FFF2-40B4-BE49-F238E27FC236}">
                    <a16:creationId xmlns:a16="http://schemas.microsoft.com/office/drawing/2014/main" id="{15868774-CBD5-D267-7B41-E64074E49CDB}"/>
                  </a:ext>
                </a:extLst>
              </p:cNvPr>
              <p:cNvSpPr>
                <a:spLocks noRot="1" noChangeAspect="1" noMove="1" noResize="1" noEditPoints="1" noAdjustHandles="1" noChangeArrowheads="1" noChangeShapeType="1" noTextEdit="1"/>
              </p:cNvSpPr>
              <p:nvPr/>
            </p:nvSpPr>
            <p:spPr>
              <a:xfrm>
                <a:off x="5145850" y="3387462"/>
                <a:ext cx="999067" cy="393700"/>
              </a:xfrm>
              <a:prstGeom prst="rect">
                <a:avLst/>
              </a:prstGeom>
              <a:blipFill>
                <a:blip r:embed="rId5"/>
                <a:stretch>
                  <a:fillRect/>
                </a:stretch>
              </a:blipFill>
              <a:ln>
                <a:solidFill>
                  <a:schemeClr val="tx1"/>
                </a:solidFill>
              </a:ln>
            </p:spPr>
            <p:txBody>
              <a:bodyPr/>
              <a:lstStyle/>
              <a:p>
                <a:r>
                  <a:rPr lang="vi-VN">
                    <a:noFill/>
                  </a:rPr>
                  <a:t> </a:t>
                </a:r>
              </a:p>
            </p:txBody>
          </p:sp>
        </mc:Fallback>
      </mc:AlternateContent>
      <p:cxnSp>
        <p:nvCxnSpPr>
          <p:cNvPr id="25" name="Straight Arrow Connector 24">
            <a:extLst>
              <a:ext uri="{FF2B5EF4-FFF2-40B4-BE49-F238E27FC236}">
                <a16:creationId xmlns:a16="http://schemas.microsoft.com/office/drawing/2014/main" id="{DBF87E99-A88B-DA9B-0423-7EF998538761}"/>
              </a:ext>
            </a:extLst>
          </p:cNvPr>
          <p:cNvCxnSpPr>
            <a:cxnSpLocks/>
          </p:cNvCxnSpPr>
          <p:nvPr/>
        </p:nvCxnSpPr>
        <p:spPr>
          <a:xfrm>
            <a:off x="4127587" y="3553283"/>
            <a:ext cx="428853" cy="562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890F4E4A-004E-487E-E2C2-A4D16A50302E}"/>
              </a:ext>
            </a:extLst>
          </p:cNvPr>
          <p:cNvCxnSpPr>
            <a:cxnSpLocks/>
            <a:stCxn id="21" idx="3"/>
          </p:cNvCxnSpPr>
          <p:nvPr/>
        </p:nvCxnSpPr>
        <p:spPr>
          <a:xfrm>
            <a:off x="4127587" y="2877098"/>
            <a:ext cx="469813" cy="582328"/>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4BB2E4-5B79-3617-F030-7E1EFE2E9A0A}"/>
                  </a:ext>
                </a:extLst>
              </p:cNvPr>
              <p:cNvSpPr txBox="1"/>
              <p:nvPr/>
            </p:nvSpPr>
            <p:spPr>
              <a:xfrm>
                <a:off x="7020936" y="3388412"/>
                <a:ext cx="4532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vi-VN"/>
              </a:p>
            </p:txBody>
          </p:sp>
        </mc:Choice>
        <mc:Fallback xmlns="">
          <p:sp>
            <p:nvSpPr>
              <p:cNvPr id="29" name="TextBox 28">
                <a:extLst>
                  <a:ext uri="{FF2B5EF4-FFF2-40B4-BE49-F238E27FC236}">
                    <a16:creationId xmlns:a16="http://schemas.microsoft.com/office/drawing/2014/main" id="{384BB2E4-5B79-3617-F030-7E1EFE2E9A0A}"/>
                  </a:ext>
                </a:extLst>
              </p:cNvPr>
              <p:cNvSpPr txBox="1">
                <a:spLocks noRot="1" noChangeAspect="1" noMove="1" noResize="1" noEditPoints="1" noAdjustHandles="1" noChangeArrowheads="1" noChangeShapeType="1" noTextEdit="1"/>
              </p:cNvSpPr>
              <p:nvPr/>
            </p:nvSpPr>
            <p:spPr>
              <a:xfrm>
                <a:off x="7020936" y="3388412"/>
                <a:ext cx="453286" cy="369332"/>
              </a:xfrm>
              <a:prstGeom prst="rect">
                <a:avLst/>
              </a:prstGeom>
              <a:blipFill>
                <a:blip r:embed="rId6"/>
                <a:stretch>
                  <a:fillRect l="-4054" r="-6757" b="-15000"/>
                </a:stretch>
              </a:blipFill>
            </p:spPr>
            <p:txBody>
              <a:bodyPr/>
              <a:lstStyle/>
              <a:p>
                <a:r>
                  <a:rPr lang="vi-VN">
                    <a:noFill/>
                  </a:rPr>
                  <a:t> </a:t>
                </a:r>
              </a:p>
            </p:txBody>
          </p:sp>
        </mc:Fallback>
      </mc:AlternateContent>
      <p:cxnSp>
        <p:nvCxnSpPr>
          <p:cNvPr id="30" name="Straight Arrow Connector 29">
            <a:extLst>
              <a:ext uri="{FF2B5EF4-FFF2-40B4-BE49-F238E27FC236}">
                <a16:creationId xmlns:a16="http://schemas.microsoft.com/office/drawing/2014/main" id="{16797FF4-E65D-4512-EA4E-B81CF3E9825A}"/>
              </a:ext>
            </a:extLst>
          </p:cNvPr>
          <p:cNvCxnSpPr>
            <a:cxnSpLocks/>
          </p:cNvCxnSpPr>
          <p:nvPr/>
        </p:nvCxnSpPr>
        <p:spPr>
          <a:xfrm>
            <a:off x="6595143" y="3560700"/>
            <a:ext cx="428853" cy="562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14DFCE6-D2ED-7C60-E1F8-CDBEC7384F3E}"/>
                  </a:ext>
                </a:extLst>
              </p:cNvPr>
              <p:cNvSpPr txBox="1"/>
              <p:nvPr/>
            </p:nvSpPr>
            <p:spPr>
              <a:xfrm>
                <a:off x="3041886" y="2985031"/>
                <a:ext cx="1436980" cy="38844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𝜆</m:t>
                        </m:r>
                      </m:sub>
                      <m:sup>
                        <m:r>
                          <a:rPr lang="en-US" b="0" i="1" smtClean="0">
                            <a:latin typeface="Cambria Math" panose="02040503050406030204" pitchFamily="18" charset="0"/>
                          </a:rPr>
                          <m:t>𝑅</m:t>
                        </m:r>
                      </m:sup>
                    </m:sSubSup>
                  </m:oMath>
                </a14:m>
                <a:r>
                  <a:rPr lang="en-US"/>
                  <a:t> </a:t>
                </a:r>
                <a:endParaRPr lang="vi-VN"/>
              </a:p>
            </p:txBody>
          </p:sp>
        </mc:Choice>
        <mc:Fallback xmlns="">
          <p:sp>
            <p:nvSpPr>
              <p:cNvPr id="34" name="TextBox 33">
                <a:extLst>
                  <a:ext uri="{FF2B5EF4-FFF2-40B4-BE49-F238E27FC236}">
                    <a16:creationId xmlns:a16="http://schemas.microsoft.com/office/drawing/2014/main" id="{614DFCE6-D2ED-7C60-E1F8-CDBEC7384F3E}"/>
                  </a:ext>
                </a:extLst>
              </p:cNvPr>
              <p:cNvSpPr txBox="1">
                <a:spLocks noRot="1" noChangeAspect="1" noMove="1" noResize="1" noEditPoints="1" noAdjustHandles="1" noChangeArrowheads="1" noChangeShapeType="1" noTextEdit="1"/>
              </p:cNvSpPr>
              <p:nvPr/>
            </p:nvSpPr>
            <p:spPr>
              <a:xfrm>
                <a:off x="3041886" y="2985031"/>
                <a:ext cx="1436980" cy="388440"/>
              </a:xfrm>
              <a:prstGeom prst="rect">
                <a:avLst/>
              </a:prstGeom>
              <a:blipFill>
                <a:blip r:embed="rId7"/>
                <a:stretch>
                  <a:fillRect t="-4762" r="-1695" b="-2539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99E2CE-DED9-3869-7C7F-246EB459A8E9}"/>
                  </a:ext>
                </a:extLst>
              </p:cNvPr>
              <p:cNvSpPr txBox="1"/>
              <p:nvPr/>
            </p:nvSpPr>
            <p:spPr>
              <a:xfrm>
                <a:off x="3041886" y="3773352"/>
                <a:ext cx="2103964" cy="945836"/>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𝜽</m:t>
                        </m:r>
                      </m:e>
                      <m:sub>
                        <m:r>
                          <a:rPr lang="en-US" i="1">
                            <a:latin typeface="Cambria Math" panose="02040503050406030204" pitchFamily="18" charset="0"/>
                            <a:cs typeface="Times New Roman" panose="020206030504050203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b="0" i="1">
                    <a:latin typeface="Cambria Math" panose="02040503050406030204" pitchFamily="18" charset="0"/>
                  </a:rPr>
                  <a:t> </a:t>
                </a:r>
              </a:p>
              <a:p>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𝜆</m:t>
                        </m:r>
                      </m:sub>
                      <m:sup>
                        <m:r>
                          <a:rPr lang="en-US" b="0" i="1" smtClean="0">
                            <a:latin typeface="Cambria Math" panose="02040503050406030204" pitchFamily="18" charset="0"/>
                          </a:rPr>
                          <m:t>𝐺</m:t>
                        </m:r>
                      </m:sup>
                    </m:sSubSup>
                    <m:r>
                      <a:rPr lang="en-US"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𝜽</m:t>
                        </m:r>
                      </m:e>
                      <m:sub>
                        <m:r>
                          <a:rPr lang="en-US" i="1">
                            <a:latin typeface="Cambria Math" panose="02040503050406030204" pitchFamily="18" charset="0"/>
                            <a:cs typeface="Times New Roman" panose="020206030504050203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b="0" i="1">
                    <a:latin typeface="Cambria Math" panose="02040503050406030204" pitchFamily="18" charset="0"/>
                  </a:rPr>
                  <a:t> </a:t>
                </a:r>
              </a:p>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𝜓</m:t>
                        </m:r>
                      </m:e>
                      <m:sub>
                        <m:r>
                          <a:rPr lang="en-US" b="0" i="1" smtClean="0">
                            <a:latin typeface="Cambria Math" panose="02040503050406030204" pitchFamily="18" charset="0"/>
                          </a:rPr>
                          <m:t>𝜆</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𝜆</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a:t> </a:t>
                </a:r>
                <a:endParaRPr lang="vi-VN"/>
              </a:p>
            </p:txBody>
          </p:sp>
        </mc:Choice>
        <mc:Fallback xmlns="">
          <p:sp>
            <p:nvSpPr>
              <p:cNvPr id="38" name="TextBox 37">
                <a:extLst>
                  <a:ext uri="{FF2B5EF4-FFF2-40B4-BE49-F238E27FC236}">
                    <a16:creationId xmlns:a16="http://schemas.microsoft.com/office/drawing/2014/main" id="{7E99E2CE-DED9-3869-7C7F-246EB459A8E9}"/>
                  </a:ext>
                </a:extLst>
              </p:cNvPr>
              <p:cNvSpPr txBox="1">
                <a:spLocks noRot="1" noChangeAspect="1" noMove="1" noResize="1" noEditPoints="1" noAdjustHandles="1" noChangeArrowheads="1" noChangeShapeType="1" noTextEdit="1"/>
              </p:cNvSpPr>
              <p:nvPr/>
            </p:nvSpPr>
            <p:spPr>
              <a:xfrm>
                <a:off x="3041886" y="3773352"/>
                <a:ext cx="2103964" cy="945836"/>
              </a:xfrm>
              <a:prstGeom prst="rect">
                <a:avLst/>
              </a:prstGeom>
              <a:blipFill>
                <a:blip r:embed="rId8"/>
                <a:stretch>
                  <a:fillRect b="-4516"/>
                </a:stretch>
              </a:blipFill>
            </p:spPr>
            <p:txBody>
              <a:bodyPr/>
              <a:lstStyle/>
              <a:p>
                <a:r>
                  <a:rPr lang="vi-VN">
                    <a:noFill/>
                  </a:rPr>
                  <a:t> </a:t>
                </a:r>
              </a:p>
            </p:txBody>
          </p:sp>
        </mc:Fallback>
      </mc:AlternateContent>
      <p:cxnSp>
        <p:nvCxnSpPr>
          <p:cNvPr id="39" name="Connector: Elbow 38">
            <a:extLst>
              <a:ext uri="{FF2B5EF4-FFF2-40B4-BE49-F238E27FC236}">
                <a16:creationId xmlns:a16="http://schemas.microsoft.com/office/drawing/2014/main" id="{75D1255E-03B7-69DE-1805-69B87EDEA962}"/>
              </a:ext>
            </a:extLst>
          </p:cNvPr>
          <p:cNvCxnSpPr>
            <a:cxnSpLocks/>
            <a:stCxn id="13" idx="3"/>
            <a:endCxn id="17" idx="1"/>
          </p:cNvCxnSpPr>
          <p:nvPr/>
        </p:nvCxnSpPr>
        <p:spPr>
          <a:xfrm flipV="1">
            <a:off x="2311400" y="3572128"/>
            <a:ext cx="730486" cy="844798"/>
          </a:xfrm>
          <a:prstGeom prst="bentConnector3">
            <a:avLst>
              <a:gd name="adj1" fmla="val 67965"/>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E31FD83-8D61-8724-EF60-9A68F5BFA63D}"/>
              </a:ext>
            </a:extLst>
          </p:cNvPr>
          <p:cNvSpPr txBox="1"/>
          <p:nvPr/>
        </p:nvSpPr>
        <p:spPr>
          <a:xfrm>
            <a:off x="5188222" y="3781162"/>
            <a:ext cx="1505145" cy="369332"/>
          </a:xfrm>
          <a:prstGeom prst="rect">
            <a:avLst/>
          </a:prstGeom>
          <a:noFill/>
        </p:spPr>
        <p:txBody>
          <a:bodyPr wrap="square">
            <a:spAutoFit/>
          </a:bodyPr>
          <a:lstStyle/>
          <a:p>
            <a:r>
              <a:rPr lang="en-US" sz="1800"/>
              <a:t>Discriminator</a:t>
            </a:r>
            <a:endParaRPr lang="vi-VN"/>
          </a:p>
        </p:txBody>
      </p:sp>
      <p:sp>
        <p:nvSpPr>
          <p:cNvPr id="49" name="TextBox 48">
            <a:extLst>
              <a:ext uri="{FF2B5EF4-FFF2-40B4-BE49-F238E27FC236}">
                <a16:creationId xmlns:a16="http://schemas.microsoft.com/office/drawing/2014/main" id="{A457FCBA-5E8D-0FE3-9226-F4B45D3720BB}"/>
              </a:ext>
            </a:extLst>
          </p:cNvPr>
          <p:cNvSpPr txBox="1"/>
          <p:nvPr/>
        </p:nvSpPr>
        <p:spPr>
          <a:xfrm>
            <a:off x="1263885" y="3753389"/>
            <a:ext cx="1216848" cy="369332"/>
          </a:xfrm>
          <a:prstGeom prst="rect">
            <a:avLst/>
          </a:prstGeom>
          <a:noFill/>
        </p:spPr>
        <p:txBody>
          <a:bodyPr wrap="square">
            <a:spAutoFit/>
          </a:bodyPr>
          <a:lstStyle/>
          <a:p>
            <a:r>
              <a:rPr lang="en-US" sz="1800"/>
              <a:t>Generator</a:t>
            </a:r>
            <a:endParaRPr lang="vi-VN"/>
          </a:p>
        </p:txBody>
      </p:sp>
      <p:sp>
        <p:nvSpPr>
          <p:cNvPr id="54" name="TextBox 53">
            <a:extLst>
              <a:ext uri="{FF2B5EF4-FFF2-40B4-BE49-F238E27FC236}">
                <a16:creationId xmlns:a16="http://schemas.microsoft.com/office/drawing/2014/main" id="{CC752D3A-4F50-C76A-D08B-84A18608AE41}"/>
              </a:ext>
            </a:extLst>
          </p:cNvPr>
          <p:cNvSpPr txBox="1"/>
          <p:nvPr/>
        </p:nvSpPr>
        <p:spPr>
          <a:xfrm>
            <a:off x="628650" y="4767263"/>
            <a:ext cx="4572000" cy="246221"/>
          </a:xfrm>
          <a:prstGeom prst="rect">
            <a:avLst/>
          </a:prstGeom>
          <a:noFill/>
        </p:spPr>
        <p:txBody>
          <a:bodyPr wrap="square">
            <a:spAutoFit/>
          </a:bodyPr>
          <a:lstStyle/>
          <a:p>
            <a:r>
              <a:rPr lang="en-US" sz="1000" b="1"/>
              <a:t>[2.10] </a:t>
            </a:r>
            <a:r>
              <a:rPr lang="vi-VN" sz="1000"/>
              <a:t>https://pennylane.ai/qml/demos/tutorial_QGAN.html</a:t>
            </a:r>
          </a:p>
        </p:txBody>
      </p:sp>
    </p:spTree>
    <p:extLst>
      <p:ext uri="{BB962C8B-B14F-4D97-AF65-F5344CB8AC3E}">
        <p14:creationId xmlns:p14="http://schemas.microsoft.com/office/powerpoint/2010/main" val="226407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511C-D27B-3E89-934F-0D6C5F35A849}"/>
              </a:ext>
            </a:extLst>
          </p:cNvPr>
          <p:cNvSpPr>
            <a:spLocks noGrp="1"/>
          </p:cNvSpPr>
          <p:nvPr>
            <p:ph type="title"/>
          </p:nvPr>
        </p:nvSpPr>
        <p:spPr>
          <a:xfrm>
            <a:off x="628650" y="1"/>
            <a:ext cx="7886700" cy="869166"/>
          </a:xfrm>
        </p:spPr>
        <p:txBody>
          <a:bodyPr>
            <a:normAutofit/>
          </a:bodyPr>
          <a:lstStyle/>
          <a:p>
            <a:r>
              <a:rPr lang="en-US" sz="3200"/>
              <a:t>1.2</a:t>
            </a:r>
            <a:r>
              <a:rPr lang="en-VN" sz="3200"/>
              <a:t>. </a:t>
            </a:r>
            <a:r>
              <a:rPr lang="en-US" sz="3200"/>
              <a:t>Circuit ansatz</a:t>
            </a:r>
            <a:br>
              <a:rPr lang="en-US" sz="3200"/>
            </a:br>
            <a:r>
              <a:rPr lang="en-US" sz="2000"/>
              <a:t>Existing ansatzes</a:t>
            </a:r>
            <a:endParaRPr lang="en-VN" sz="2000"/>
          </a:p>
        </p:txBody>
      </p:sp>
      <p:pic>
        <p:nvPicPr>
          <p:cNvPr id="7" name="Content Placeholder 6">
            <a:extLst>
              <a:ext uri="{FF2B5EF4-FFF2-40B4-BE49-F238E27FC236}">
                <a16:creationId xmlns:a16="http://schemas.microsoft.com/office/drawing/2014/main" id="{3480497E-19C9-BC7D-AAA1-EF1D324F0090}"/>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r="67180" b="59955"/>
          <a:stretch/>
        </p:blipFill>
        <p:spPr>
          <a:xfrm>
            <a:off x="766963" y="2038774"/>
            <a:ext cx="2105079" cy="1392851"/>
          </a:xfrm>
          <a:prstGeom prst="rect">
            <a:avLst/>
          </a:prstGeom>
        </p:spPr>
      </p:pic>
      <p:cxnSp>
        <p:nvCxnSpPr>
          <p:cNvPr id="3" name="Đường nối Thẳng 75">
            <a:extLst>
              <a:ext uri="{FF2B5EF4-FFF2-40B4-BE49-F238E27FC236}">
                <a16:creationId xmlns:a16="http://schemas.microsoft.com/office/drawing/2014/main" id="{FEC9F5DA-2102-5BD6-5DF2-5CC6C3DEA224}"/>
              </a:ext>
            </a:extLst>
          </p:cNvPr>
          <p:cNvCxnSpPr>
            <a:cxnSpLocks/>
          </p:cNvCxnSpPr>
          <p:nvPr/>
        </p:nvCxnSpPr>
        <p:spPr>
          <a:xfrm>
            <a:off x="6822632" y="2625937"/>
            <a:ext cx="21408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 name="Đường nối Thẳng 76">
            <a:extLst>
              <a:ext uri="{FF2B5EF4-FFF2-40B4-BE49-F238E27FC236}">
                <a16:creationId xmlns:a16="http://schemas.microsoft.com/office/drawing/2014/main" id="{BAFCFB46-BB05-F685-6AF0-7B94F9534526}"/>
              </a:ext>
            </a:extLst>
          </p:cNvPr>
          <p:cNvCxnSpPr>
            <a:cxnSpLocks/>
          </p:cNvCxnSpPr>
          <p:nvPr/>
        </p:nvCxnSpPr>
        <p:spPr>
          <a:xfrm>
            <a:off x="6822632" y="2902162"/>
            <a:ext cx="21408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 name="Đường nối Thẳng 77">
            <a:extLst>
              <a:ext uri="{FF2B5EF4-FFF2-40B4-BE49-F238E27FC236}">
                <a16:creationId xmlns:a16="http://schemas.microsoft.com/office/drawing/2014/main" id="{B8C89C6F-1379-B94D-052E-A816D763EDFE}"/>
              </a:ext>
            </a:extLst>
          </p:cNvPr>
          <p:cNvCxnSpPr>
            <a:cxnSpLocks/>
          </p:cNvCxnSpPr>
          <p:nvPr/>
        </p:nvCxnSpPr>
        <p:spPr>
          <a:xfrm flipV="1">
            <a:off x="6822632" y="3189886"/>
            <a:ext cx="2140824" cy="10628"/>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Đường nối Thẳng 78">
            <a:extLst>
              <a:ext uri="{FF2B5EF4-FFF2-40B4-BE49-F238E27FC236}">
                <a16:creationId xmlns:a16="http://schemas.microsoft.com/office/drawing/2014/main" id="{E0F13598-AEDF-A465-3D8D-53E2958FF8EF}"/>
              </a:ext>
            </a:extLst>
          </p:cNvPr>
          <p:cNvCxnSpPr>
            <a:cxnSpLocks/>
          </p:cNvCxnSpPr>
          <p:nvPr/>
        </p:nvCxnSpPr>
        <p:spPr>
          <a:xfrm>
            <a:off x="6822632" y="3505021"/>
            <a:ext cx="21408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Đường nối Thẳng 75">
            <a:extLst>
              <a:ext uri="{FF2B5EF4-FFF2-40B4-BE49-F238E27FC236}">
                <a16:creationId xmlns:a16="http://schemas.microsoft.com/office/drawing/2014/main" id="{B0B257D0-DC1B-BD9B-A6E4-95BECCAB79E7}"/>
              </a:ext>
            </a:extLst>
          </p:cNvPr>
          <p:cNvCxnSpPr>
            <a:cxnSpLocks/>
          </p:cNvCxnSpPr>
          <p:nvPr/>
        </p:nvCxnSpPr>
        <p:spPr>
          <a:xfrm>
            <a:off x="3723178" y="3633001"/>
            <a:ext cx="154944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Đường nối Thẳng 76">
            <a:extLst>
              <a:ext uri="{FF2B5EF4-FFF2-40B4-BE49-F238E27FC236}">
                <a16:creationId xmlns:a16="http://schemas.microsoft.com/office/drawing/2014/main" id="{FB555FA3-D7C6-6598-B4A1-0D3C616F3A76}"/>
              </a:ext>
            </a:extLst>
          </p:cNvPr>
          <p:cNvCxnSpPr>
            <a:cxnSpLocks/>
          </p:cNvCxnSpPr>
          <p:nvPr/>
        </p:nvCxnSpPr>
        <p:spPr>
          <a:xfrm flipV="1">
            <a:off x="3723178" y="3901746"/>
            <a:ext cx="1549449" cy="748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Đường nối Thẳng 77">
            <a:extLst>
              <a:ext uri="{FF2B5EF4-FFF2-40B4-BE49-F238E27FC236}">
                <a16:creationId xmlns:a16="http://schemas.microsoft.com/office/drawing/2014/main" id="{0744831C-14A9-6181-BF1E-0C7A053CF67C}"/>
              </a:ext>
            </a:extLst>
          </p:cNvPr>
          <p:cNvCxnSpPr>
            <a:cxnSpLocks/>
          </p:cNvCxnSpPr>
          <p:nvPr/>
        </p:nvCxnSpPr>
        <p:spPr>
          <a:xfrm flipV="1">
            <a:off x="3723178" y="4196948"/>
            <a:ext cx="1549449" cy="1062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Đường nối Thẳng 78">
            <a:extLst>
              <a:ext uri="{FF2B5EF4-FFF2-40B4-BE49-F238E27FC236}">
                <a16:creationId xmlns:a16="http://schemas.microsoft.com/office/drawing/2014/main" id="{F1063E4C-9D8B-B946-8C8F-D55F9013ADFF}"/>
              </a:ext>
            </a:extLst>
          </p:cNvPr>
          <p:cNvCxnSpPr>
            <a:cxnSpLocks/>
          </p:cNvCxnSpPr>
          <p:nvPr/>
        </p:nvCxnSpPr>
        <p:spPr>
          <a:xfrm>
            <a:off x="3723178" y="4512085"/>
            <a:ext cx="154944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Hình chữ nhật 84">
                <a:extLst>
                  <a:ext uri="{FF2B5EF4-FFF2-40B4-BE49-F238E27FC236}">
                    <a16:creationId xmlns:a16="http://schemas.microsoft.com/office/drawing/2014/main" id="{D31337C4-A637-83CC-C17C-A47175EB0247}"/>
                  </a:ext>
                </a:extLst>
              </p:cNvPr>
              <p:cNvSpPr/>
              <p:nvPr/>
            </p:nvSpPr>
            <p:spPr>
              <a:xfrm>
                <a:off x="3841699" y="3790934"/>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15" name="Hình chữ nhật 84">
                <a:extLst>
                  <a:ext uri="{FF2B5EF4-FFF2-40B4-BE49-F238E27FC236}">
                    <a16:creationId xmlns:a16="http://schemas.microsoft.com/office/drawing/2014/main" id="{D31337C4-A637-83CC-C17C-A47175EB0247}"/>
                  </a:ext>
                </a:extLst>
              </p:cNvPr>
              <p:cNvSpPr>
                <a:spLocks noRot="1" noChangeAspect="1" noMove="1" noResize="1" noEditPoints="1" noAdjustHandles="1" noChangeArrowheads="1" noChangeShapeType="1" noTextEdit="1"/>
              </p:cNvSpPr>
              <p:nvPr/>
            </p:nvSpPr>
            <p:spPr>
              <a:xfrm>
                <a:off x="3841699" y="3790934"/>
                <a:ext cx="299694" cy="255836"/>
              </a:xfrm>
              <a:prstGeom prst="rect">
                <a:avLst/>
              </a:prstGeom>
              <a:blipFill>
                <a:blip r:embed="rId5"/>
                <a:stretch>
                  <a:fillRect/>
                </a:stretch>
              </a:blipFill>
              <a:ln>
                <a:solidFill>
                  <a:schemeClr val="tx1"/>
                </a:solidFill>
              </a:ln>
            </p:spPr>
            <p:txBody>
              <a:bodyPr/>
              <a:lstStyle/>
              <a:p>
                <a:r>
                  <a:rPr lang="en-VN">
                    <a:noFill/>
                  </a:rPr>
                  <a:t> </a:t>
                </a:r>
              </a:p>
            </p:txBody>
          </p:sp>
        </mc:Fallback>
      </mc:AlternateContent>
      <p:cxnSp>
        <p:nvCxnSpPr>
          <p:cNvPr id="16" name="Đường nối Thẳng 85">
            <a:extLst>
              <a:ext uri="{FF2B5EF4-FFF2-40B4-BE49-F238E27FC236}">
                <a16:creationId xmlns:a16="http://schemas.microsoft.com/office/drawing/2014/main" id="{8DBC91A7-77C8-F784-D6D4-761B855F427D}"/>
              </a:ext>
            </a:extLst>
          </p:cNvPr>
          <p:cNvCxnSpPr>
            <a:cxnSpLocks/>
            <a:stCxn id="15" idx="0"/>
          </p:cNvCxnSpPr>
          <p:nvPr/>
        </p:nvCxnSpPr>
        <p:spPr>
          <a:xfrm flipV="1">
            <a:off x="3991546" y="3626315"/>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Hình Bầu dục 88">
            <a:extLst>
              <a:ext uri="{FF2B5EF4-FFF2-40B4-BE49-F238E27FC236}">
                <a16:creationId xmlns:a16="http://schemas.microsoft.com/office/drawing/2014/main" id="{6191EE26-1684-47A6-B071-E0666B86E332}"/>
              </a:ext>
            </a:extLst>
          </p:cNvPr>
          <p:cNvSpPr/>
          <p:nvPr/>
        </p:nvSpPr>
        <p:spPr>
          <a:xfrm>
            <a:off x="3944488" y="358621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18" name="Hình chữ nhật 89">
                <a:extLst>
                  <a:ext uri="{FF2B5EF4-FFF2-40B4-BE49-F238E27FC236}">
                    <a16:creationId xmlns:a16="http://schemas.microsoft.com/office/drawing/2014/main" id="{CB952AE5-9F01-A18C-4A38-479D52B2EE60}"/>
                  </a:ext>
                </a:extLst>
              </p:cNvPr>
              <p:cNvSpPr/>
              <p:nvPr/>
            </p:nvSpPr>
            <p:spPr>
              <a:xfrm>
                <a:off x="4303205" y="4072508"/>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18" name="Hình chữ nhật 89">
                <a:extLst>
                  <a:ext uri="{FF2B5EF4-FFF2-40B4-BE49-F238E27FC236}">
                    <a16:creationId xmlns:a16="http://schemas.microsoft.com/office/drawing/2014/main" id="{CB952AE5-9F01-A18C-4A38-479D52B2EE60}"/>
                  </a:ext>
                </a:extLst>
              </p:cNvPr>
              <p:cNvSpPr>
                <a:spLocks noRot="1" noChangeAspect="1" noMove="1" noResize="1" noEditPoints="1" noAdjustHandles="1" noChangeArrowheads="1" noChangeShapeType="1" noTextEdit="1"/>
              </p:cNvSpPr>
              <p:nvPr/>
            </p:nvSpPr>
            <p:spPr>
              <a:xfrm>
                <a:off x="4303205" y="4072508"/>
                <a:ext cx="299694" cy="255836"/>
              </a:xfrm>
              <a:prstGeom prst="rect">
                <a:avLst/>
              </a:prstGeom>
              <a:blipFill>
                <a:blip r:embed="rId6"/>
                <a:stretch>
                  <a:fillRect/>
                </a:stretch>
              </a:blipFill>
              <a:ln>
                <a:solidFill>
                  <a:schemeClr val="tx1"/>
                </a:solidFill>
              </a:ln>
            </p:spPr>
            <p:txBody>
              <a:bodyPr/>
              <a:lstStyle/>
              <a:p>
                <a:r>
                  <a:rPr lang="en-VN">
                    <a:noFill/>
                  </a:rPr>
                  <a:t> </a:t>
                </a:r>
              </a:p>
            </p:txBody>
          </p:sp>
        </mc:Fallback>
      </mc:AlternateContent>
      <p:cxnSp>
        <p:nvCxnSpPr>
          <p:cNvPr id="19" name="Đường nối Thẳng 90">
            <a:extLst>
              <a:ext uri="{FF2B5EF4-FFF2-40B4-BE49-F238E27FC236}">
                <a16:creationId xmlns:a16="http://schemas.microsoft.com/office/drawing/2014/main" id="{861E9ECA-2C99-A8BC-A6EC-823C8731AEBF}"/>
              </a:ext>
            </a:extLst>
          </p:cNvPr>
          <p:cNvCxnSpPr>
            <a:cxnSpLocks/>
            <a:stCxn id="18" idx="0"/>
          </p:cNvCxnSpPr>
          <p:nvPr/>
        </p:nvCxnSpPr>
        <p:spPr>
          <a:xfrm flipV="1">
            <a:off x="4453052" y="3907889"/>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Hình Bầu dục 91">
            <a:extLst>
              <a:ext uri="{FF2B5EF4-FFF2-40B4-BE49-F238E27FC236}">
                <a16:creationId xmlns:a16="http://schemas.microsoft.com/office/drawing/2014/main" id="{63254DF5-9978-A836-F184-60F32B7D2EBD}"/>
              </a:ext>
            </a:extLst>
          </p:cNvPr>
          <p:cNvSpPr/>
          <p:nvPr/>
        </p:nvSpPr>
        <p:spPr>
          <a:xfrm>
            <a:off x="4405995" y="3867786"/>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21" name="Hình chữ nhật 93">
                <a:extLst>
                  <a:ext uri="{FF2B5EF4-FFF2-40B4-BE49-F238E27FC236}">
                    <a16:creationId xmlns:a16="http://schemas.microsoft.com/office/drawing/2014/main" id="{59DF2123-534A-01E5-7E27-70DD340A1FA1}"/>
                  </a:ext>
                </a:extLst>
              </p:cNvPr>
              <p:cNvSpPr/>
              <p:nvPr/>
            </p:nvSpPr>
            <p:spPr>
              <a:xfrm>
                <a:off x="4802915" y="3514539"/>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21" name="Hình chữ nhật 93">
                <a:extLst>
                  <a:ext uri="{FF2B5EF4-FFF2-40B4-BE49-F238E27FC236}">
                    <a16:creationId xmlns:a16="http://schemas.microsoft.com/office/drawing/2014/main" id="{59DF2123-534A-01E5-7E27-70DD340A1FA1}"/>
                  </a:ext>
                </a:extLst>
              </p:cNvPr>
              <p:cNvSpPr>
                <a:spLocks noRot="1" noChangeAspect="1" noMove="1" noResize="1" noEditPoints="1" noAdjustHandles="1" noChangeArrowheads="1" noChangeShapeType="1" noTextEdit="1"/>
              </p:cNvSpPr>
              <p:nvPr/>
            </p:nvSpPr>
            <p:spPr>
              <a:xfrm>
                <a:off x="4802915" y="3514539"/>
                <a:ext cx="299694" cy="255836"/>
              </a:xfrm>
              <a:prstGeom prst="rect">
                <a:avLst/>
              </a:prstGeom>
              <a:blipFill>
                <a:blip r:embed="rId7"/>
                <a:stretch>
                  <a:fillRect/>
                </a:stretch>
              </a:blipFill>
              <a:ln>
                <a:solidFill>
                  <a:schemeClr val="tx1"/>
                </a:solidFill>
              </a:ln>
            </p:spPr>
            <p:txBody>
              <a:bodyPr/>
              <a:lstStyle/>
              <a:p>
                <a:r>
                  <a:rPr lang="en-VN">
                    <a:noFill/>
                  </a:rPr>
                  <a:t> </a:t>
                </a:r>
              </a:p>
            </p:txBody>
          </p:sp>
        </mc:Fallback>
      </mc:AlternateContent>
      <p:cxnSp>
        <p:nvCxnSpPr>
          <p:cNvPr id="22" name="Đường nối Thẳng 94">
            <a:extLst>
              <a:ext uri="{FF2B5EF4-FFF2-40B4-BE49-F238E27FC236}">
                <a16:creationId xmlns:a16="http://schemas.microsoft.com/office/drawing/2014/main" id="{334449A2-B42B-4450-4286-A41FE57D3A8D}"/>
              </a:ext>
            </a:extLst>
          </p:cNvPr>
          <p:cNvCxnSpPr>
            <a:cxnSpLocks/>
            <a:stCxn id="21" idx="2"/>
            <a:endCxn id="23" idx="0"/>
          </p:cNvCxnSpPr>
          <p:nvPr/>
        </p:nvCxnSpPr>
        <p:spPr>
          <a:xfrm>
            <a:off x="4952762" y="3770375"/>
            <a:ext cx="0" cy="69914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Hình Bầu dục 95">
            <a:extLst>
              <a:ext uri="{FF2B5EF4-FFF2-40B4-BE49-F238E27FC236}">
                <a16:creationId xmlns:a16="http://schemas.microsoft.com/office/drawing/2014/main" id="{44D6812A-267C-C87B-669B-B5563D39B7BF}"/>
              </a:ext>
            </a:extLst>
          </p:cNvPr>
          <p:cNvSpPr/>
          <p:nvPr/>
        </p:nvSpPr>
        <p:spPr>
          <a:xfrm>
            <a:off x="4905705" y="4469522"/>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24" name="Hộp Văn bản 53">
                <a:extLst>
                  <a:ext uri="{FF2B5EF4-FFF2-40B4-BE49-F238E27FC236}">
                    <a16:creationId xmlns:a16="http://schemas.microsoft.com/office/drawing/2014/main" id="{48FB0015-2C52-EF22-DA25-FA2A9321FEC8}"/>
                  </a:ext>
                </a:extLst>
              </p:cNvPr>
              <p:cNvSpPr txBox="1"/>
              <p:nvPr/>
            </p:nvSpPr>
            <p:spPr>
              <a:xfrm>
                <a:off x="3684185" y="4693570"/>
                <a:ext cx="1238039" cy="30008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m:rPr>
                          <m:sty m:val="p"/>
                        </m:rPr>
                        <a:rPr lang="en-US" sz="1350" i="0">
                          <a:latin typeface="Cambria Math" panose="02040503050406030204" pitchFamily="18" charset="0"/>
                        </a:rPr>
                        <m:t>e</m:t>
                      </m:r>
                      <m:r>
                        <a:rPr lang="vi-VN" sz="1350" i="0">
                          <a:latin typeface="Cambria Math" panose="02040503050406030204" pitchFamily="18" charset="0"/>
                        </a:rPr>
                        <m:t>)</m:t>
                      </m:r>
                      <m:r>
                        <a:rPr lang="vi-VN" sz="1350" i="1">
                          <a:latin typeface="Cambria Math" panose="02040503050406030204" pitchFamily="18" charset="0"/>
                        </a:rPr>
                        <m:t> </m:t>
                      </m:r>
                      <m:sSub>
                        <m:sSubPr>
                          <m:ctrlPr>
                            <a:rPr lang="en-US" sz="1350" i="1">
                              <a:latin typeface="Cambria Math" panose="02040503050406030204" pitchFamily="18" charset="0"/>
                            </a:rPr>
                          </m:ctrlPr>
                        </m:sSubPr>
                        <m:e>
                          <m:r>
                            <a:rPr lang="en-US" sz="1350" i="1">
                              <a:latin typeface="Cambria Math" panose="02040503050406030204" pitchFamily="18" charset="0"/>
                            </a:rPr>
                            <m:t>𝑊</m:t>
                          </m:r>
                        </m:e>
                        <m:sub>
                          <m:r>
                            <a:rPr lang="en-US" sz="1350" i="1">
                              <a:latin typeface="Cambria Math" panose="02040503050406030204" pitchFamily="18" charset="0"/>
                            </a:rPr>
                            <m:t>𝑐h𝑎𝑖𝑛</m:t>
                          </m:r>
                        </m:sub>
                      </m:sSub>
                    </m:oMath>
                  </m:oMathPara>
                </a14:m>
                <a:endParaRPr lang="vi-VN" sz="1350" i="1">
                  <a:latin typeface="Calibri" panose="020F0502020204030204" pitchFamily="34" charset="0"/>
                  <a:cs typeface="Calibri" panose="020F0502020204030204" pitchFamily="34" charset="0"/>
                </a:endParaRPr>
              </a:p>
            </p:txBody>
          </p:sp>
        </mc:Choice>
        <mc:Fallback xmlns="">
          <p:sp>
            <p:nvSpPr>
              <p:cNvPr id="24" name="Hộp Văn bản 53">
                <a:extLst>
                  <a:ext uri="{FF2B5EF4-FFF2-40B4-BE49-F238E27FC236}">
                    <a16:creationId xmlns:a16="http://schemas.microsoft.com/office/drawing/2014/main" id="{48FB0015-2C52-EF22-DA25-FA2A9321FEC8}"/>
                  </a:ext>
                </a:extLst>
              </p:cNvPr>
              <p:cNvSpPr txBox="1">
                <a:spLocks noRot="1" noChangeAspect="1" noMove="1" noResize="1" noEditPoints="1" noAdjustHandles="1" noChangeArrowheads="1" noChangeShapeType="1" noTextEdit="1"/>
              </p:cNvSpPr>
              <p:nvPr/>
            </p:nvSpPr>
            <p:spPr>
              <a:xfrm>
                <a:off x="3684185" y="4693570"/>
                <a:ext cx="1238039" cy="300082"/>
              </a:xfrm>
              <a:prstGeom prst="rect">
                <a:avLst/>
              </a:prstGeom>
              <a:blipFill>
                <a:blip r:embed="rId8"/>
                <a:stretch>
                  <a:fillRect b="-8163"/>
                </a:stretch>
              </a:blipFill>
            </p:spPr>
            <p:txBody>
              <a:bodyPr/>
              <a:lstStyle/>
              <a:p>
                <a:r>
                  <a:rPr lang="vi-VN">
                    <a:noFill/>
                  </a:rPr>
                  <a:t> </a:t>
                </a:r>
              </a:p>
            </p:txBody>
          </p:sp>
        </mc:Fallback>
      </mc:AlternateContent>
      <p:cxnSp>
        <p:nvCxnSpPr>
          <p:cNvPr id="25" name="Đường nối Thẳng 58">
            <a:extLst>
              <a:ext uri="{FF2B5EF4-FFF2-40B4-BE49-F238E27FC236}">
                <a16:creationId xmlns:a16="http://schemas.microsoft.com/office/drawing/2014/main" id="{E68EDD43-E02C-DB32-C450-E2A9CDDC2BB5}"/>
              </a:ext>
            </a:extLst>
          </p:cNvPr>
          <p:cNvCxnSpPr>
            <a:cxnSpLocks/>
          </p:cNvCxnSpPr>
          <p:nvPr/>
        </p:nvCxnSpPr>
        <p:spPr>
          <a:xfrm>
            <a:off x="6184844" y="905257"/>
            <a:ext cx="281637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Đường nối Thẳng 59">
            <a:extLst>
              <a:ext uri="{FF2B5EF4-FFF2-40B4-BE49-F238E27FC236}">
                <a16:creationId xmlns:a16="http://schemas.microsoft.com/office/drawing/2014/main" id="{7809F676-1293-69CB-44EB-909DF14A999E}"/>
              </a:ext>
            </a:extLst>
          </p:cNvPr>
          <p:cNvCxnSpPr>
            <a:cxnSpLocks/>
          </p:cNvCxnSpPr>
          <p:nvPr/>
        </p:nvCxnSpPr>
        <p:spPr>
          <a:xfrm>
            <a:off x="6184844" y="1181482"/>
            <a:ext cx="281637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Đường nối Thẳng 60">
            <a:extLst>
              <a:ext uri="{FF2B5EF4-FFF2-40B4-BE49-F238E27FC236}">
                <a16:creationId xmlns:a16="http://schemas.microsoft.com/office/drawing/2014/main" id="{3692DEB1-76F2-0BF2-A707-B2AAAF79510C}"/>
              </a:ext>
            </a:extLst>
          </p:cNvPr>
          <p:cNvCxnSpPr>
            <a:cxnSpLocks/>
          </p:cNvCxnSpPr>
          <p:nvPr/>
        </p:nvCxnSpPr>
        <p:spPr>
          <a:xfrm>
            <a:off x="6184844" y="1479833"/>
            <a:ext cx="281637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Đường nối Thẳng 61">
            <a:extLst>
              <a:ext uri="{FF2B5EF4-FFF2-40B4-BE49-F238E27FC236}">
                <a16:creationId xmlns:a16="http://schemas.microsoft.com/office/drawing/2014/main" id="{E8477AF5-ACF1-BFCB-AFF6-047F3188D3B6}"/>
              </a:ext>
            </a:extLst>
          </p:cNvPr>
          <p:cNvCxnSpPr>
            <a:cxnSpLocks/>
          </p:cNvCxnSpPr>
          <p:nvPr/>
        </p:nvCxnSpPr>
        <p:spPr>
          <a:xfrm>
            <a:off x="6171462" y="1787335"/>
            <a:ext cx="28297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Hình chữ nhật 63">
                <a:extLst>
                  <a:ext uri="{FF2B5EF4-FFF2-40B4-BE49-F238E27FC236}">
                    <a16:creationId xmlns:a16="http://schemas.microsoft.com/office/drawing/2014/main" id="{8D038FA6-BED7-D79A-B8E9-0196C2F03077}"/>
                  </a:ext>
                </a:extLst>
              </p:cNvPr>
              <p:cNvSpPr/>
              <p:nvPr/>
            </p:nvSpPr>
            <p:spPr>
              <a:xfrm>
                <a:off x="6303365" y="1063190"/>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29" name="Hình chữ nhật 63">
                <a:extLst>
                  <a:ext uri="{FF2B5EF4-FFF2-40B4-BE49-F238E27FC236}">
                    <a16:creationId xmlns:a16="http://schemas.microsoft.com/office/drawing/2014/main" id="{8D038FA6-BED7-D79A-B8E9-0196C2F03077}"/>
                  </a:ext>
                </a:extLst>
              </p:cNvPr>
              <p:cNvSpPr>
                <a:spLocks noRot="1" noChangeAspect="1" noMove="1" noResize="1" noEditPoints="1" noAdjustHandles="1" noChangeArrowheads="1" noChangeShapeType="1" noTextEdit="1"/>
              </p:cNvSpPr>
              <p:nvPr/>
            </p:nvSpPr>
            <p:spPr>
              <a:xfrm>
                <a:off x="6303365" y="1063190"/>
                <a:ext cx="299694" cy="255836"/>
              </a:xfrm>
              <a:prstGeom prst="rect">
                <a:avLst/>
              </a:prstGeom>
              <a:blipFill>
                <a:blip r:embed="rId9"/>
                <a:stretch>
                  <a:fillRect/>
                </a:stretch>
              </a:blipFill>
              <a:ln>
                <a:solidFill>
                  <a:schemeClr val="tx1"/>
                </a:solidFill>
              </a:ln>
            </p:spPr>
            <p:txBody>
              <a:bodyPr/>
              <a:lstStyle/>
              <a:p>
                <a:r>
                  <a:rPr lang="en-VN">
                    <a:noFill/>
                  </a:rPr>
                  <a:t> </a:t>
                </a:r>
              </a:p>
            </p:txBody>
          </p:sp>
        </mc:Fallback>
      </mc:AlternateContent>
      <p:cxnSp>
        <p:nvCxnSpPr>
          <p:cNvPr id="30" name="Đường nối Thẳng 64">
            <a:extLst>
              <a:ext uri="{FF2B5EF4-FFF2-40B4-BE49-F238E27FC236}">
                <a16:creationId xmlns:a16="http://schemas.microsoft.com/office/drawing/2014/main" id="{11EBAA0D-4FD4-BA54-8F2C-B4CF166247B8}"/>
              </a:ext>
            </a:extLst>
          </p:cNvPr>
          <p:cNvCxnSpPr>
            <a:cxnSpLocks/>
            <a:stCxn id="29" idx="0"/>
          </p:cNvCxnSpPr>
          <p:nvPr/>
        </p:nvCxnSpPr>
        <p:spPr>
          <a:xfrm flipV="1">
            <a:off x="6453212" y="898571"/>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Hình Bầu dục 65">
            <a:extLst>
              <a:ext uri="{FF2B5EF4-FFF2-40B4-BE49-F238E27FC236}">
                <a16:creationId xmlns:a16="http://schemas.microsoft.com/office/drawing/2014/main" id="{5C1A4356-8ACB-D590-729F-CB22A4C8B61E}"/>
              </a:ext>
            </a:extLst>
          </p:cNvPr>
          <p:cNvSpPr/>
          <p:nvPr/>
        </p:nvSpPr>
        <p:spPr>
          <a:xfrm>
            <a:off x="6406155" y="85846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32" name="Hình chữ nhật 66">
                <a:extLst>
                  <a:ext uri="{FF2B5EF4-FFF2-40B4-BE49-F238E27FC236}">
                    <a16:creationId xmlns:a16="http://schemas.microsoft.com/office/drawing/2014/main" id="{B62539B7-CC7D-76CC-F279-75489DDF5B5B}"/>
                  </a:ext>
                </a:extLst>
              </p:cNvPr>
              <p:cNvSpPr/>
              <p:nvPr/>
            </p:nvSpPr>
            <p:spPr>
              <a:xfrm>
                <a:off x="6764872" y="1344764"/>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32" name="Hình chữ nhật 66">
                <a:extLst>
                  <a:ext uri="{FF2B5EF4-FFF2-40B4-BE49-F238E27FC236}">
                    <a16:creationId xmlns:a16="http://schemas.microsoft.com/office/drawing/2014/main" id="{B62539B7-CC7D-76CC-F279-75489DDF5B5B}"/>
                  </a:ext>
                </a:extLst>
              </p:cNvPr>
              <p:cNvSpPr>
                <a:spLocks noRot="1" noChangeAspect="1" noMove="1" noResize="1" noEditPoints="1" noAdjustHandles="1" noChangeArrowheads="1" noChangeShapeType="1" noTextEdit="1"/>
              </p:cNvSpPr>
              <p:nvPr/>
            </p:nvSpPr>
            <p:spPr>
              <a:xfrm>
                <a:off x="6764872" y="1344764"/>
                <a:ext cx="299694" cy="255836"/>
              </a:xfrm>
              <a:prstGeom prst="rect">
                <a:avLst/>
              </a:prstGeom>
              <a:blipFill>
                <a:blip r:embed="rId10"/>
                <a:stretch>
                  <a:fillRect/>
                </a:stretch>
              </a:blipFill>
              <a:ln>
                <a:solidFill>
                  <a:schemeClr val="tx1"/>
                </a:solidFill>
              </a:ln>
            </p:spPr>
            <p:txBody>
              <a:bodyPr/>
              <a:lstStyle/>
              <a:p>
                <a:r>
                  <a:rPr lang="en-VN">
                    <a:noFill/>
                  </a:rPr>
                  <a:t> </a:t>
                </a:r>
              </a:p>
            </p:txBody>
          </p:sp>
        </mc:Fallback>
      </mc:AlternateContent>
      <p:cxnSp>
        <p:nvCxnSpPr>
          <p:cNvPr id="33" name="Đường nối Thẳng 67">
            <a:extLst>
              <a:ext uri="{FF2B5EF4-FFF2-40B4-BE49-F238E27FC236}">
                <a16:creationId xmlns:a16="http://schemas.microsoft.com/office/drawing/2014/main" id="{00FEBCF6-5AD0-16A5-DD00-A38D5CEF29E3}"/>
              </a:ext>
            </a:extLst>
          </p:cNvPr>
          <p:cNvCxnSpPr>
            <a:cxnSpLocks/>
            <a:stCxn id="32" idx="0"/>
            <a:endCxn id="34" idx="4"/>
          </p:cNvCxnSpPr>
          <p:nvPr/>
        </p:nvCxnSpPr>
        <p:spPr>
          <a:xfrm flipV="1">
            <a:off x="6914719" y="941347"/>
            <a:ext cx="0" cy="40341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Hình Bầu dục 68">
            <a:extLst>
              <a:ext uri="{FF2B5EF4-FFF2-40B4-BE49-F238E27FC236}">
                <a16:creationId xmlns:a16="http://schemas.microsoft.com/office/drawing/2014/main" id="{AEC55009-FA8B-96CC-15D0-7A440EBBB1EA}"/>
              </a:ext>
            </a:extLst>
          </p:cNvPr>
          <p:cNvSpPr/>
          <p:nvPr/>
        </p:nvSpPr>
        <p:spPr>
          <a:xfrm>
            <a:off x="6867661" y="85846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35" name="Hộp Văn bản 74">
                <a:extLst>
                  <a:ext uri="{FF2B5EF4-FFF2-40B4-BE49-F238E27FC236}">
                    <a16:creationId xmlns:a16="http://schemas.microsoft.com/office/drawing/2014/main" id="{ED8DC7BE-E24C-BDCE-4ADD-3C0CC7CDA737}"/>
                  </a:ext>
                </a:extLst>
              </p:cNvPr>
              <p:cNvSpPr txBox="1"/>
              <p:nvPr/>
            </p:nvSpPr>
            <p:spPr>
              <a:xfrm>
                <a:off x="7683345" y="1991147"/>
                <a:ext cx="120831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m:rPr>
                              <m:sty m:val="p"/>
                            </m:rPr>
                            <a:rPr lang="en-US" sz="1350" i="0">
                              <a:latin typeface="Cambria Math" panose="02040503050406030204" pitchFamily="18" charset="0"/>
                            </a:rPr>
                            <m:t>g</m:t>
                          </m:r>
                          <m:r>
                            <a:rPr lang="vi-VN" sz="1350" i="0">
                              <a:latin typeface="Cambria Math" panose="02040503050406030204" pitchFamily="18" charset="0"/>
                            </a:rPr>
                            <m:t>)</m:t>
                          </m:r>
                          <m:r>
                            <a:rPr lang="vi-VN" sz="1350" i="1">
                              <a:latin typeface="Cambria Math" panose="02040503050406030204" pitchFamily="18" charset="0"/>
                            </a:rPr>
                            <m:t> </m:t>
                          </m:r>
                          <m:r>
                            <a:rPr lang="en-US" sz="1350" i="1">
                              <a:latin typeface="Cambria Math" panose="02040503050406030204" pitchFamily="18" charset="0"/>
                            </a:rPr>
                            <m:t>𝑊</m:t>
                          </m:r>
                        </m:e>
                        <m:sub>
                          <m:r>
                            <a:rPr lang="en-US" sz="1350" i="1">
                              <a:latin typeface="Cambria Math" panose="02040503050406030204" pitchFamily="18" charset="0"/>
                            </a:rPr>
                            <m:t>𝑎𝑙𝑙</m:t>
                          </m:r>
                          <m:r>
                            <a:rPr lang="vi-VN" sz="1350" i="1">
                              <a:latin typeface="Cambria Math" panose="02040503050406030204" pitchFamily="18" charset="0"/>
                            </a:rPr>
                            <m:t>−</m:t>
                          </m:r>
                          <m:r>
                            <a:rPr lang="en-US" sz="1350" i="1">
                              <a:latin typeface="Cambria Math" panose="02040503050406030204" pitchFamily="18" charset="0"/>
                            </a:rPr>
                            <m:t>𝑡𝑜</m:t>
                          </m:r>
                          <m:r>
                            <a:rPr lang="vi-VN" sz="1350" i="1">
                              <a:latin typeface="Cambria Math" panose="02040503050406030204" pitchFamily="18" charset="0"/>
                            </a:rPr>
                            <m:t>−</m:t>
                          </m:r>
                          <m:r>
                            <a:rPr lang="en-US" sz="1350" i="1">
                              <a:latin typeface="Cambria Math" panose="02040503050406030204" pitchFamily="18" charset="0"/>
                            </a:rPr>
                            <m:t>𝑎𝑙𝑙</m:t>
                          </m:r>
                        </m:sub>
                      </m:sSub>
                    </m:oMath>
                  </m:oMathPara>
                </a14:m>
                <a:endParaRPr lang="vi-VN" sz="1350" i="1">
                  <a:latin typeface="Calibri" panose="020F0502020204030204" pitchFamily="34" charset="0"/>
                  <a:cs typeface="Calibri" panose="020F0502020204030204" pitchFamily="34" charset="0"/>
                </a:endParaRPr>
              </a:p>
            </p:txBody>
          </p:sp>
        </mc:Choice>
        <mc:Fallback xmlns="">
          <p:sp>
            <p:nvSpPr>
              <p:cNvPr id="35" name="Hộp Văn bản 74">
                <a:extLst>
                  <a:ext uri="{FF2B5EF4-FFF2-40B4-BE49-F238E27FC236}">
                    <a16:creationId xmlns:a16="http://schemas.microsoft.com/office/drawing/2014/main" id="{ED8DC7BE-E24C-BDCE-4ADD-3C0CC7CDA737}"/>
                  </a:ext>
                </a:extLst>
              </p:cNvPr>
              <p:cNvSpPr txBox="1">
                <a:spLocks noRot="1" noChangeAspect="1" noMove="1" noResize="1" noEditPoints="1" noAdjustHandles="1" noChangeArrowheads="1" noChangeShapeType="1" noTextEdit="1"/>
              </p:cNvSpPr>
              <p:nvPr/>
            </p:nvSpPr>
            <p:spPr>
              <a:xfrm>
                <a:off x="7683345" y="1991147"/>
                <a:ext cx="1208315" cy="300082"/>
              </a:xfrm>
              <a:prstGeom prst="rect">
                <a:avLst/>
              </a:prstGeom>
              <a:blipFill>
                <a:blip r:embed="rId11"/>
                <a:stretch>
                  <a:fillRect b="-816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Hình chữ nhật 80">
                <a:extLst>
                  <a:ext uri="{FF2B5EF4-FFF2-40B4-BE49-F238E27FC236}">
                    <a16:creationId xmlns:a16="http://schemas.microsoft.com/office/drawing/2014/main" id="{1CE19BA9-CAFB-786A-0B33-0C3807F4A1BD}"/>
                  </a:ext>
                </a:extLst>
              </p:cNvPr>
              <p:cNvSpPr/>
              <p:nvPr/>
            </p:nvSpPr>
            <p:spPr>
              <a:xfrm>
                <a:off x="7210938" y="1633505"/>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36" name="Hình chữ nhật 80">
                <a:extLst>
                  <a:ext uri="{FF2B5EF4-FFF2-40B4-BE49-F238E27FC236}">
                    <a16:creationId xmlns:a16="http://schemas.microsoft.com/office/drawing/2014/main" id="{1CE19BA9-CAFB-786A-0B33-0C3807F4A1BD}"/>
                  </a:ext>
                </a:extLst>
              </p:cNvPr>
              <p:cNvSpPr>
                <a:spLocks noRot="1" noChangeAspect="1" noMove="1" noResize="1" noEditPoints="1" noAdjustHandles="1" noChangeArrowheads="1" noChangeShapeType="1" noTextEdit="1"/>
              </p:cNvSpPr>
              <p:nvPr/>
            </p:nvSpPr>
            <p:spPr>
              <a:xfrm>
                <a:off x="7210938" y="1633505"/>
                <a:ext cx="299694" cy="255836"/>
              </a:xfrm>
              <a:prstGeom prst="rect">
                <a:avLst/>
              </a:prstGeom>
              <a:blipFill>
                <a:blip r:embed="rId6"/>
                <a:stretch>
                  <a:fillRect/>
                </a:stretch>
              </a:blipFill>
              <a:ln>
                <a:solidFill>
                  <a:schemeClr val="tx1"/>
                </a:solidFill>
              </a:ln>
            </p:spPr>
            <p:txBody>
              <a:bodyPr/>
              <a:lstStyle/>
              <a:p>
                <a:r>
                  <a:rPr lang="en-VN">
                    <a:noFill/>
                  </a:rPr>
                  <a:t> </a:t>
                </a:r>
              </a:p>
            </p:txBody>
          </p:sp>
        </mc:Fallback>
      </mc:AlternateContent>
      <p:sp>
        <p:nvSpPr>
          <p:cNvPr id="37" name="Hình Bầu dục 81">
            <a:extLst>
              <a:ext uri="{FF2B5EF4-FFF2-40B4-BE49-F238E27FC236}">
                <a16:creationId xmlns:a16="http://schemas.microsoft.com/office/drawing/2014/main" id="{B15949A9-00E4-1FE0-702A-7EEA00532BBE}"/>
              </a:ext>
            </a:extLst>
          </p:cNvPr>
          <p:cNvSpPr/>
          <p:nvPr/>
        </p:nvSpPr>
        <p:spPr>
          <a:xfrm>
            <a:off x="7313728" y="87871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38" name="Đường nối Thẳng 82">
            <a:extLst>
              <a:ext uri="{FF2B5EF4-FFF2-40B4-BE49-F238E27FC236}">
                <a16:creationId xmlns:a16="http://schemas.microsoft.com/office/drawing/2014/main" id="{13F86A9D-D7A9-8E0E-BD38-8A99139B4C80}"/>
              </a:ext>
            </a:extLst>
          </p:cNvPr>
          <p:cNvCxnSpPr>
            <a:cxnSpLocks/>
            <a:stCxn id="36" idx="0"/>
            <a:endCxn id="37" idx="4"/>
          </p:cNvCxnSpPr>
          <p:nvPr/>
        </p:nvCxnSpPr>
        <p:spPr>
          <a:xfrm flipV="1">
            <a:off x="7360785" y="961598"/>
            <a:ext cx="0" cy="67190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Hình chữ nhật 86">
                <a:extLst>
                  <a:ext uri="{FF2B5EF4-FFF2-40B4-BE49-F238E27FC236}">
                    <a16:creationId xmlns:a16="http://schemas.microsoft.com/office/drawing/2014/main" id="{C83E49DE-92EC-3F0C-936A-0183BC5674EE}"/>
                  </a:ext>
                </a:extLst>
              </p:cNvPr>
              <p:cNvSpPr/>
              <p:nvPr/>
            </p:nvSpPr>
            <p:spPr>
              <a:xfrm>
                <a:off x="7595966" y="1351931"/>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39" name="Hình chữ nhật 86">
                <a:extLst>
                  <a:ext uri="{FF2B5EF4-FFF2-40B4-BE49-F238E27FC236}">
                    <a16:creationId xmlns:a16="http://schemas.microsoft.com/office/drawing/2014/main" id="{C83E49DE-92EC-3F0C-936A-0183BC5674EE}"/>
                  </a:ext>
                </a:extLst>
              </p:cNvPr>
              <p:cNvSpPr>
                <a:spLocks noRot="1" noChangeAspect="1" noMove="1" noResize="1" noEditPoints="1" noAdjustHandles="1" noChangeArrowheads="1" noChangeShapeType="1" noTextEdit="1"/>
              </p:cNvSpPr>
              <p:nvPr/>
            </p:nvSpPr>
            <p:spPr>
              <a:xfrm>
                <a:off x="7595966" y="1351931"/>
                <a:ext cx="299694" cy="255836"/>
              </a:xfrm>
              <a:prstGeom prst="rect">
                <a:avLst/>
              </a:prstGeom>
              <a:blipFill>
                <a:blip r:embed="rId12"/>
                <a:stretch>
                  <a:fillRect/>
                </a:stretch>
              </a:blipFill>
              <a:ln>
                <a:solidFill>
                  <a:schemeClr val="tx1"/>
                </a:solidFill>
              </a:ln>
            </p:spPr>
            <p:txBody>
              <a:bodyPr/>
              <a:lstStyle/>
              <a:p>
                <a:r>
                  <a:rPr lang="en-VN">
                    <a:noFill/>
                  </a:rPr>
                  <a:t> </a:t>
                </a:r>
              </a:p>
            </p:txBody>
          </p:sp>
        </mc:Fallback>
      </mc:AlternateContent>
      <p:cxnSp>
        <p:nvCxnSpPr>
          <p:cNvPr id="40" name="Đường nối Thẳng 87">
            <a:extLst>
              <a:ext uri="{FF2B5EF4-FFF2-40B4-BE49-F238E27FC236}">
                <a16:creationId xmlns:a16="http://schemas.microsoft.com/office/drawing/2014/main" id="{BAC76805-24BE-2F2F-84D5-0E7A7E8CBA78}"/>
              </a:ext>
            </a:extLst>
          </p:cNvPr>
          <p:cNvCxnSpPr>
            <a:cxnSpLocks/>
            <a:stCxn id="39" idx="0"/>
          </p:cNvCxnSpPr>
          <p:nvPr/>
        </p:nvCxnSpPr>
        <p:spPr>
          <a:xfrm flipV="1">
            <a:off x="7745813" y="1187312"/>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1" name="Hình Bầu dục 96">
            <a:extLst>
              <a:ext uri="{FF2B5EF4-FFF2-40B4-BE49-F238E27FC236}">
                <a16:creationId xmlns:a16="http://schemas.microsoft.com/office/drawing/2014/main" id="{C12FC28F-0968-B044-11C6-241B538CFFC6}"/>
              </a:ext>
            </a:extLst>
          </p:cNvPr>
          <p:cNvSpPr/>
          <p:nvPr/>
        </p:nvSpPr>
        <p:spPr>
          <a:xfrm>
            <a:off x="7698755" y="114720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42" name="Hình chữ nhật 97">
                <a:extLst>
                  <a:ext uri="{FF2B5EF4-FFF2-40B4-BE49-F238E27FC236}">
                    <a16:creationId xmlns:a16="http://schemas.microsoft.com/office/drawing/2014/main" id="{2F9CF38A-B3F4-7AEB-0C21-EFF0279EE72D}"/>
                  </a:ext>
                </a:extLst>
              </p:cNvPr>
              <p:cNvSpPr/>
              <p:nvPr/>
            </p:nvSpPr>
            <p:spPr>
              <a:xfrm>
                <a:off x="8057472" y="1633505"/>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42" name="Hình chữ nhật 97">
                <a:extLst>
                  <a:ext uri="{FF2B5EF4-FFF2-40B4-BE49-F238E27FC236}">
                    <a16:creationId xmlns:a16="http://schemas.microsoft.com/office/drawing/2014/main" id="{2F9CF38A-B3F4-7AEB-0C21-EFF0279EE72D}"/>
                  </a:ext>
                </a:extLst>
              </p:cNvPr>
              <p:cNvSpPr>
                <a:spLocks noRot="1" noChangeAspect="1" noMove="1" noResize="1" noEditPoints="1" noAdjustHandles="1" noChangeArrowheads="1" noChangeShapeType="1" noTextEdit="1"/>
              </p:cNvSpPr>
              <p:nvPr/>
            </p:nvSpPr>
            <p:spPr>
              <a:xfrm>
                <a:off x="8057472" y="1633505"/>
                <a:ext cx="299694" cy="255836"/>
              </a:xfrm>
              <a:prstGeom prst="rect">
                <a:avLst/>
              </a:prstGeom>
              <a:blipFill>
                <a:blip r:embed="rId13"/>
                <a:stretch>
                  <a:fillRect/>
                </a:stretch>
              </a:blipFill>
              <a:ln>
                <a:solidFill>
                  <a:schemeClr val="tx1"/>
                </a:solidFill>
              </a:ln>
            </p:spPr>
            <p:txBody>
              <a:bodyPr/>
              <a:lstStyle/>
              <a:p>
                <a:r>
                  <a:rPr lang="en-VN">
                    <a:noFill/>
                  </a:rPr>
                  <a:t> </a:t>
                </a:r>
              </a:p>
            </p:txBody>
          </p:sp>
        </mc:Fallback>
      </mc:AlternateContent>
      <p:cxnSp>
        <p:nvCxnSpPr>
          <p:cNvPr id="43" name="Đường nối Thẳng 98">
            <a:extLst>
              <a:ext uri="{FF2B5EF4-FFF2-40B4-BE49-F238E27FC236}">
                <a16:creationId xmlns:a16="http://schemas.microsoft.com/office/drawing/2014/main" id="{C52EE2F8-FA15-E484-D2B0-C6122365E83C}"/>
              </a:ext>
            </a:extLst>
          </p:cNvPr>
          <p:cNvCxnSpPr>
            <a:cxnSpLocks/>
            <a:stCxn id="42" idx="0"/>
            <a:endCxn id="44" idx="4"/>
          </p:cNvCxnSpPr>
          <p:nvPr/>
        </p:nvCxnSpPr>
        <p:spPr>
          <a:xfrm flipV="1">
            <a:off x="8207319" y="1230088"/>
            <a:ext cx="0" cy="40341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Hình Bầu dục 99">
            <a:extLst>
              <a:ext uri="{FF2B5EF4-FFF2-40B4-BE49-F238E27FC236}">
                <a16:creationId xmlns:a16="http://schemas.microsoft.com/office/drawing/2014/main" id="{68D0CA85-EAFD-44E2-6C70-828EFD88B7B1}"/>
              </a:ext>
            </a:extLst>
          </p:cNvPr>
          <p:cNvSpPr/>
          <p:nvPr/>
        </p:nvSpPr>
        <p:spPr>
          <a:xfrm>
            <a:off x="8160262" y="114720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45" name="Hình chữ nhật 107">
                <a:extLst>
                  <a:ext uri="{FF2B5EF4-FFF2-40B4-BE49-F238E27FC236}">
                    <a16:creationId xmlns:a16="http://schemas.microsoft.com/office/drawing/2014/main" id="{1A6CAD90-B913-FD58-D33F-6D91B59B060C}"/>
                  </a:ext>
                </a:extLst>
              </p:cNvPr>
              <p:cNvSpPr/>
              <p:nvPr/>
            </p:nvSpPr>
            <p:spPr>
              <a:xfrm>
                <a:off x="8546405" y="1633505"/>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45" name="Hình chữ nhật 107">
                <a:extLst>
                  <a:ext uri="{FF2B5EF4-FFF2-40B4-BE49-F238E27FC236}">
                    <a16:creationId xmlns:a16="http://schemas.microsoft.com/office/drawing/2014/main" id="{1A6CAD90-B913-FD58-D33F-6D91B59B060C}"/>
                  </a:ext>
                </a:extLst>
              </p:cNvPr>
              <p:cNvSpPr>
                <a:spLocks noRot="1" noChangeAspect="1" noMove="1" noResize="1" noEditPoints="1" noAdjustHandles="1" noChangeArrowheads="1" noChangeShapeType="1" noTextEdit="1"/>
              </p:cNvSpPr>
              <p:nvPr/>
            </p:nvSpPr>
            <p:spPr>
              <a:xfrm>
                <a:off x="8546405" y="1633505"/>
                <a:ext cx="299694" cy="255836"/>
              </a:xfrm>
              <a:prstGeom prst="rect">
                <a:avLst/>
              </a:prstGeom>
              <a:blipFill>
                <a:blip r:embed="rId14"/>
                <a:stretch>
                  <a:fillRect/>
                </a:stretch>
              </a:blipFill>
              <a:ln>
                <a:solidFill>
                  <a:schemeClr val="tx1"/>
                </a:solidFill>
              </a:ln>
            </p:spPr>
            <p:txBody>
              <a:bodyPr/>
              <a:lstStyle/>
              <a:p>
                <a:r>
                  <a:rPr lang="en-VN">
                    <a:noFill/>
                  </a:rPr>
                  <a:t> </a:t>
                </a:r>
              </a:p>
            </p:txBody>
          </p:sp>
        </mc:Fallback>
      </mc:AlternateContent>
      <p:cxnSp>
        <p:nvCxnSpPr>
          <p:cNvPr id="46" name="Đường nối Thẳng 108">
            <a:extLst>
              <a:ext uri="{FF2B5EF4-FFF2-40B4-BE49-F238E27FC236}">
                <a16:creationId xmlns:a16="http://schemas.microsoft.com/office/drawing/2014/main" id="{52C7A10E-5D47-411F-8E55-058A2A9C7EED}"/>
              </a:ext>
            </a:extLst>
          </p:cNvPr>
          <p:cNvCxnSpPr>
            <a:cxnSpLocks/>
            <a:stCxn id="45" idx="0"/>
          </p:cNvCxnSpPr>
          <p:nvPr/>
        </p:nvCxnSpPr>
        <p:spPr>
          <a:xfrm flipV="1">
            <a:off x="8696252" y="1468886"/>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7" name="Hình Bầu dục 109">
            <a:extLst>
              <a:ext uri="{FF2B5EF4-FFF2-40B4-BE49-F238E27FC236}">
                <a16:creationId xmlns:a16="http://schemas.microsoft.com/office/drawing/2014/main" id="{095DD37E-933F-B8F5-2D9F-A668705E0F3D}"/>
              </a:ext>
            </a:extLst>
          </p:cNvPr>
          <p:cNvSpPr/>
          <p:nvPr/>
        </p:nvSpPr>
        <p:spPr>
          <a:xfrm>
            <a:off x="8649195" y="1428783"/>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48" name="Đường nối Thẳng 119">
            <a:extLst>
              <a:ext uri="{FF2B5EF4-FFF2-40B4-BE49-F238E27FC236}">
                <a16:creationId xmlns:a16="http://schemas.microsoft.com/office/drawing/2014/main" id="{455C7CBB-7B5D-BBA3-EEAD-F1435D3D7525}"/>
              </a:ext>
            </a:extLst>
          </p:cNvPr>
          <p:cNvCxnSpPr>
            <a:cxnSpLocks/>
          </p:cNvCxnSpPr>
          <p:nvPr/>
        </p:nvCxnSpPr>
        <p:spPr>
          <a:xfrm flipV="1">
            <a:off x="4550405" y="2319781"/>
            <a:ext cx="624649" cy="668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9" name="Đường nối Thẳng 120">
            <a:extLst>
              <a:ext uri="{FF2B5EF4-FFF2-40B4-BE49-F238E27FC236}">
                <a16:creationId xmlns:a16="http://schemas.microsoft.com/office/drawing/2014/main" id="{288DFADD-04B8-2437-8FFA-8E3367D6163A}"/>
              </a:ext>
            </a:extLst>
          </p:cNvPr>
          <p:cNvCxnSpPr>
            <a:cxnSpLocks/>
          </p:cNvCxnSpPr>
          <p:nvPr/>
        </p:nvCxnSpPr>
        <p:spPr>
          <a:xfrm>
            <a:off x="4550405" y="2602692"/>
            <a:ext cx="624649" cy="583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0" name="Đường nối Thẳng 121">
            <a:extLst>
              <a:ext uri="{FF2B5EF4-FFF2-40B4-BE49-F238E27FC236}">
                <a16:creationId xmlns:a16="http://schemas.microsoft.com/office/drawing/2014/main" id="{1510815C-3562-1AF6-F91A-FFDBCF89A4F8}"/>
              </a:ext>
            </a:extLst>
          </p:cNvPr>
          <p:cNvCxnSpPr>
            <a:cxnSpLocks/>
          </p:cNvCxnSpPr>
          <p:nvPr/>
        </p:nvCxnSpPr>
        <p:spPr>
          <a:xfrm>
            <a:off x="4550405" y="2901043"/>
            <a:ext cx="62464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 name="Đường nối Thẳng 122">
            <a:extLst>
              <a:ext uri="{FF2B5EF4-FFF2-40B4-BE49-F238E27FC236}">
                <a16:creationId xmlns:a16="http://schemas.microsoft.com/office/drawing/2014/main" id="{B0D96C53-4362-4830-79E9-CFBA242C707F}"/>
              </a:ext>
            </a:extLst>
          </p:cNvPr>
          <p:cNvCxnSpPr>
            <a:cxnSpLocks/>
          </p:cNvCxnSpPr>
          <p:nvPr/>
        </p:nvCxnSpPr>
        <p:spPr>
          <a:xfrm>
            <a:off x="4537022" y="3208544"/>
            <a:ext cx="63803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Hình chữ nhật 123">
                <a:extLst>
                  <a:ext uri="{FF2B5EF4-FFF2-40B4-BE49-F238E27FC236}">
                    <a16:creationId xmlns:a16="http://schemas.microsoft.com/office/drawing/2014/main" id="{8C56A178-1B7B-D5FE-9427-C73C5F24D33D}"/>
                  </a:ext>
                </a:extLst>
              </p:cNvPr>
              <p:cNvSpPr/>
              <p:nvPr/>
            </p:nvSpPr>
            <p:spPr>
              <a:xfrm>
                <a:off x="4668926" y="2484400"/>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52" name="Hình chữ nhật 123">
                <a:extLst>
                  <a:ext uri="{FF2B5EF4-FFF2-40B4-BE49-F238E27FC236}">
                    <a16:creationId xmlns:a16="http://schemas.microsoft.com/office/drawing/2014/main" id="{8C56A178-1B7B-D5FE-9427-C73C5F24D33D}"/>
                  </a:ext>
                </a:extLst>
              </p:cNvPr>
              <p:cNvSpPr>
                <a:spLocks noRot="1" noChangeAspect="1" noMove="1" noResize="1" noEditPoints="1" noAdjustHandles="1" noChangeArrowheads="1" noChangeShapeType="1" noTextEdit="1"/>
              </p:cNvSpPr>
              <p:nvPr/>
            </p:nvSpPr>
            <p:spPr>
              <a:xfrm>
                <a:off x="4668926" y="2484400"/>
                <a:ext cx="299694" cy="255836"/>
              </a:xfrm>
              <a:prstGeom prst="rect">
                <a:avLst/>
              </a:prstGeom>
              <a:blipFill>
                <a:blip r:embed="rId15"/>
                <a:stretch>
                  <a:fillRect/>
                </a:stretch>
              </a:blipFill>
              <a:ln>
                <a:solidFill>
                  <a:schemeClr val="tx1"/>
                </a:solidFill>
              </a:ln>
            </p:spPr>
            <p:txBody>
              <a:bodyPr/>
              <a:lstStyle/>
              <a:p>
                <a:r>
                  <a:rPr lang="en-VN">
                    <a:noFill/>
                  </a:rPr>
                  <a:t> </a:t>
                </a:r>
              </a:p>
            </p:txBody>
          </p:sp>
        </mc:Fallback>
      </mc:AlternateContent>
      <p:cxnSp>
        <p:nvCxnSpPr>
          <p:cNvPr id="53" name="Đường nối Thẳng 124">
            <a:extLst>
              <a:ext uri="{FF2B5EF4-FFF2-40B4-BE49-F238E27FC236}">
                <a16:creationId xmlns:a16="http://schemas.microsoft.com/office/drawing/2014/main" id="{F30136B0-97D9-767B-AC97-A9E9A5ABD9BE}"/>
              </a:ext>
            </a:extLst>
          </p:cNvPr>
          <p:cNvCxnSpPr>
            <a:cxnSpLocks/>
            <a:stCxn id="52" idx="0"/>
          </p:cNvCxnSpPr>
          <p:nvPr/>
        </p:nvCxnSpPr>
        <p:spPr>
          <a:xfrm flipV="1">
            <a:off x="4818773" y="2319780"/>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4" name="Hình Bầu dục 125">
            <a:extLst>
              <a:ext uri="{FF2B5EF4-FFF2-40B4-BE49-F238E27FC236}">
                <a16:creationId xmlns:a16="http://schemas.microsoft.com/office/drawing/2014/main" id="{524F70AD-42F9-1035-A566-1BFB79E4A635}"/>
              </a:ext>
            </a:extLst>
          </p:cNvPr>
          <p:cNvSpPr/>
          <p:nvPr/>
        </p:nvSpPr>
        <p:spPr>
          <a:xfrm>
            <a:off x="4771715" y="227967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55" name="Hình chữ nhật 142">
                <a:extLst>
                  <a:ext uri="{FF2B5EF4-FFF2-40B4-BE49-F238E27FC236}">
                    <a16:creationId xmlns:a16="http://schemas.microsoft.com/office/drawing/2014/main" id="{53FC46D1-A4A5-D909-DFD8-0BB6BAED8917}"/>
                  </a:ext>
                </a:extLst>
              </p:cNvPr>
              <p:cNvSpPr/>
              <p:nvPr/>
            </p:nvSpPr>
            <p:spPr>
              <a:xfrm>
                <a:off x="4668926" y="3071476"/>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55" name="Hình chữ nhật 142">
                <a:extLst>
                  <a:ext uri="{FF2B5EF4-FFF2-40B4-BE49-F238E27FC236}">
                    <a16:creationId xmlns:a16="http://schemas.microsoft.com/office/drawing/2014/main" id="{53FC46D1-A4A5-D909-DFD8-0BB6BAED8917}"/>
                  </a:ext>
                </a:extLst>
              </p:cNvPr>
              <p:cNvSpPr>
                <a:spLocks noRot="1" noChangeAspect="1" noMove="1" noResize="1" noEditPoints="1" noAdjustHandles="1" noChangeArrowheads="1" noChangeShapeType="1" noTextEdit="1"/>
              </p:cNvSpPr>
              <p:nvPr/>
            </p:nvSpPr>
            <p:spPr>
              <a:xfrm>
                <a:off x="4668926" y="3071476"/>
                <a:ext cx="299694" cy="255836"/>
              </a:xfrm>
              <a:prstGeom prst="rect">
                <a:avLst/>
              </a:prstGeom>
              <a:blipFill>
                <a:blip r:embed="rId16"/>
                <a:stretch>
                  <a:fillRect/>
                </a:stretch>
              </a:blipFill>
              <a:ln>
                <a:solidFill>
                  <a:schemeClr val="tx1"/>
                </a:solidFill>
              </a:ln>
            </p:spPr>
            <p:txBody>
              <a:bodyPr/>
              <a:lstStyle/>
              <a:p>
                <a:r>
                  <a:rPr lang="en-VN">
                    <a:noFill/>
                  </a:rPr>
                  <a:t> </a:t>
                </a:r>
              </a:p>
            </p:txBody>
          </p:sp>
        </mc:Fallback>
      </mc:AlternateContent>
      <p:cxnSp>
        <p:nvCxnSpPr>
          <p:cNvPr id="56" name="Đường nối Thẳng 143">
            <a:extLst>
              <a:ext uri="{FF2B5EF4-FFF2-40B4-BE49-F238E27FC236}">
                <a16:creationId xmlns:a16="http://schemas.microsoft.com/office/drawing/2014/main" id="{D8AD0C7C-8BC8-51F0-E655-FC845A9D23E2}"/>
              </a:ext>
            </a:extLst>
          </p:cNvPr>
          <p:cNvCxnSpPr>
            <a:cxnSpLocks/>
          </p:cNvCxnSpPr>
          <p:nvPr/>
        </p:nvCxnSpPr>
        <p:spPr>
          <a:xfrm flipV="1">
            <a:off x="4818772" y="2901043"/>
            <a:ext cx="0" cy="16461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7" name="Hình Bầu dục 144">
            <a:extLst>
              <a:ext uri="{FF2B5EF4-FFF2-40B4-BE49-F238E27FC236}">
                <a16:creationId xmlns:a16="http://schemas.microsoft.com/office/drawing/2014/main" id="{E3BC736C-56E9-3566-3F75-339C2335524E}"/>
              </a:ext>
            </a:extLst>
          </p:cNvPr>
          <p:cNvSpPr/>
          <p:nvPr/>
        </p:nvSpPr>
        <p:spPr>
          <a:xfrm>
            <a:off x="4771715" y="2858528"/>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cxnSp>
        <p:nvCxnSpPr>
          <p:cNvPr id="58" name="Đường nối Thẳng 149">
            <a:extLst>
              <a:ext uri="{FF2B5EF4-FFF2-40B4-BE49-F238E27FC236}">
                <a16:creationId xmlns:a16="http://schemas.microsoft.com/office/drawing/2014/main" id="{EB746FF1-B9A3-0E3E-5AF3-ACED93B6FEDB}"/>
              </a:ext>
            </a:extLst>
          </p:cNvPr>
          <p:cNvCxnSpPr>
            <a:cxnSpLocks/>
          </p:cNvCxnSpPr>
          <p:nvPr/>
        </p:nvCxnSpPr>
        <p:spPr>
          <a:xfrm flipV="1">
            <a:off x="5259279" y="2317934"/>
            <a:ext cx="1245282"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Đường nối Thẳng 150">
            <a:extLst>
              <a:ext uri="{FF2B5EF4-FFF2-40B4-BE49-F238E27FC236}">
                <a16:creationId xmlns:a16="http://schemas.microsoft.com/office/drawing/2014/main" id="{8D322907-D3E7-F837-4BF3-40EFBA5B21B0}"/>
              </a:ext>
            </a:extLst>
          </p:cNvPr>
          <p:cNvCxnSpPr>
            <a:cxnSpLocks/>
          </p:cNvCxnSpPr>
          <p:nvPr/>
        </p:nvCxnSpPr>
        <p:spPr>
          <a:xfrm flipV="1">
            <a:off x="5259279" y="2585010"/>
            <a:ext cx="1245282" cy="914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0" name="Đường nối Thẳng 151">
            <a:extLst>
              <a:ext uri="{FF2B5EF4-FFF2-40B4-BE49-F238E27FC236}">
                <a16:creationId xmlns:a16="http://schemas.microsoft.com/office/drawing/2014/main" id="{BFB91332-2667-6DE3-ED7F-95D5967C0C38}"/>
              </a:ext>
            </a:extLst>
          </p:cNvPr>
          <p:cNvCxnSpPr>
            <a:cxnSpLocks/>
          </p:cNvCxnSpPr>
          <p:nvPr/>
        </p:nvCxnSpPr>
        <p:spPr>
          <a:xfrm>
            <a:off x="5259279" y="2892510"/>
            <a:ext cx="123763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Đường nối Thẳng 152">
            <a:extLst>
              <a:ext uri="{FF2B5EF4-FFF2-40B4-BE49-F238E27FC236}">
                <a16:creationId xmlns:a16="http://schemas.microsoft.com/office/drawing/2014/main" id="{DEB48C5E-F87C-084B-B2E2-152324457BFE}"/>
              </a:ext>
            </a:extLst>
          </p:cNvPr>
          <p:cNvCxnSpPr>
            <a:cxnSpLocks/>
          </p:cNvCxnSpPr>
          <p:nvPr/>
        </p:nvCxnSpPr>
        <p:spPr>
          <a:xfrm flipV="1">
            <a:off x="5245897" y="3190861"/>
            <a:ext cx="1251012" cy="915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Hình chữ nhật 153">
                <a:extLst>
                  <a:ext uri="{FF2B5EF4-FFF2-40B4-BE49-F238E27FC236}">
                    <a16:creationId xmlns:a16="http://schemas.microsoft.com/office/drawing/2014/main" id="{CDAA7477-5867-ED22-48A5-080A00D87930}"/>
                  </a:ext>
                </a:extLst>
              </p:cNvPr>
              <p:cNvSpPr/>
              <p:nvPr/>
            </p:nvSpPr>
            <p:spPr>
              <a:xfrm>
                <a:off x="5889988" y="3078865"/>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62" name="Hình chữ nhật 153">
                <a:extLst>
                  <a:ext uri="{FF2B5EF4-FFF2-40B4-BE49-F238E27FC236}">
                    <a16:creationId xmlns:a16="http://schemas.microsoft.com/office/drawing/2014/main" id="{CDAA7477-5867-ED22-48A5-080A00D87930}"/>
                  </a:ext>
                </a:extLst>
              </p:cNvPr>
              <p:cNvSpPr>
                <a:spLocks noRot="1" noChangeAspect="1" noMove="1" noResize="1" noEditPoints="1" noAdjustHandles="1" noChangeArrowheads="1" noChangeShapeType="1" noTextEdit="1"/>
              </p:cNvSpPr>
              <p:nvPr/>
            </p:nvSpPr>
            <p:spPr>
              <a:xfrm>
                <a:off x="5889988" y="3078865"/>
                <a:ext cx="299694" cy="255836"/>
              </a:xfrm>
              <a:prstGeom prst="rect">
                <a:avLst/>
              </a:prstGeom>
              <a:blipFill>
                <a:blip r:embed="rId17"/>
                <a:stretch>
                  <a:fillRect/>
                </a:stretch>
              </a:blipFill>
              <a:ln>
                <a:solidFill>
                  <a:schemeClr val="tx1"/>
                </a:solidFill>
              </a:ln>
            </p:spPr>
            <p:txBody>
              <a:bodyPr/>
              <a:lstStyle/>
              <a:p>
                <a:r>
                  <a:rPr lang="en-VN">
                    <a:noFill/>
                  </a:rPr>
                  <a:t> </a:t>
                </a:r>
              </a:p>
            </p:txBody>
          </p:sp>
        </mc:Fallback>
      </mc:AlternateContent>
      <p:cxnSp>
        <p:nvCxnSpPr>
          <p:cNvPr id="63" name="Đường nối Thẳng 154">
            <a:extLst>
              <a:ext uri="{FF2B5EF4-FFF2-40B4-BE49-F238E27FC236}">
                <a16:creationId xmlns:a16="http://schemas.microsoft.com/office/drawing/2014/main" id="{FAA76890-C699-30F6-BC5D-7F074004E1AC}"/>
              </a:ext>
            </a:extLst>
          </p:cNvPr>
          <p:cNvCxnSpPr>
            <a:cxnSpLocks/>
            <a:stCxn id="62" idx="0"/>
            <a:endCxn id="64" idx="4"/>
          </p:cNvCxnSpPr>
          <p:nvPr/>
        </p:nvCxnSpPr>
        <p:spPr>
          <a:xfrm flipH="1" flipV="1">
            <a:off x="6033775" y="2358723"/>
            <a:ext cx="6060" cy="72014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Hình Bầu dục 155">
            <a:extLst>
              <a:ext uri="{FF2B5EF4-FFF2-40B4-BE49-F238E27FC236}">
                <a16:creationId xmlns:a16="http://schemas.microsoft.com/office/drawing/2014/main" id="{080A9C49-A79E-8E1E-A1C0-4D8AEC0F4AC0}"/>
              </a:ext>
            </a:extLst>
          </p:cNvPr>
          <p:cNvSpPr/>
          <p:nvPr/>
        </p:nvSpPr>
        <p:spPr>
          <a:xfrm>
            <a:off x="5986717" y="2275844"/>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mc:AlternateContent xmlns:mc="http://schemas.openxmlformats.org/markup-compatibility/2006" xmlns:a14="http://schemas.microsoft.com/office/drawing/2010/main">
        <mc:Choice Requires="a14">
          <p:sp>
            <p:nvSpPr>
              <p:cNvPr id="65" name="Hình chữ nhật 157">
                <a:extLst>
                  <a:ext uri="{FF2B5EF4-FFF2-40B4-BE49-F238E27FC236}">
                    <a16:creationId xmlns:a16="http://schemas.microsoft.com/office/drawing/2014/main" id="{850966B3-DD7F-9A60-305A-A20E2A0A4FE6}"/>
                  </a:ext>
                </a:extLst>
              </p:cNvPr>
              <p:cNvSpPr/>
              <p:nvPr/>
            </p:nvSpPr>
            <p:spPr>
              <a:xfrm>
                <a:off x="5371654" y="2822670"/>
                <a:ext cx="299694" cy="25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200" i="1">
                              <a:solidFill>
                                <a:schemeClr val="tx1"/>
                              </a:solidFill>
                              <a:latin typeface="Cambria Math" panose="02040503050406030204" pitchFamily="18" charset="0"/>
                              <a:cs typeface="Times New Roman" panose="02020603050405020304" pitchFamily="18" charset="0"/>
                            </a:rPr>
                          </m:ctrlPr>
                        </m:sSubPr>
                        <m:e>
                          <m:r>
                            <a:rPr lang="en-US" sz="1200" i="1">
                              <a:solidFill>
                                <a:schemeClr val="tx1"/>
                              </a:solidFill>
                              <a:latin typeface="Cambria Math" panose="02040503050406030204" pitchFamily="18" charset="0"/>
                              <a:cs typeface="Times New Roman" panose="02020603050405020304" pitchFamily="18" charset="0"/>
                            </a:rPr>
                            <m:t>𝑅</m:t>
                          </m:r>
                        </m:e>
                        <m:sub>
                          <m:r>
                            <a:rPr lang="en-US" sz="1200" i="1">
                              <a:solidFill>
                                <a:schemeClr val="tx1"/>
                              </a:solidFill>
                              <a:latin typeface="Cambria Math" panose="02040503050406030204" pitchFamily="18" charset="0"/>
                              <a:cs typeface="Times New Roman" panose="02020603050405020304" pitchFamily="18" charset="0"/>
                            </a:rPr>
                            <m:t>𝑌</m:t>
                          </m:r>
                        </m:sub>
                      </m:sSub>
                    </m:oMath>
                  </m:oMathPara>
                </a14:m>
                <a:endParaRPr lang="vi-VN" sz="1200" i="1">
                  <a:solidFill>
                    <a:schemeClr val="tx1"/>
                  </a:solidFill>
                  <a:latin typeface="+mj-lt"/>
                  <a:cs typeface="Times New Roman" panose="02020603050405020304" pitchFamily="18" charset="0"/>
                </a:endParaRPr>
              </a:p>
            </p:txBody>
          </p:sp>
        </mc:Choice>
        <mc:Fallback xmlns="">
          <p:sp>
            <p:nvSpPr>
              <p:cNvPr id="65" name="Hình chữ nhật 157">
                <a:extLst>
                  <a:ext uri="{FF2B5EF4-FFF2-40B4-BE49-F238E27FC236}">
                    <a16:creationId xmlns:a16="http://schemas.microsoft.com/office/drawing/2014/main" id="{850966B3-DD7F-9A60-305A-A20E2A0A4FE6}"/>
                  </a:ext>
                </a:extLst>
              </p:cNvPr>
              <p:cNvSpPr>
                <a:spLocks noRot="1" noChangeAspect="1" noMove="1" noResize="1" noEditPoints="1" noAdjustHandles="1" noChangeArrowheads="1" noChangeShapeType="1" noTextEdit="1"/>
              </p:cNvSpPr>
              <p:nvPr/>
            </p:nvSpPr>
            <p:spPr>
              <a:xfrm>
                <a:off x="5371654" y="2822670"/>
                <a:ext cx="299694" cy="255836"/>
              </a:xfrm>
              <a:prstGeom prst="rect">
                <a:avLst/>
              </a:prstGeom>
              <a:blipFill>
                <a:blip r:embed="rId18"/>
                <a:stretch>
                  <a:fillRect/>
                </a:stretch>
              </a:blipFill>
              <a:ln>
                <a:solidFill>
                  <a:schemeClr val="tx1"/>
                </a:solidFill>
              </a:ln>
            </p:spPr>
            <p:txBody>
              <a:bodyPr/>
              <a:lstStyle/>
              <a:p>
                <a:r>
                  <a:rPr lang="en-VN">
                    <a:noFill/>
                  </a:rPr>
                  <a:t> </a:t>
                </a:r>
              </a:p>
            </p:txBody>
          </p:sp>
        </mc:Fallback>
      </mc:AlternateContent>
      <p:cxnSp>
        <p:nvCxnSpPr>
          <p:cNvPr id="66" name="Đường nối Thẳng 158">
            <a:extLst>
              <a:ext uri="{FF2B5EF4-FFF2-40B4-BE49-F238E27FC236}">
                <a16:creationId xmlns:a16="http://schemas.microsoft.com/office/drawing/2014/main" id="{4ABE1CC5-16DF-9447-58B8-AA4601485767}"/>
              </a:ext>
            </a:extLst>
          </p:cNvPr>
          <p:cNvCxnSpPr>
            <a:cxnSpLocks/>
            <a:stCxn id="65" idx="0"/>
            <a:endCxn id="67" idx="4"/>
          </p:cNvCxnSpPr>
          <p:nvPr/>
        </p:nvCxnSpPr>
        <p:spPr>
          <a:xfrm flipH="1" flipV="1">
            <a:off x="5520117" y="2635598"/>
            <a:ext cx="1384" cy="18707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7" name="Hình Bầu dục 159">
            <a:extLst>
              <a:ext uri="{FF2B5EF4-FFF2-40B4-BE49-F238E27FC236}">
                <a16:creationId xmlns:a16="http://schemas.microsoft.com/office/drawing/2014/main" id="{31EB5A28-0B48-0A28-76CE-A4797AA00864}"/>
              </a:ext>
            </a:extLst>
          </p:cNvPr>
          <p:cNvSpPr/>
          <p:nvPr/>
        </p:nvSpPr>
        <p:spPr>
          <a:xfrm>
            <a:off x="5473060" y="2552719"/>
            <a:ext cx="94115" cy="828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i="1">
              <a:latin typeface="+mj-lt"/>
            </a:endParaRPr>
          </a:p>
        </p:txBody>
      </p:sp>
      <p:sp>
        <p:nvSpPr>
          <p:cNvPr id="68" name="Hộp Văn bản 191">
            <a:extLst>
              <a:ext uri="{FF2B5EF4-FFF2-40B4-BE49-F238E27FC236}">
                <a16:creationId xmlns:a16="http://schemas.microsoft.com/office/drawing/2014/main" id="{338DB47F-DD5F-8B0E-F0D8-856D849B4121}"/>
              </a:ext>
            </a:extLst>
          </p:cNvPr>
          <p:cNvSpPr txBox="1"/>
          <p:nvPr/>
        </p:nvSpPr>
        <p:spPr>
          <a:xfrm>
            <a:off x="4607906" y="2074202"/>
            <a:ext cx="567148" cy="207749"/>
          </a:xfrm>
          <a:prstGeom prst="rect">
            <a:avLst/>
          </a:prstGeom>
          <a:noFill/>
          <a:ln>
            <a:noFill/>
          </a:ln>
        </p:spPr>
        <p:txBody>
          <a:bodyPr wrap="square" rtlCol="0">
            <a:spAutoFit/>
          </a:bodyPr>
          <a:lstStyle/>
          <a:p>
            <a:pPr algn="ctr"/>
            <a:r>
              <a:rPr lang="en-US" sz="750" i="1">
                <a:latin typeface="Times New Roman" panose="02020603050405020304" pitchFamily="18" charset="0"/>
                <a:cs typeface="Times New Roman" panose="02020603050405020304" pitchFamily="18" charset="0"/>
              </a:rPr>
              <a:t>Odd layer</a:t>
            </a:r>
            <a:endParaRPr lang="vi-VN" sz="750" i="1">
              <a:latin typeface="Times New Roman" panose="02020603050405020304" pitchFamily="18" charset="0"/>
              <a:cs typeface="Times New Roman" panose="02020603050405020304" pitchFamily="18" charset="0"/>
            </a:endParaRPr>
          </a:p>
        </p:txBody>
      </p:sp>
      <p:sp>
        <p:nvSpPr>
          <p:cNvPr id="69" name="Hộp Văn bản 192">
            <a:extLst>
              <a:ext uri="{FF2B5EF4-FFF2-40B4-BE49-F238E27FC236}">
                <a16:creationId xmlns:a16="http://schemas.microsoft.com/office/drawing/2014/main" id="{37C1E9CE-76D7-53DA-DE60-E99314EBCFEF}"/>
              </a:ext>
            </a:extLst>
          </p:cNvPr>
          <p:cNvSpPr txBox="1"/>
          <p:nvPr/>
        </p:nvSpPr>
        <p:spPr>
          <a:xfrm>
            <a:off x="5245896" y="2070367"/>
            <a:ext cx="1125211" cy="207749"/>
          </a:xfrm>
          <a:prstGeom prst="rect">
            <a:avLst/>
          </a:prstGeom>
          <a:noFill/>
          <a:ln>
            <a:noFill/>
          </a:ln>
        </p:spPr>
        <p:txBody>
          <a:bodyPr wrap="square" rtlCol="0">
            <a:spAutoFit/>
          </a:bodyPr>
          <a:lstStyle/>
          <a:p>
            <a:pPr algn="ctr"/>
            <a:r>
              <a:rPr lang="en-US" sz="750" i="1">
                <a:latin typeface="Times New Roman" panose="02020603050405020304" pitchFamily="18" charset="0"/>
                <a:cs typeface="Times New Roman" panose="02020603050405020304" pitchFamily="18" charset="0"/>
              </a:rPr>
              <a:t>Even layer</a:t>
            </a:r>
            <a:endParaRPr lang="vi-VN" sz="750"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 name="Hộp Văn bản 193">
                <a:extLst>
                  <a:ext uri="{FF2B5EF4-FFF2-40B4-BE49-F238E27FC236}">
                    <a16:creationId xmlns:a16="http://schemas.microsoft.com/office/drawing/2014/main" id="{4B8537D1-D050-E2AD-4687-04477553B3BC}"/>
                  </a:ext>
                </a:extLst>
              </p:cNvPr>
              <p:cNvSpPr txBox="1"/>
              <p:nvPr/>
            </p:nvSpPr>
            <p:spPr>
              <a:xfrm>
                <a:off x="5287897" y="3374542"/>
                <a:ext cx="1216663" cy="319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m:rPr>
                              <m:sty m:val="p"/>
                            </m:rPr>
                            <a:rPr lang="en-US" sz="1350" i="0">
                              <a:latin typeface="Cambria Math" panose="02040503050406030204" pitchFamily="18" charset="0"/>
                            </a:rPr>
                            <m:t>f</m:t>
                          </m:r>
                          <m:r>
                            <a:rPr lang="vi-VN" sz="1350" i="0">
                              <a:latin typeface="Cambria Math" panose="02040503050406030204" pitchFamily="18" charset="0"/>
                            </a:rPr>
                            <m:t>)</m:t>
                          </m:r>
                          <m:r>
                            <a:rPr lang="vi-VN" sz="1350" i="1">
                              <a:latin typeface="Cambria Math" panose="02040503050406030204" pitchFamily="18" charset="0"/>
                            </a:rPr>
                            <m:t> </m:t>
                          </m:r>
                          <m:r>
                            <a:rPr lang="en-US" sz="1350" i="1">
                              <a:latin typeface="Cambria Math" panose="02040503050406030204" pitchFamily="18" charset="0"/>
                            </a:rPr>
                            <m:t>𝑊</m:t>
                          </m:r>
                        </m:e>
                        <m:sub>
                          <m:r>
                            <a:rPr lang="en-US" sz="1350" i="1">
                              <a:latin typeface="Cambria Math" panose="02040503050406030204" pitchFamily="18" charset="0"/>
                            </a:rPr>
                            <m:t>𝑎𝑙𝑡𝑒𝑟𝑛𝑎𝑡𝑖𝑛𝑔</m:t>
                          </m:r>
                        </m:sub>
                      </m:sSub>
                    </m:oMath>
                  </m:oMathPara>
                </a14:m>
                <a:endParaRPr lang="vi-VN" sz="1350" i="1">
                  <a:latin typeface="Calibri" panose="020F0502020204030204" pitchFamily="34" charset="0"/>
                  <a:cs typeface="Calibri" panose="020F0502020204030204" pitchFamily="34" charset="0"/>
                </a:endParaRPr>
              </a:p>
            </p:txBody>
          </p:sp>
        </mc:Choice>
        <mc:Fallback xmlns="">
          <p:sp>
            <p:nvSpPr>
              <p:cNvPr id="70" name="Hộp Văn bản 193">
                <a:extLst>
                  <a:ext uri="{FF2B5EF4-FFF2-40B4-BE49-F238E27FC236}">
                    <a16:creationId xmlns:a16="http://schemas.microsoft.com/office/drawing/2014/main" id="{4B8537D1-D050-E2AD-4687-04477553B3BC}"/>
                  </a:ext>
                </a:extLst>
              </p:cNvPr>
              <p:cNvSpPr txBox="1">
                <a:spLocks noRot="1" noChangeAspect="1" noMove="1" noResize="1" noEditPoints="1" noAdjustHandles="1" noChangeArrowheads="1" noChangeShapeType="1" noTextEdit="1"/>
              </p:cNvSpPr>
              <p:nvPr/>
            </p:nvSpPr>
            <p:spPr>
              <a:xfrm>
                <a:off x="5287897" y="3374542"/>
                <a:ext cx="1216663" cy="319639"/>
              </a:xfrm>
              <a:prstGeom prst="rect">
                <a:avLst/>
              </a:prstGeom>
              <a:blipFill>
                <a:blip r:embed="rId19"/>
                <a:stretch>
                  <a:fillRect b="-384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1" name="Hình chữ nhật 93">
                <a:extLst>
                  <a:ext uri="{FF2B5EF4-FFF2-40B4-BE49-F238E27FC236}">
                    <a16:creationId xmlns:a16="http://schemas.microsoft.com/office/drawing/2014/main" id="{62AEB7F0-17C2-E149-B764-B5B7B33437E5}"/>
                  </a:ext>
                </a:extLst>
              </p:cNvPr>
              <p:cNvSpPr/>
              <p:nvPr/>
            </p:nvSpPr>
            <p:spPr>
              <a:xfrm>
                <a:off x="6993208" y="2454196"/>
                <a:ext cx="1208315" cy="12107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𝑊</m:t>
                          </m:r>
                        </m:e>
                        <m:sub>
                          <m:r>
                            <m:rPr>
                              <m:sty m:val="p"/>
                            </m:rPr>
                            <a:rPr lang="vi-VN" sz="1200" i="1">
                              <a:solidFill>
                                <a:schemeClr val="tx1"/>
                              </a:solidFill>
                              <a:latin typeface="Cambria Math" panose="02040503050406030204" pitchFamily="18" charset="0"/>
                              <a:cs typeface="Times New Roman" panose="02020603050405020304" pitchFamily="18" charset="0"/>
                            </a:rPr>
                            <m:t>i</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1" name="Hình chữ nhật 93">
                <a:extLst>
                  <a:ext uri="{FF2B5EF4-FFF2-40B4-BE49-F238E27FC236}">
                    <a16:creationId xmlns:a16="http://schemas.microsoft.com/office/drawing/2014/main" id="{62AEB7F0-17C2-E149-B764-B5B7B33437E5}"/>
                  </a:ext>
                </a:extLst>
              </p:cNvPr>
              <p:cNvSpPr>
                <a:spLocks noRot="1" noChangeAspect="1" noMove="1" noResize="1" noEditPoints="1" noAdjustHandles="1" noChangeArrowheads="1" noChangeShapeType="1" noTextEdit="1"/>
              </p:cNvSpPr>
              <p:nvPr/>
            </p:nvSpPr>
            <p:spPr>
              <a:xfrm>
                <a:off x="6993208" y="2454196"/>
                <a:ext cx="1208315" cy="1210736"/>
              </a:xfrm>
              <a:prstGeom prst="rect">
                <a:avLst/>
              </a:prstGeom>
              <a:blipFill>
                <a:blip r:embed="rId20"/>
                <a:stretch>
                  <a:fillRect/>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2" name="Hình chữ nhật 93">
                <a:extLst>
                  <a:ext uri="{FF2B5EF4-FFF2-40B4-BE49-F238E27FC236}">
                    <a16:creationId xmlns:a16="http://schemas.microsoft.com/office/drawing/2014/main" id="{BF49AC47-B2AB-DDD6-674C-A69B59D1CF99}"/>
                  </a:ext>
                </a:extLst>
              </p:cNvPr>
              <p:cNvSpPr/>
              <p:nvPr/>
            </p:nvSpPr>
            <p:spPr>
              <a:xfrm>
                <a:off x="8299986" y="2492684"/>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X</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2" name="Hình chữ nhật 93">
                <a:extLst>
                  <a:ext uri="{FF2B5EF4-FFF2-40B4-BE49-F238E27FC236}">
                    <a16:creationId xmlns:a16="http://schemas.microsoft.com/office/drawing/2014/main" id="{BF49AC47-B2AB-DDD6-674C-A69B59D1CF99}"/>
                  </a:ext>
                </a:extLst>
              </p:cNvPr>
              <p:cNvSpPr>
                <a:spLocks noRot="1" noChangeAspect="1" noMove="1" noResize="1" noEditPoints="1" noAdjustHandles="1" noChangeArrowheads="1" noChangeShapeType="1" noTextEdit="1"/>
              </p:cNvSpPr>
              <p:nvPr/>
            </p:nvSpPr>
            <p:spPr>
              <a:xfrm>
                <a:off x="8299986" y="2492684"/>
                <a:ext cx="240844" cy="241326"/>
              </a:xfrm>
              <a:prstGeom prst="rect">
                <a:avLst/>
              </a:prstGeom>
              <a:blipFill>
                <a:blip r:embed="rId21"/>
                <a:stretch>
                  <a:fillRect l="-15000" b="-4762"/>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3" name="Hình chữ nhật 93">
                <a:extLst>
                  <a:ext uri="{FF2B5EF4-FFF2-40B4-BE49-F238E27FC236}">
                    <a16:creationId xmlns:a16="http://schemas.microsoft.com/office/drawing/2014/main" id="{8D2645F8-C39D-CA73-E8AE-15B7231C2736}"/>
                  </a:ext>
                </a:extLst>
              </p:cNvPr>
              <p:cNvSpPr/>
              <p:nvPr/>
            </p:nvSpPr>
            <p:spPr>
              <a:xfrm>
                <a:off x="8299985" y="2780407"/>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X</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3" name="Hình chữ nhật 93">
                <a:extLst>
                  <a:ext uri="{FF2B5EF4-FFF2-40B4-BE49-F238E27FC236}">
                    <a16:creationId xmlns:a16="http://schemas.microsoft.com/office/drawing/2014/main" id="{8D2645F8-C39D-CA73-E8AE-15B7231C2736}"/>
                  </a:ext>
                </a:extLst>
              </p:cNvPr>
              <p:cNvSpPr>
                <a:spLocks noRot="1" noChangeAspect="1" noMove="1" noResize="1" noEditPoints="1" noAdjustHandles="1" noChangeArrowheads="1" noChangeShapeType="1" noTextEdit="1"/>
              </p:cNvSpPr>
              <p:nvPr/>
            </p:nvSpPr>
            <p:spPr>
              <a:xfrm>
                <a:off x="8299985" y="2780407"/>
                <a:ext cx="240844" cy="241326"/>
              </a:xfrm>
              <a:prstGeom prst="rect">
                <a:avLst/>
              </a:prstGeom>
              <a:blipFill>
                <a:blip r:embed="rId22"/>
                <a:stretch>
                  <a:fillRect l="-15000" b="-4762"/>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4" name="Hình chữ nhật 93">
                <a:extLst>
                  <a:ext uri="{FF2B5EF4-FFF2-40B4-BE49-F238E27FC236}">
                    <a16:creationId xmlns:a16="http://schemas.microsoft.com/office/drawing/2014/main" id="{3407471F-BC8F-0B65-E48D-CD9B390EABBE}"/>
                  </a:ext>
                </a:extLst>
              </p:cNvPr>
              <p:cNvSpPr/>
              <p:nvPr/>
            </p:nvSpPr>
            <p:spPr>
              <a:xfrm>
                <a:off x="8299986" y="3068210"/>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X</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4" name="Hình chữ nhật 93">
                <a:extLst>
                  <a:ext uri="{FF2B5EF4-FFF2-40B4-BE49-F238E27FC236}">
                    <a16:creationId xmlns:a16="http://schemas.microsoft.com/office/drawing/2014/main" id="{3407471F-BC8F-0B65-E48D-CD9B390EABBE}"/>
                  </a:ext>
                </a:extLst>
              </p:cNvPr>
              <p:cNvSpPr>
                <a:spLocks noRot="1" noChangeAspect="1" noMove="1" noResize="1" noEditPoints="1" noAdjustHandles="1" noChangeArrowheads="1" noChangeShapeType="1" noTextEdit="1"/>
              </p:cNvSpPr>
              <p:nvPr/>
            </p:nvSpPr>
            <p:spPr>
              <a:xfrm>
                <a:off x="8299986" y="3068210"/>
                <a:ext cx="240844" cy="241326"/>
              </a:xfrm>
              <a:prstGeom prst="rect">
                <a:avLst/>
              </a:prstGeom>
              <a:blipFill>
                <a:blip r:embed="rId23"/>
                <a:stretch>
                  <a:fillRect l="-15000"/>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5" name="Hình chữ nhật 93">
                <a:extLst>
                  <a:ext uri="{FF2B5EF4-FFF2-40B4-BE49-F238E27FC236}">
                    <a16:creationId xmlns:a16="http://schemas.microsoft.com/office/drawing/2014/main" id="{159694A1-B645-97FE-00C5-4ED1B188568E}"/>
                  </a:ext>
                </a:extLst>
              </p:cNvPr>
              <p:cNvSpPr/>
              <p:nvPr/>
            </p:nvSpPr>
            <p:spPr>
              <a:xfrm>
                <a:off x="8299985" y="3355933"/>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X</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5" name="Hình chữ nhật 93">
                <a:extLst>
                  <a:ext uri="{FF2B5EF4-FFF2-40B4-BE49-F238E27FC236}">
                    <a16:creationId xmlns:a16="http://schemas.microsoft.com/office/drawing/2014/main" id="{159694A1-B645-97FE-00C5-4ED1B188568E}"/>
                  </a:ext>
                </a:extLst>
              </p:cNvPr>
              <p:cNvSpPr>
                <a:spLocks noRot="1" noChangeAspect="1" noMove="1" noResize="1" noEditPoints="1" noAdjustHandles="1" noChangeArrowheads="1" noChangeShapeType="1" noTextEdit="1"/>
              </p:cNvSpPr>
              <p:nvPr/>
            </p:nvSpPr>
            <p:spPr>
              <a:xfrm>
                <a:off x="8299985" y="3355933"/>
                <a:ext cx="240844" cy="241326"/>
              </a:xfrm>
              <a:prstGeom prst="rect">
                <a:avLst/>
              </a:prstGeom>
              <a:blipFill>
                <a:blip r:embed="rId24"/>
                <a:stretch>
                  <a:fillRect l="-15000" b="-5000"/>
                </a:stretch>
              </a:blipFill>
              <a:ln>
                <a:solidFill>
                  <a:schemeClr val="tx1"/>
                </a:solidFill>
              </a:ln>
            </p:spPr>
            <p:txBody>
              <a:bodyPr/>
              <a:lstStyle/>
              <a:p>
                <a:r>
                  <a:rPr lang="en-VN">
                    <a:noFill/>
                  </a:rPr>
                  <a:t> </a:t>
                </a:r>
              </a:p>
            </p:txBody>
          </p:sp>
        </mc:Fallback>
      </mc:AlternateContent>
      <p:sp>
        <p:nvSpPr>
          <p:cNvPr id="76" name="Rectangle 75">
            <a:extLst>
              <a:ext uri="{FF2B5EF4-FFF2-40B4-BE49-F238E27FC236}">
                <a16:creationId xmlns:a16="http://schemas.microsoft.com/office/drawing/2014/main" id="{16618904-1D18-3B5A-DB35-4228881AB941}"/>
              </a:ext>
            </a:extLst>
          </p:cNvPr>
          <p:cNvSpPr/>
          <p:nvPr/>
        </p:nvSpPr>
        <p:spPr>
          <a:xfrm>
            <a:off x="6932984" y="2368938"/>
            <a:ext cx="1988307" cy="1371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p>
        </p:txBody>
      </p:sp>
      <mc:AlternateContent xmlns:mc="http://schemas.openxmlformats.org/markup-compatibility/2006" xmlns:a14="http://schemas.microsoft.com/office/drawing/2010/main">
        <mc:Choice Requires="a14">
          <p:sp>
            <p:nvSpPr>
              <p:cNvPr id="77" name="Hình chữ nhật 93">
                <a:extLst>
                  <a:ext uri="{FF2B5EF4-FFF2-40B4-BE49-F238E27FC236}">
                    <a16:creationId xmlns:a16="http://schemas.microsoft.com/office/drawing/2014/main" id="{4BF6ABAF-1D83-D278-B66A-2EA81B71C56A}"/>
                  </a:ext>
                </a:extLst>
              </p:cNvPr>
              <p:cNvSpPr/>
              <p:nvPr/>
            </p:nvSpPr>
            <p:spPr>
              <a:xfrm>
                <a:off x="8615463" y="2499584"/>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Z</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7" name="Hình chữ nhật 93">
                <a:extLst>
                  <a:ext uri="{FF2B5EF4-FFF2-40B4-BE49-F238E27FC236}">
                    <a16:creationId xmlns:a16="http://schemas.microsoft.com/office/drawing/2014/main" id="{4BF6ABAF-1D83-D278-B66A-2EA81B71C56A}"/>
                  </a:ext>
                </a:extLst>
              </p:cNvPr>
              <p:cNvSpPr>
                <a:spLocks noRot="1" noChangeAspect="1" noMove="1" noResize="1" noEditPoints="1" noAdjustHandles="1" noChangeArrowheads="1" noChangeShapeType="1" noTextEdit="1"/>
              </p:cNvSpPr>
              <p:nvPr/>
            </p:nvSpPr>
            <p:spPr>
              <a:xfrm>
                <a:off x="8615463" y="2499584"/>
                <a:ext cx="240844" cy="241326"/>
              </a:xfrm>
              <a:prstGeom prst="rect">
                <a:avLst/>
              </a:prstGeom>
              <a:blipFill>
                <a:blip r:embed="rId25"/>
                <a:stretch>
                  <a:fillRect l="-9524"/>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8" name="Hình chữ nhật 93">
                <a:extLst>
                  <a:ext uri="{FF2B5EF4-FFF2-40B4-BE49-F238E27FC236}">
                    <a16:creationId xmlns:a16="http://schemas.microsoft.com/office/drawing/2014/main" id="{D5389256-F1F7-656E-0DD9-5D769F25D304}"/>
                  </a:ext>
                </a:extLst>
              </p:cNvPr>
              <p:cNvSpPr/>
              <p:nvPr/>
            </p:nvSpPr>
            <p:spPr>
              <a:xfrm>
                <a:off x="8615462" y="2787307"/>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Z</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8" name="Hình chữ nhật 93">
                <a:extLst>
                  <a:ext uri="{FF2B5EF4-FFF2-40B4-BE49-F238E27FC236}">
                    <a16:creationId xmlns:a16="http://schemas.microsoft.com/office/drawing/2014/main" id="{D5389256-F1F7-656E-0DD9-5D769F25D304}"/>
                  </a:ext>
                </a:extLst>
              </p:cNvPr>
              <p:cNvSpPr>
                <a:spLocks noRot="1" noChangeAspect="1" noMove="1" noResize="1" noEditPoints="1" noAdjustHandles="1" noChangeArrowheads="1" noChangeShapeType="1" noTextEdit="1"/>
              </p:cNvSpPr>
              <p:nvPr/>
            </p:nvSpPr>
            <p:spPr>
              <a:xfrm>
                <a:off x="8615462" y="2787307"/>
                <a:ext cx="240844" cy="241326"/>
              </a:xfrm>
              <a:prstGeom prst="rect">
                <a:avLst/>
              </a:prstGeom>
              <a:blipFill>
                <a:blip r:embed="rId26"/>
                <a:stretch>
                  <a:fillRect l="-9524"/>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9" name="Hình chữ nhật 93">
                <a:extLst>
                  <a:ext uri="{FF2B5EF4-FFF2-40B4-BE49-F238E27FC236}">
                    <a16:creationId xmlns:a16="http://schemas.microsoft.com/office/drawing/2014/main" id="{61522224-F96F-3DA0-997E-E21CC997C4FC}"/>
                  </a:ext>
                </a:extLst>
              </p:cNvPr>
              <p:cNvSpPr/>
              <p:nvPr/>
            </p:nvSpPr>
            <p:spPr>
              <a:xfrm>
                <a:off x="8615463" y="3075110"/>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Z</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79" name="Hình chữ nhật 93">
                <a:extLst>
                  <a:ext uri="{FF2B5EF4-FFF2-40B4-BE49-F238E27FC236}">
                    <a16:creationId xmlns:a16="http://schemas.microsoft.com/office/drawing/2014/main" id="{61522224-F96F-3DA0-997E-E21CC997C4FC}"/>
                  </a:ext>
                </a:extLst>
              </p:cNvPr>
              <p:cNvSpPr>
                <a:spLocks noRot="1" noChangeAspect="1" noMove="1" noResize="1" noEditPoints="1" noAdjustHandles="1" noChangeArrowheads="1" noChangeShapeType="1" noTextEdit="1"/>
              </p:cNvSpPr>
              <p:nvPr/>
            </p:nvSpPr>
            <p:spPr>
              <a:xfrm>
                <a:off x="8615463" y="3075110"/>
                <a:ext cx="240844" cy="241326"/>
              </a:xfrm>
              <a:prstGeom prst="rect">
                <a:avLst/>
              </a:prstGeom>
              <a:blipFill>
                <a:blip r:embed="rId27"/>
                <a:stretch>
                  <a:fillRect l="-9524" b="-4762"/>
                </a:stretch>
              </a:blipFill>
              <a:ln>
                <a:solidFill>
                  <a:schemeClr val="tx1"/>
                </a:solid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0" name="Hình chữ nhật 93">
                <a:extLst>
                  <a:ext uri="{FF2B5EF4-FFF2-40B4-BE49-F238E27FC236}">
                    <a16:creationId xmlns:a16="http://schemas.microsoft.com/office/drawing/2014/main" id="{FDE8448F-0BAA-0A8F-E893-E127D8E29108}"/>
                  </a:ext>
                </a:extLst>
              </p:cNvPr>
              <p:cNvSpPr/>
              <p:nvPr/>
            </p:nvSpPr>
            <p:spPr>
              <a:xfrm>
                <a:off x="8615462" y="3362833"/>
                <a:ext cx="240844" cy="241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vi-VN" sz="1200" i="1">
                              <a:solidFill>
                                <a:schemeClr val="tx1"/>
                              </a:solidFill>
                              <a:latin typeface="Cambria Math" panose="02040503050406030204" pitchFamily="18" charset="0"/>
                              <a:cs typeface="Times New Roman" panose="02020603050405020304" pitchFamily="18" charset="0"/>
                            </a:rPr>
                          </m:ctrlPr>
                        </m:sSubPr>
                        <m:e>
                          <m:r>
                            <a:rPr lang="vi-VN" sz="1200" i="1">
                              <a:solidFill>
                                <a:schemeClr val="tx1"/>
                              </a:solidFill>
                              <a:latin typeface="Cambria Math" panose="02040503050406030204" pitchFamily="18" charset="0"/>
                              <a:cs typeface="Times New Roman" panose="02020603050405020304" pitchFamily="18" charset="0"/>
                            </a:rPr>
                            <m:t>𝑅</m:t>
                          </m:r>
                        </m:e>
                        <m:sub>
                          <m:r>
                            <m:rPr>
                              <m:sty m:val="p"/>
                            </m:rPr>
                            <a:rPr lang="vi-VN" sz="1200" i="1">
                              <a:solidFill>
                                <a:schemeClr val="tx1"/>
                              </a:solidFill>
                              <a:latin typeface="Cambria Math" panose="02040503050406030204" pitchFamily="18" charset="0"/>
                              <a:cs typeface="Times New Roman" panose="02020603050405020304" pitchFamily="18" charset="0"/>
                            </a:rPr>
                            <m:t>Z</m:t>
                          </m:r>
                        </m:sub>
                      </m:sSub>
                    </m:oMath>
                  </m:oMathPara>
                </a14:m>
                <a:endParaRPr lang="vi-VN" sz="1200">
                  <a:solidFill>
                    <a:schemeClr val="tx1"/>
                  </a:solidFill>
                  <a:latin typeface="+mj-lt"/>
                  <a:cs typeface="Times New Roman" panose="02020603050405020304" pitchFamily="18" charset="0"/>
                </a:endParaRPr>
              </a:p>
            </p:txBody>
          </p:sp>
        </mc:Choice>
        <mc:Fallback xmlns="">
          <p:sp>
            <p:nvSpPr>
              <p:cNvPr id="80" name="Hình chữ nhật 93">
                <a:extLst>
                  <a:ext uri="{FF2B5EF4-FFF2-40B4-BE49-F238E27FC236}">
                    <a16:creationId xmlns:a16="http://schemas.microsoft.com/office/drawing/2014/main" id="{FDE8448F-0BAA-0A8F-E893-E127D8E29108}"/>
                  </a:ext>
                </a:extLst>
              </p:cNvPr>
              <p:cNvSpPr>
                <a:spLocks noRot="1" noChangeAspect="1" noMove="1" noResize="1" noEditPoints="1" noAdjustHandles="1" noChangeArrowheads="1" noChangeShapeType="1" noTextEdit="1"/>
              </p:cNvSpPr>
              <p:nvPr/>
            </p:nvSpPr>
            <p:spPr>
              <a:xfrm>
                <a:off x="8615462" y="3362833"/>
                <a:ext cx="240844" cy="241326"/>
              </a:xfrm>
              <a:prstGeom prst="rect">
                <a:avLst/>
              </a:prstGeom>
              <a:blipFill>
                <a:blip r:embed="rId28"/>
                <a:stretch>
                  <a:fillRect l="-9524"/>
                </a:stretch>
              </a:blipFill>
              <a:ln>
                <a:solidFill>
                  <a:schemeClr val="tx1"/>
                </a:solidFill>
              </a:ln>
            </p:spPr>
            <p:txBody>
              <a:bodyPr/>
              <a:lstStyle/>
              <a:p>
                <a:r>
                  <a:rPr lang="en-VN">
                    <a:noFill/>
                  </a:rPr>
                  <a:t> </a:t>
                </a:r>
              </a:p>
            </p:txBody>
          </p:sp>
        </mc:Fallback>
      </mc:AlternateContent>
      <p:cxnSp>
        <p:nvCxnSpPr>
          <p:cNvPr id="82" name="Curved Connector 81">
            <a:extLst>
              <a:ext uri="{FF2B5EF4-FFF2-40B4-BE49-F238E27FC236}">
                <a16:creationId xmlns:a16="http://schemas.microsoft.com/office/drawing/2014/main" id="{F1D271D1-C019-A0BF-C0B3-40E1BE19A3B4}"/>
              </a:ext>
            </a:extLst>
          </p:cNvPr>
          <p:cNvCxnSpPr>
            <a:cxnSpLocks/>
            <a:stCxn id="76" idx="1"/>
            <a:endCxn id="90" idx="2"/>
          </p:cNvCxnSpPr>
          <p:nvPr/>
        </p:nvCxnSpPr>
        <p:spPr>
          <a:xfrm rot="10800000" flipH="1">
            <a:off x="6932983" y="1969842"/>
            <a:ext cx="621748" cy="1084897"/>
          </a:xfrm>
          <a:prstGeom prst="curvedConnector4">
            <a:avLst>
              <a:gd name="adj1" fmla="val -41363"/>
              <a:gd name="adj2" fmla="val 816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Left Brace 83">
            <a:extLst>
              <a:ext uri="{FF2B5EF4-FFF2-40B4-BE49-F238E27FC236}">
                <a16:creationId xmlns:a16="http://schemas.microsoft.com/office/drawing/2014/main" id="{6BB7DEF0-0B8C-C696-FD06-7701488A2906}"/>
              </a:ext>
            </a:extLst>
          </p:cNvPr>
          <p:cNvSpPr/>
          <p:nvPr/>
        </p:nvSpPr>
        <p:spPr>
          <a:xfrm rot="16200000">
            <a:off x="7842831" y="2857557"/>
            <a:ext cx="168614" cy="1988308"/>
          </a:xfrm>
          <a:prstGeom prst="leftBrace">
            <a:avLst>
              <a:gd name="adj1" fmla="val 140307"/>
              <a:gd name="adj2" fmla="val 5069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sz="1350"/>
          </a:p>
        </p:txBody>
      </p:sp>
      <mc:AlternateContent xmlns:mc="http://schemas.openxmlformats.org/markup-compatibility/2006" xmlns:a14="http://schemas.microsoft.com/office/drawing/2010/main">
        <mc:Choice Requires="a14">
          <p:sp>
            <p:nvSpPr>
              <p:cNvPr id="85" name="Hộp Văn bản 193">
                <a:extLst>
                  <a:ext uri="{FF2B5EF4-FFF2-40B4-BE49-F238E27FC236}">
                    <a16:creationId xmlns:a16="http://schemas.microsoft.com/office/drawing/2014/main" id="{B03BB27D-087C-928B-648B-A94345A6E002}"/>
                  </a:ext>
                </a:extLst>
              </p:cNvPr>
              <p:cNvSpPr txBox="1"/>
              <p:nvPr/>
            </p:nvSpPr>
            <p:spPr>
              <a:xfrm>
                <a:off x="6968521" y="3896083"/>
                <a:ext cx="1967540" cy="300082"/>
              </a:xfrm>
              <a:prstGeom prst="rect">
                <a:avLst/>
              </a:prstGeom>
              <a:noFill/>
            </p:spPr>
            <p:txBody>
              <a:bodyPr wrap="square" rtlCol="0">
                <a:spAutoFit/>
              </a:bodyPr>
              <a:lstStyle/>
              <a:p>
                <a:pPr algn="ctr"/>
                <a14:m>
                  <m:oMath xmlns:m="http://schemas.openxmlformats.org/officeDocument/2006/math">
                    <m:r>
                      <a:rPr lang="en-US" sz="1350" i="1">
                        <a:latin typeface="Cambria Math" panose="02040503050406030204" pitchFamily="18" charset="0"/>
                      </a:rPr>
                      <m:t>𝐿</m:t>
                    </m:r>
                  </m:oMath>
                </a14:m>
                <a:r>
                  <a:rPr lang="vi-VN" sz="1350">
                    <a:latin typeface="+mj-lt"/>
                  </a:rPr>
                  <a:t> layer</a:t>
                </a:r>
              </a:p>
            </p:txBody>
          </p:sp>
        </mc:Choice>
        <mc:Fallback xmlns="">
          <p:sp>
            <p:nvSpPr>
              <p:cNvPr id="85" name="Hộp Văn bản 193">
                <a:extLst>
                  <a:ext uri="{FF2B5EF4-FFF2-40B4-BE49-F238E27FC236}">
                    <a16:creationId xmlns:a16="http://schemas.microsoft.com/office/drawing/2014/main" id="{B03BB27D-087C-928B-648B-A94345A6E002}"/>
                  </a:ext>
                </a:extLst>
              </p:cNvPr>
              <p:cNvSpPr txBox="1">
                <a:spLocks noRot="1" noChangeAspect="1" noMove="1" noResize="1" noEditPoints="1" noAdjustHandles="1" noChangeArrowheads="1" noChangeShapeType="1" noTextEdit="1"/>
              </p:cNvSpPr>
              <p:nvPr/>
            </p:nvSpPr>
            <p:spPr>
              <a:xfrm>
                <a:off x="6968521" y="3896083"/>
                <a:ext cx="1967540" cy="300082"/>
              </a:xfrm>
              <a:prstGeom prst="rect">
                <a:avLst/>
              </a:prstGeom>
              <a:blipFill>
                <a:blip r:embed="rId29"/>
                <a:stretch>
                  <a:fillRect b="-16000"/>
                </a:stretch>
              </a:blipFill>
            </p:spPr>
            <p:txBody>
              <a:bodyPr/>
              <a:lstStyle/>
              <a:p>
                <a:r>
                  <a:rPr lang="en-VN">
                    <a:noFill/>
                  </a:rPr>
                  <a:t> </a:t>
                </a:r>
              </a:p>
            </p:txBody>
          </p:sp>
        </mc:Fallback>
      </mc:AlternateContent>
      <p:sp>
        <p:nvSpPr>
          <p:cNvPr id="88" name="Rectangle 87">
            <a:extLst>
              <a:ext uri="{FF2B5EF4-FFF2-40B4-BE49-F238E27FC236}">
                <a16:creationId xmlns:a16="http://schemas.microsoft.com/office/drawing/2014/main" id="{931785A2-95BE-AF5A-16CB-FF2BCEB1D1ED}"/>
              </a:ext>
            </a:extLst>
          </p:cNvPr>
          <p:cNvSpPr/>
          <p:nvPr/>
        </p:nvSpPr>
        <p:spPr>
          <a:xfrm>
            <a:off x="3779497" y="3483820"/>
            <a:ext cx="1393418" cy="1189940"/>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p>
        </p:txBody>
      </p:sp>
      <p:sp>
        <p:nvSpPr>
          <p:cNvPr id="89" name="Rectangle 88">
            <a:extLst>
              <a:ext uri="{FF2B5EF4-FFF2-40B4-BE49-F238E27FC236}">
                <a16:creationId xmlns:a16="http://schemas.microsoft.com/office/drawing/2014/main" id="{E94D960B-3870-9D8B-F668-0EC0A3691080}"/>
              </a:ext>
            </a:extLst>
          </p:cNvPr>
          <p:cNvSpPr/>
          <p:nvPr/>
        </p:nvSpPr>
        <p:spPr>
          <a:xfrm>
            <a:off x="4611987" y="2073863"/>
            <a:ext cx="1759120" cy="1305024"/>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p>
        </p:txBody>
      </p:sp>
      <p:sp>
        <p:nvSpPr>
          <p:cNvPr id="90" name="Rectangle 89">
            <a:extLst>
              <a:ext uri="{FF2B5EF4-FFF2-40B4-BE49-F238E27FC236}">
                <a16:creationId xmlns:a16="http://schemas.microsoft.com/office/drawing/2014/main" id="{5EEE9D81-0E58-4F5A-C6AA-B936B63F26F5}"/>
              </a:ext>
            </a:extLst>
          </p:cNvPr>
          <p:cNvSpPr/>
          <p:nvPr/>
        </p:nvSpPr>
        <p:spPr>
          <a:xfrm>
            <a:off x="6240974" y="802819"/>
            <a:ext cx="2627514" cy="1167023"/>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p>
        </p:txBody>
      </p:sp>
      <p:pic>
        <p:nvPicPr>
          <p:cNvPr id="112" name="Content Placeholder 6">
            <a:extLst>
              <a:ext uri="{FF2B5EF4-FFF2-40B4-BE49-F238E27FC236}">
                <a16:creationId xmlns:a16="http://schemas.microsoft.com/office/drawing/2014/main" id="{6D9CC289-FEEA-5CE3-B656-F0AE773DF0C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415" r="40572" b="59780"/>
          <a:stretch/>
        </p:blipFill>
        <p:spPr>
          <a:xfrm>
            <a:off x="2837926" y="2030182"/>
            <a:ext cx="1414473" cy="1401443"/>
          </a:xfrm>
          <a:prstGeom prst="rect">
            <a:avLst/>
          </a:prstGeom>
        </p:spPr>
      </p:pic>
      <p:pic>
        <p:nvPicPr>
          <p:cNvPr id="113" name="Content Placeholder 6">
            <a:extLst>
              <a:ext uri="{FF2B5EF4-FFF2-40B4-BE49-F238E27FC236}">
                <a16:creationId xmlns:a16="http://schemas.microsoft.com/office/drawing/2014/main" id="{9E428215-0215-39D2-B6A0-4A787D9EF7C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88" b="59780"/>
          <a:stretch/>
        </p:blipFill>
        <p:spPr>
          <a:xfrm>
            <a:off x="792225" y="3384967"/>
            <a:ext cx="2341390" cy="1391039"/>
          </a:xfrm>
          <a:prstGeom prst="rect">
            <a:avLst/>
          </a:prstGeom>
        </p:spPr>
      </p:pic>
      <p:pic>
        <p:nvPicPr>
          <p:cNvPr id="114" name="Content Placeholder 6">
            <a:extLst>
              <a:ext uri="{FF2B5EF4-FFF2-40B4-BE49-F238E27FC236}">
                <a16:creationId xmlns:a16="http://schemas.microsoft.com/office/drawing/2014/main" id="{133C1AC7-FF67-366F-44BC-7CCBA13C47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573" b="9945"/>
          <a:stretch/>
        </p:blipFill>
        <p:spPr>
          <a:xfrm>
            <a:off x="782608" y="811923"/>
            <a:ext cx="5119281" cy="1151593"/>
          </a:xfrm>
          <a:prstGeom prst="rect">
            <a:avLst/>
          </a:prstGeom>
        </p:spPr>
      </p:pic>
      <p:cxnSp>
        <p:nvCxnSpPr>
          <p:cNvPr id="142" name="Straight Arrow Connector 141">
            <a:extLst>
              <a:ext uri="{FF2B5EF4-FFF2-40B4-BE49-F238E27FC236}">
                <a16:creationId xmlns:a16="http://schemas.microsoft.com/office/drawing/2014/main" id="{044AA402-9B09-B8D2-2B77-4653C8638E04}"/>
              </a:ext>
            </a:extLst>
          </p:cNvPr>
          <p:cNvCxnSpPr>
            <a:cxnSpLocks/>
            <a:stCxn id="114" idx="3"/>
            <a:endCxn id="90" idx="1"/>
          </p:cNvCxnSpPr>
          <p:nvPr/>
        </p:nvCxnSpPr>
        <p:spPr>
          <a:xfrm flipV="1">
            <a:off x="5901889" y="1386330"/>
            <a:ext cx="339086" cy="139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B4C398B-433D-468C-9EC5-286EC2CE4E89}"/>
              </a:ext>
            </a:extLst>
          </p:cNvPr>
          <p:cNvCxnSpPr>
            <a:cxnSpLocks/>
            <a:stCxn id="113" idx="3"/>
            <a:endCxn id="88" idx="1"/>
          </p:cNvCxnSpPr>
          <p:nvPr/>
        </p:nvCxnSpPr>
        <p:spPr>
          <a:xfrm flipV="1">
            <a:off x="3133614" y="4078791"/>
            <a:ext cx="645882" cy="1696"/>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7F01C8B3-E58C-83EA-BFD1-2035EEB4487D}"/>
              </a:ext>
            </a:extLst>
          </p:cNvPr>
          <p:cNvCxnSpPr>
            <a:cxnSpLocks/>
            <a:stCxn id="112" idx="3"/>
            <a:endCxn id="89" idx="1"/>
          </p:cNvCxnSpPr>
          <p:nvPr/>
        </p:nvCxnSpPr>
        <p:spPr>
          <a:xfrm flipV="1">
            <a:off x="4252399" y="2726376"/>
            <a:ext cx="359588" cy="4528"/>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Curved Connector 149">
            <a:extLst>
              <a:ext uri="{FF2B5EF4-FFF2-40B4-BE49-F238E27FC236}">
                <a16:creationId xmlns:a16="http://schemas.microsoft.com/office/drawing/2014/main" id="{575FC8FC-6871-71E9-3243-6E4B95A1B93B}"/>
              </a:ext>
            </a:extLst>
          </p:cNvPr>
          <p:cNvCxnSpPr>
            <a:cxnSpLocks/>
            <a:stCxn id="76" idx="1"/>
            <a:endCxn id="88" idx="3"/>
          </p:cNvCxnSpPr>
          <p:nvPr/>
        </p:nvCxnSpPr>
        <p:spPr>
          <a:xfrm rot="10800000" flipV="1">
            <a:off x="5172916" y="3054738"/>
            <a:ext cx="1760069" cy="1024052"/>
          </a:xfrm>
          <a:prstGeom prst="curvedConnector3">
            <a:avLst>
              <a:gd name="adj1" fmla="val 224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urved Connector 152">
            <a:extLst>
              <a:ext uri="{FF2B5EF4-FFF2-40B4-BE49-F238E27FC236}">
                <a16:creationId xmlns:a16="http://schemas.microsoft.com/office/drawing/2014/main" id="{5EDD4767-B0E8-1661-65AA-F442B81C9A30}"/>
              </a:ext>
            </a:extLst>
          </p:cNvPr>
          <p:cNvCxnSpPr>
            <a:cxnSpLocks/>
            <a:stCxn id="76" idx="1"/>
            <a:endCxn id="89" idx="3"/>
          </p:cNvCxnSpPr>
          <p:nvPr/>
        </p:nvCxnSpPr>
        <p:spPr>
          <a:xfrm rot="10800000">
            <a:off x="6371108" y="2726376"/>
            <a:ext cx="561877" cy="32836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Hộp Văn bản 199">
            <a:extLst>
              <a:ext uri="{FF2B5EF4-FFF2-40B4-BE49-F238E27FC236}">
                <a16:creationId xmlns:a16="http://schemas.microsoft.com/office/drawing/2014/main" id="{98B392B2-EAF5-BB49-82F5-9E65965C152A}"/>
              </a:ext>
            </a:extLst>
          </p:cNvPr>
          <p:cNvSpPr txBox="1"/>
          <p:nvPr/>
        </p:nvSpPr>
        <p:spPr>
          <a:xfrm>
            <a:off x="62545" y="2400077"/>
            <a:ext cx="787073" cy="577081"/>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Graph-star &amp; Nearest Neighboor</a:t>
            </a:r>
            <a:endParaRPr lang="vi-VN" sz="1050">
              <a:latin typeface="Calibri" panose="020F0502020204030204" pitchFamily="34" charset="0"/>
              <a:cs typeface="Calibri" panose="020F0502020204030204" pitchFamily="34" charset="0"/>
            </a:endParaRPr>
          </a:p>
        </p:txBody>
      </p:sp>
      <p:sp>
        <p:nvSpPr>
          <p:cNvPr id="190" name="Hộp Văn bản 199">
            <a:extLst>
              <a:ext uri="{FF2B5EF4-FFF2-40B4-BE49-F238E27FC236}">
                <a16:creationId xmlns:a16="http://schemas.microsoft.com/office/drawing/2014/main" id="{680BA163-3CFA-034E-83A5-F31F4E1F13BF}"/>
              </a:ext>
            </a:extLst>
          </p:cNvPr>
          <p:cNvSpPr txBox="1"/>
          <p:nvPr/>
        </p:nvSpPr>
        <p:spPr>
          <a:xfrm>
            <a:off x="85922" y="1147209"/>
            <a:ext cx="946070" cy="300082"/>
          </a:xfrm>
          <a:prstGeom prst="rect">
            <a:avLst/>
          </a:prstGeom>
          <a:noFill/>
        </p:spPr>
        <p:txBody>
          <a:bodyPr wrap="square" rtlCol="0">
            <a:spAutoFit/>
          </a:bodyPr>
          <a:lstStyle/>
          <a:p>
            <a:r>
              <a:rPr lang="en-US" sz="1350">
                <a:latin typeface="Calibri" panose="020F0502020204030204" pitchFamily="34" charset="0"/>
                <a:cs typeface="Calibri" panose="020F0502020204030204" pitchFamily="34" charset="0"/>
              </a:rPr>
              <a:t>All-to-all</a:t>
            </a:r>
            <a:endParaRPr lang="vi-VN" sz="1350">
              <a:latin typeface="Calibri" panose="020F0502020204030204" pitchFamily="34" charset="0"/>
              <a:cs typeface="Calibri" panose="020F0502020204030204" pitchFamily="34" charset="0"/>
            </a:endParaRPr>
          </a:p>
        </p:txBody>
      </p:sp>
      <p:sp>
        <p:nvSpPr>
          <p:cNvPr id="191" name="Hộp Văn bản 199">
            <a:extLst>
              <a:ext uri="{FF2B5EF4-FFF2-40B4-BE49-F238E27FC236}">
                <a16:creationId xmlns:a16="http://schemas.microsoft.com/office/drawing/2014/main" id="{281DAB75-1254-73B9-0657-18866FB1AF7B}"/>
              </a:ext>
            </a:extLst>
          </p:cNvPr>
          <p:cNvSpPr txBox="1"/>
          <p:nvPr/>
        </p:nvSpPr>
        <p:spPr>
          <a:xfrm>
            <a:off x="65048" y="3802667"/>
            <a:ext cx="663011" cy="300082"/>
          </a:xfrm>
          <a:prstGeom prst="rect">
            <a:avLst/>
          </a:prstGeom>
          <a:noFill/>
        </p:spPr>
        <p:txBody>
          <a:bodyPr wrap="square" rtlCol="0">
            <a:spAutoFit/>
          </a:bodyPr>
          <a:lstStyle/>
          <a:p>
            <a:r>
              <a:rPr lang="en-US" sz="1350">
                <a:latin typeface="Calibri" panose="020F0502020204030204" pitchFamily="34" charset="0"/>
                <a:cs typeface="Calibri" panose="020F0502020204030204" pitchFamily="34" charset="0"/>
              </a:rPr>
              <a:t>Ring</a:t>
            </a:r>
            <a:endParaRPr lang="vi-VN" sz="135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08" name="Hộp Văn bản 32">
                <a:extLst>
                  <a:ext uri="{FF2B5EF4-FFF2-40B4-BE49-F238E27FC236}">
                    <a16:creationId xmlns:a16="http://schemas.microsoft.com/office/drawing/2014/main" id="{9B659F8D-9B1F-3BBB-F1D5-A94BAB97A251}"/>
                  </a:ext>
                </a:extLst>
              </p:cNvPr>
              <p:cNvSpPr txBox="1"/>
              <p:nvPr/>
            </p:nvSpPr>
            <p:spPr>
              <a:xfrm>
                <a:off x="7840898" y="4484652"/>
                <a:ext cx="1046405" cy="253916"/>
              </a:xfrm>
              <a:prstGeom prst="rect">
                <a:avLst/>
              </a:prstGeom>
              <a:noFill/>
            </p:spPr>
            <p:txBody>
              <a:bodyPr wrap="square" rtlCol="0">
                <a:spAutoFit/>
              </a:bodyPr>
              <a:lstStyle/>
              <a:p>
                <a:r>
                  <a:rPr lang="en-VN" sz="1050">
                    <a:cs typeface="Times New Roman" panose="02020603050405020304" pitchFamily="18" charset="0"/>
                  </a:rPr>
                  <a:t>Control </a:t>
                </a:r>
                <a14:m>
                  <m:oMath xmlns:m="http://schemas.openxmlformats.org/officeDocument/2006/math">
                    <m:sSub>
                      <m:sSubPr>
                        <m:ctrlPr>
                          <a:rPr lang="vi-VN" sz="1050" i="1">
                            <a:latin typeface="Cambria Math" panose="02040503050406030204" pitchFamily="18" charset="0"/>
                            <a:cs typeface="Times New Roman" panose="02020603050405020304" pitchFamily="18" charset="0"/>
                          </a:rPr>
                        </m:ctrlPr>
                      </m:sSubPr>
                      <m:e>
                        <m:r>
                          <a:rPr lang="en-VN" sz="1050" i="1">
                            <a:latin typeface="Cambria Math" panose="02040503050406030204" pitchFamily="18" charset="0"/>
                            <a:cs typeface="Times New Roman" panose="02020603050405020304" pitchFamily="18" charset="0"/>
                          </a:rPr>
                          <m:t>𝑅</m:t>
                        </m:r>
                      </m:e>
                      <m:sub>
                        <m:r>
                          <a:rPr lang="en-US" sz="1050" b="0" i="1" smtClean="0">
                            <a:latin typeface="Cambria Math" panose="02040503050406030204" pitchFamily="18" charset="0"/>
                            <a:cs typeface="Times New Roman" panose="02020603050405020304" pitchFamily="18" charset="0"/>
                          </a:rPr>
                          <m:t>𝑖</m:t>
                        </m:r>
                      </m:sub>
                    </m:sSub>
                  </m:oMath>
                </a14:m>
                <a:r>
                  <a:rPr lang="vi-VN" sz="1050" i="1">
                    <a:cs typeface="Times New Roman" panose="02020603050405020304" pitchFamily="18" charset="0"/>
                  </a:rPr>
                  <a:t> </a:t>
                </a:r>
                <a:r>
                  <a:rPr lang="vi-VN" sz="1050">
                    <a:cs typeface="Times New Roman" panose="02020603050405020304" pitchFamily="18" charset="0"/>
                  </a:rPr>
                  <a:t>gate</a:t>
                </a:r>
              </a:p>
            </p:txBody>
          </p:sp>
        </mc:Choice>
        <mc:Fallback xmlns="">
          <p:sp>
            <p:nvSpPr>
              <p:cNvPr id="208" name="Hộp Văn bản 32">
                <a:extLst>
                  <a:ext uri="{FF2B5EF4-FFF2-40B4-BE49-F238E27FC236}">
                    <a16:creationId xmlns:a16="http://schemas.microsoft.com/office/drawing/2014/main" id="{9B659F8D-9B1F-3BBB-F1D5-A94BAB97A251}"/>
                  </a:ext>
                </a:extLst>
              </p:cNvPr>
              <p:cNvSpPr txBox="1">
                <a:spLocks noRot="1" noChangeAspect="1" noMove="1" noResize="1" noEditPoints="1" noAdjustHandles="1" noChangeArrowheads="1" noChangeShapeType="1" noTextEdit="1"/>
              </p:cNvSpPr>
              <p:nvPr/>
            </p:nvSpPr>
            <p:spPr>
              <a:xfrm>
                <a:off x="7840898" y="4484652"/>
                <a:ext cx="1046405" cy="253916"/>
              </a:xfrm>
              <a:prstGeom prst="rect">
                <a:avLst/>
              </a:prstGeom>
              <a:blipFill>
                <a:blip r:embed="rId30"/>
                <a:stretch>
                  <a:fillRect b="-1707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9" name="Hộp Văn bản 32">
                <a:extLst>
                  <a:ext uri="{FF2B5EF4-FFF2-40B4-BE49-F238E27FC236}">
                    <a16:creationId xmlns:a16="http://schemas.microsoft.com/office/drawing/2014/main" id="{513D4E4E-B3D0-8C48-9EEB-0AC6A3FFDAC3}"/>
                  </a:ext>
                </a:extLst>
              </p:cNvPr>
              <p:cNvSpPr txBox="1"/>
              <p:nvPr/>
            </p:nvSpPr>
            <p:spPr>
              <a:xfrm>
                <a:off x="7836528" y="4744645"/>
                <a:ext cx="748079" cy="253916"/>
              </a:xfrm>
              <a:prstGeom prst="rect">
                <a:avLst/>
              </a:prstGeom>
              <a:noFill/>
            </p:spPr>
            <p:txBody>
              <a:bodyPr wrap="square" rtlCol="0">
                <a:spAutoFit/>
              </a:bodyPr>
              <a:lstStyle/>
              <a:p>
                <a14:m>
                  <m:oMath xmlns:m="http://schemas.openxmlformats.org/officeDocument/2006/math">
                    <m:sSub>
                      <m:sSubPr>
                        <m:ctrlPr>
                          <a:rPr lang="vi-VN" sz="1050" i="1" smtClean="0">
                            <a:latin typeface="Cambria Math" panose="02040503050406030204" pitchFamily="18" charset="0"/>
                            <a:cs typeface="Times New Roman" panose="02020603050405020304" pitchFamily="18" charset="0"/>
                          </a:rPr>
                        </m:ctrlPr>
                      </m:sSubPr>
                      <m:e>
                        <m:r>
                          <a:rPr lang="en-VN" sz="1050" i="1">
                            <a:latin typeface="Cambria Math" panose="02040503050406030204" pitchFamily="18" charset="0"/>
                            <a:cs typeface="Times New Roman" panose="02020603050405020304" pitchFamily="18" charset="0"/>
                          </a:rPr>
                          <m:t>𝑅</m:t>
                        </m:r>
                      </m:e>
                      <m:sub>
                        <m:r>
                          <a:rPr lang="en-US" sz="1050" b="0" i="1" smtClean="0">
                            <a:latin typeface="Cambria Math" panose="02040503050406030204" pitchFamily="18" charset="0"/>
                            <a:cs typeface="Times New Roman" panose="02020603050405020304" pitchFamily="18" charset="0"/>
                          </a:rPr>
                          <m:t>𝑖</m:t>
                        </m:r>
                      </m:sub>
                    </m:sSub>
                  </m:oMath>
                </a14:m>
                <a:r>
                  <a:rPr lang="en-US" sz="1050" i="1">
                    <a:cs typeface="Times New Roman" panose="02020603050405020304" pitchFamily="18" charset="0"/>
                  </a:rPr>
                  <a:t> </a:t>
                </a:r>
                <a:r>
                  <a:rPr lang="en-US" sz="1050">
                    <a:cs typeface="Times New Roman" panose="02020603050405020304" pitchFamily="18" charset="0"/>
                  </a:rPr>
                  <a:t>gate </a:t>
                </a:r>
                <a:endParaRPr lang="vi-VN" sz="1050">
                  <a:cs typeface="Times New Roman" panose="02020603050405020304" pitchFamily="18" charset="0"/>
                </a:endParaRPr>
              </a:p>
            </p:txBody>
          </p:sp>
        </mc:Choice>
        <mc:Fallback xmlns="">
          <p:sp>
            <p:nvSpPr>
              <p:cNvPr id="209" name="Hộp Văn bản 32">
                <a:extLst>
                  <a:ext uri="{FF2B5EF4-FFF2-40B4-BE49-F238E27FC236}">
                    <a16:creationId xmlns:a16="http://schemas.microsoft.com/office/drawing/2014/main" id="{513D4E4E-B3D0-8C48-9EEB-0AC6A3FFDAC3}"/>
                  </a:ext>
                </a:extLst>
              </p:cNvPr>
              <p:cNvSpPr txBox="1">
                <a:spLocks noRot="1" noChangeAspect="1" noMove="1" noResize="1" noEditPoints="1" noAdjustHandles="1" noChangeArrowheads="1" noChangeShapeType="1" noTextEdit="1"/>
              </p:cNvSpPr>
              <p:nvPr/>
            </p:nvSpPr>
            <p:spPr>
              <a:xfrm>
                <a:off x="7836528" y="4744645"/>
                <a:ext cx="748079" cy="253916"/>
              </a:xfrm>
              <a:prstGeom prst="rect">
                <a:avLst/>
              </a:prstGeom>
              <a:blipFill>
                <a:blip r:embed="rId31"/>
                <a:stretch>
                  <a:fillRect b="-14286"/>
                </a:stretch>
              </a:blipFill>
            </p:spPr>
            <p:txBody>
              <a:bodyPr/>
              <a:lstStyle/>
              <a:p>
                <a:r>
                  <a:rPr lang="vi-VN">
                    <a:noFill/>
                  </a:rPr>
                  <a:t> </a:t>
                </a:r>
              </a:p>
            </p:txBody>
          </p:sp>
        </mc:Fallback>
      </mc:AlternateContent>
      <p:sp>
        <p:nvSpPr>
          <p:cNvPr id="210" name="Hình chữ nhật 65">
            <a:extLst>
              <a:ext uri="{FF2B5EF4-FFF2-40B4-BE49-F238E27FC236}">
                <a16:creationId xmlns:a16="http://schemas.microsoft.com/office/drawing/2014/main" id="{A3E9F97E-2FB3-6E9C-9758-899D4809110F}"/>
              </a:ext>
            </a:extLst>
          </p:cNvPr>
          <p:cNvSpPr/>
          <p:nvPr/>
        </p:nvSpPr>
        <p:spPr>
          <a:xfrm>
            <a:off x="7307154" y="4238243"/>
            <a:ext cx="1656302" cy="7953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latin typeface="Times New Roman" panose="02020603050405020304" pitchFamily="18" charset="0"/>
              <a:cs typeface="Times New Roman" panose="02020603050405020304" pitchFamily="18" charset="0"/>
            </a:endParaRPr>
          </a:p>
        </p:txBody>
      </p:sp>
      <p:cxnSp>
        <p:nvCxnSpPr>
          <p:cNvPr id="211" name="Đường nối Thẳng 19">
            <a:extLst>
              <a:ext uri="{FF2B5EF4-FFF2-40B4-BE49-F238E27FC236}">
                <a16:creationId xmlns:a16="http://schemas.microsoft.com/office/drawing/2014/main" id="{F1559A8C-2580-3345-4E21-E8E166BBF0C2}"/>
              </a:ext>
            </a:extLst>
          </p:cNvPr>
          <p:cNvCxnSpPr>
            <a:cxnSpLocks/>
            <a:stCxn id="213" idx="0"/>
            <a:endCxn id="212" idx="4"/>
          </p:cNvCxnSpPr>
          <p:nvPr/>
        </p:nvCxnSpPr>
        <p:spPr>
          <a:xfrm flipV="1">
            <a:off x="7634133" y="4379078"/>
            <a:ext cx="362" cy="126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Hình Bầu dục 38">
            <a:extLst>
              <a:ext uri="{FF2B5EF4-FFF2-40B4-BE49-F238E27FC236}">
                <a16:creationId xmlns:a16="http://schemas.microsoft.com/office/drawing/2014/main" id="{13544919-62E9-685C-2D36-FD787F86D718}"/>
              </a:ext>
            </a:extLst>
          </p:cNvPr>
          <p:cNvSpPr/>
          <p:nvPr/>
        </p:nvSpPr>
        <p:spPr>
          <a:xfrm>
            <a:off x="7602348" y="4314785"/>
            <a:ext cx="64293" cy="642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sz="1350"/>
          </a:p>
        </p:txBody>
      </p:sp>
      <mc:AlternateContent xmlns:mc="http://schemas.openxmlformats.org/markup-compatibility/2006" xmlns:a14="http://schemas.microsoft.com/office/drawing/2010/main">
        <mc:Choice Requires="a14">
          <p:sp>
            <p:nvSpPr>
              <p:cNvPr id="213" name="Hình chữ nhật 84">
                <a:extLst>
                  <a:ext uri="{FF2B5EF4-FFF2-40B4-BE49-F238E27FC236}">
                    <a16:creationId xmlns:a16="http://schemas.microsoft.com/office/drawing/2014/main" id="{5719DD07-0931-66E4-B6D6-98D5DC369761}"/>
                  </a:ext>
                </a:extLst>
              </p:cNvPr>
              <p:cNvSpPr/>
              <p:nvPr/>
            </p:nvSpPr>
            <p:spPr>
              <a:xfrm>
                <a:off x="7431737" y="4505312"/>
                <a:ext cx="404791" cy="199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050" i="1" smtClean="0">
                            <a:solidFill>
                              <a:schemeClr val="tx1"/>
                            </a:solidFill>
                            <a:latin typeface="Cambria Math" panose="02040503050406030204" pitchFamily="18" charset="0"/>
                            <a:cs typeface="Times New Roman" panose="02020603050405020304" pitchFamily="18" charset="0"/>
                          </a:rPr>
                        </m:ctrlPr>
                      </m:sSubPr>
                      <m:e>
                        <m:r>
                          <a:rPr lang="en-US" sz="1050" i="1">
                            <a:solidFill>
                              <a:schemeClr val="tx1"/>
                            </a:solidFill>
                            <a:latin typeface="Cambria Math" panose="02040503050406030204" pitchFamily="18" charset="0"/>
                            <a:cs typeface="Times New Roman" panose="02020603050405020304" pitchFamily="18" charset="0"/>
                          </a:rPr>
                          <m:t>𝑅</m:t>
                        </m:r>
                      </m:e>
                      <m:sub>
                        <m:r>
                          <a:rPr lang="en-US" sz="1050" b="0" i="1" smtClean="0">
                            <a:solidFill>
                              <a:schemeClr val="tx1"/>
                            </a:solidFill>
                            <a:latin typeface="Cambria Math" panose="02040503050406030204" pitchFamily="18" charset="0"/>
                            <a:cs typeface="Times New Roman" panose="02020603050405020304" pitchFamily="18" charset="0"/>
                          </a:rPr>
                          <m:t>𝑖</m:t>
                        </m:r>
                      </m:sub>
                    </m:sSub>
                    <m:d>
                      <m:dPr>
                        <m:ctrlPr>
                          <a:rPr lang="vi-VN" sz="1050" i="1">
                            <a:solidFill>
                              <a:schemeClr val="tx1"/>
                            </a:solidFill>
                            <a:latin typeface="Cambria Math" panose="02040503050406030204" pitchFamily="18" charset="0"/>
                            <a:cs typeface="Times New Roman" panose="02020603050405020304" pitchFamily="18" charset="0"/>
                          </a:rPr>
                        </m:ctrlPr>
                      </m:dPr>
                      <m:e>
                        <m:r>
                          <a:rPr lang="vi-VN" sz="1050" i="1">
                            <a:solidFill>
                              <a:schemeClr val="tx1"/>
                            </a:solidFill>
                            <a:latin typeface="Cambria Math" panose="02040503050406030204" pitchFamily="18" charset="0"/>
                            <a:cs typeface="Times New Roman" panose="02020603050405020304" pitchFamily="18" charset="0"/>
                          </a:rPr>
                          <m:t>.</m:t>
                        </m:r>
                      </m:e>
                    </m:d>
                  </m:oMath>
                </a14:m>
                <a:r>
                  <a:rPr lang="vi-VN" sz="1050" i="1">
                    <a:solidFill>
                      <a:schemeClr val="tx1"/>
                    </a:solidFill>
                    <a:latin typeface="+mj-lt"/>
                    <a:cs typeface="Times New Roman" panose="02020603050405020304" pitchFamily="18" charset="0"/>
                  </a:rPr>
                  <a:t> </a:t>
                </a:r>
              </a:p>
            </p:txBody>
          </p:sp>
        </mc:Choice>
        <mc:Fallback xmlns="">
          <p:sp>
            <p:nvSpPr>
              <p:cNvPr id="213" name="Hình chữ nhật 84">
                <a:extLst>
                  <a:ext uri="{FF2B5EF4-FFF2-40B4-BE49-F238E27FC236}">
                    <a16:creationId xmlns:a16="http://schemas.microsoft.com/office/drawing/2014/main" id="{5719DD07-0931-66E4-B6D6-98D5DC369761}"/>
                  </a:ext>
                </a:extLst>
              </p:cNvPr>
              <p:cNvSpPr>
                <a:spLocks noRot="1" noChangeAspect="1" noMove="1" noResize="1" noEditPoints="1" noAdjustHandles="1" noChangeArrowheads="1" noChangeShapeType="1" noTextEdit="1"/>
              </p:cNvSpPr>
              <p:nvPr/>
            </p:nvSpPr>
            <p:spPr>
              <a:xfrm>
                <a:off x="7431737" y="4505312"/>
                <a:ext cx="404791" cy="199484"/>
              </a:xfrm>
              <a:prstGeom prst="rect">
                <a:avLst/>
              </a:prstGeom>
              <a:blipFill>
                <a:blip r:embed="rId32"/>
                <a:stretch>
                  <a:fillRect t="-8571" r="-10145" b="-25714"/>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17" name="Hình chữ nhật 84">
                <a:extLst>
                  <a:ext uri="{FF2B5EF4-FFF2-40B4-BE49-F238E27FC236}">
                    <a16:creationId xmlns:a16="http://schemas.microsoft.com/office/drawing/2014/main" id="{D98FBFFC-80BC-0F0B-AAA5-4566E985E17E}"/>
                  </a:ext>
                </a:extLst>
              </p:cNvPr>
              <p:cNvSpPr/>
              <p:nvPr/>
            </p:nvSpPr>
            <p:spPr>
              <a:xfrm>
                <a:off x="7443586" y="4769557"/>
                <a:ext cx="404791" cy="199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050" i="1" smtClean="0">
                            <a:solidFill>
                              <a:schemeClr val="tx1"/>
                            </a:solidFill>
                            <a:latin typeface="Cambria Math" panose="02040503050406030204" pitchFamily="18" charset="0"/>
                            <a:cs typeface="Times New Roman" panose="02020603050405020304" pitchFamily="18" charset="0"/>
                          </a:rPr>
                        </m:ctrlPr>
                      </m:sSubPr>
                      <m:e>
                        <m:r>
                          <a:rPr lang="en-US" sz="1050" i="1">
                            <a:solidFill>
                              <a:schemeClr val="tx1"/>
                            </a:solidFill>
                            <a:latin typeface="Cambria Math" panose="02040503050406030204" pitchFamily="18" charset="0"/>
                            <a:cs typeface="Times New Roman" panose="02020603050405020304" pitchFamily="18" charset="0"/>
                          </a:rPr>
                          <m:t>𝑅</m:t>
                        </m:r>
                      </m:e>
                      <m:sub>
                        <m:r>
                          <a:rPr lang="en-US" sz="1050" b="0" i="1" smtClean="0">
                            <a:solidFill>
                              <a:schemeClr val="tx1"/>
                            </a:solidFill>
                            <a:latin typeface="Cambria Math" panose="02040503050406030204" pitchFamily="18" charset="0"/>
                            <a:cs typeface="Times New Roman" panose="02020603050405020304" pitchFamily="18" charset="0"/>
                          </a:rPr>
                          <m:t>𝑖</m:t>
                        </m:r>
                      </m:sub>
                    </m:sSub>
                    <m:d>
                      <m:dPr>
                        <m:ctrlPr>
                          <a:rPr lang="vi-VN" sz="1050" i="1">
                            <a:solidFill>
                              <a:schemeClr val="tx1"/>
                            </a:solidFill>
                            <a:latin typeface="Cambria Math" panose="02040503050406030204" pitchFamily="18" charset="0"/>
                            <a:cs typeface="Times New Roman" panose="02020603050405020304" pitchFamily="18" charset="0"/>
                          </a:rPr>
                        </m:ctrlPr>
                      </m:dPr>
                      <m:e>
                        <m:r>
                          <a:rPr lang="vi-VN" sz="1050" i="1">
                            <a:solidFill>
                              <a:schemeClr val="tx1"/>
                            </a:solidFill>
                            <a:latin typeface="Cambria Math" panose="02040503050406030204" pitchFamily="18" charset="0"/>
                            <a:cs typeface="Times New Roman" panose="02020603050405020304" pitchFamily="18" charset="0"/>
                          </a:rPr>
                          <m:t>.</m:t>
                        </m:r>
                      </m:e>
                    </m:d>
                  </m:oMath>
                </a14:m>
                <a:r>
                  <a:rPr lang="vi-VN" sz="1050" i="1">
                    <a:solidFill>
                      <a:schemeClr val="tx1"/>
                    </a:solidFill>
                    <a:latin typeface="+mj-lt"/>
                    <a:cs typeface="Times New Roman" panose="02020603050405020304" pitchFamily="18" charset="0"/>
                  </a:rPr>
                  <a:t> </a:t>
                </a:r>
              </a:p>
            </p:txBody>
          </p:sp>
        </mc:Choice>
        <mc:Fallback xmlns="">
          <p:sp>
            <p:nvSpPr>
              <p:cNvPr id="217" name="Hình chữ nhật 84">
                <a:extLst>
                  <a:ext uri="{FF2B5EF4-FFF2-40B4-BE49-F238E27FC236}">
                    <a16:creationId xmlns:a16="http://schemas.microsoft.com/office/drawing/2014/main" id="{D98FBFFC-80BC-0F0B-AAA5-4566E985E17E}"/>
                  </a:ext>
                </a:extLst>
              </p:cNvPr>
              <p:cNvSpPr>
                <a:spLocks noRot="1" noChangeAspect="1" noMove="1" noResize="1" noEditPoints="1" noAdjustHandles="1" noChangeArrowheads="1" noChangeShapeType="1" noTextEdit="1"/>
              </p:cNvSpPr>
              <p:nvPr/>
            </p:nvSpPr>
            <p:spPr>
              <a:xfrm>
                <a:off x="7443586" y="4769557"/>
                <a:ext cx="404791" cy="199484"/>
              </a:xfrm>
              <a:prstGeom prst="rect">
                <a:avLst/>
              </a:prstGeom>
              <a:blipFill>
                <a:blip r:embed="rId33"/>
                <a:stretch>
                  <a:fillRect b="-2857"/>
                </a:stretch>
              </a:blipFill>
              <a:ln>
                <a:solidFill>
                  <a:schemeClr val="tx1"/>
                </a:solidFill>
              </a:ln>
            </p:spPr>
            <p:txBody>
              <a:bodyPr/>
              <a:lstStyle/>
              <a:p>
                <a:r>
                  <a:rPr lang="vi-VN">
                    <a:noFill/>
                  </a:rPr>
                  <a:t> </a:t>
                </a:r>
              </a:p>
            </p:txBody>
          </p:sp>
        </mc:Fallback>
      </mc:AlternateContent>
      <p:sp>
        <p:nvSpPr>
          <p:cNvPr id="6" name="TextBox 5">
            <a:extLst>
              <a:ext uri="{FF2B5EF4-FFF2-40B4-BE49-F238E27FC236}">
                <a16:creationId xmlns:a16="http://schemas.microsoft.com/office/drawing/2014/main" id="{CCACEF14-233C-25BB-B3F7-446DE5B7B76E}"/>
              </a:ext>
            </a:extLst>
          </p:cNvPr>
          <p:cNvSpPr txBox="1"/>
          <p:nvPr/>
        </p:nvSpPr>
        <p:spPr>
          <a:xfrm>
            <a:off x="628650" y="4760813"/>
            <a:ext cx="3623749" cy="369332"/>
          </a:xfrm>
          <a:prstGeom prst="rect">
            <a:avLst/>
          </a:prstGeom>
          <a:noFill/>
        </p:spPr>
        <p:txBody>
          <a:bodyPr wrap="square">
            <a:spAutoFit/>
          </a:bodyPr>
          <a:lstStyle/>
          <a:p>
            <a:r>
              <a:rPr lang="en-US" sz="900" b="1">
                <a:solidFill>
                  <a:srgbClr val="222222"/>
                </a:solidFill>
                <a:latin typeface="Calibri" panose="020F0502020204030204" pitchFamily="34" charset="0"/>
                <a:cs typeface="Calibri" panose="020F0502020204030204" pitchFamily="34" charset="0"/>
              </a:rPr>
              <a:t>[1.5]</a:t>
            </a:r>
            <a:r>
              <a:rPr lang="en-US" sz="900">
                <a:solidFill>
                  <a:srgbClr val="222222"/>
                </a:solidFill>
                <a:latin typeface="Calibri" panose="020F0502020204030204" pitchFamily="34" charset="0"/>
                <a:cs typeface="Calibri" panose="020F0502020204030204" pitchFamily="34" charset="0"/>
              </a:rPr>
              <a:t> Haug, T et al, Capacity and quantum geometry of parametrized quantum circuits. </a:t>
            </a:r>
            <a:r>
              <a:rPr lang="en-US" sz="900" i="1">
                <a:solidFill>
                  <a:srgbClr val="222222"/>
                </a:solidFill>
                <a:latin typeface="Calibri" panose="020F0502020204030204" pitchFamily="34" charset="0"/>
                <a:cs typeface="Calibri" panose="020F0502020204030204" pitchFamily="34" charset="0"/>
              </a:rPr>
              <a:t>PRX Quantum</a:t>
            </a:r>
            <a:r>
              <a:rPr lang="en-US" sz="900">
                <a:solidFill>
                  <a:srgbClr val="222222"/>
                </a:solidFill>
                <a:latin typeface="Calibri" panose="020F0502020204030204" pitchFamily="34" charset="0"/>
                <a:cs typeface="Calibri" panose="020F0502020204030204" pitchFamily="34" charset="0"/>
              </a:rPr>
              <a:t>, </a:t>
            </a:r>
            <a:r>
              <a:rPr lang="en-US" sz="900" i="1">
                <a:solidFill>
                  <a:srgbClr val="222222"/>
                </a:solidFill>
                <a:latin typeface="Calibri" panose="020F0502020204030204" pitchFamily="34" charset="0"/>
                <a:cs typeface="Calibri" panose="020F0502020204030204" pitchFamily="34" charset="0"/>
              </a:rPr>
              <a:t>2</a:t>
            </a:r>
            <a:r>
              <a:rPr lang="en-US" sz="900">
                <a:solidFill>
                  <a:srgbClr val="222222"/>
                </a:solidFill>
                <a:latin typeface="Calibri" panose="020F0502020204030204" pitchFamily="34" charset="0"/>
                <a:cs typeface="Calibri" panose="020F0502020204030204" pitchFamily="34" charset="0"/>
              </a:rPr>
              <a:t>(4), 040309. (2021)</a:t>
            </a:r>
            <a:endParaRPr lang="en-VN" sz="9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0815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Đường nối Thẳng 121">
            <a:extLst>
              <a:ext uri="{FF2B5EF4-FFF2-40B4-BE49-F238E27FC236}">
                <a16:creationId xmlns:a16="http://schemas.microsoft.com/office/drawing/2014/main" id="{D4F254F6-A6C4-CA14-0597-FB6EE2C395D3}"/>
              </a:ext>
            </a:extLst>
          </p:cNvPr>
          <p:cNvCxnSpPr>
            <a:cxnSpLocks/>
          </p:cNvCxnSpPr>
          <p:nvPr/>
        </p:nvCxnSpPr>
        <p:spPr>
          <a:xfrm>
            <a:off x="1772252" y="1302134"/>
            <a:ext cx="27997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êu đề 1">
            <a:extLst>
              <a:ext uri="{FF2B5EF4-FFF2-40B4-BE49-F238E27FC236}">
                <a16:creationId xmlns:a16="http://schemas.microsoft.com/office/drawing/2014/main" id="{F2AF2D1D-6E32-44C4-B5AC-457DFA5C36FD}"/>
              </a:ext>
            </a:extLst>
          </p:cNvPr>
          <p:cNvSpPr>
            <a:spLocks noGrp="1"/>
          </p:cNvSpPr>
          <p:nvPr>
            <p:ph type="title"/>
          </p:nvPr>
        </p:nvSpPr>
        <p:spPr>
          <a:xfrm>
            <a:off x="628650" y="5490"/>
            <a:ext cx="6466417" cy="1134925"/>
          </a:xfrm>
        </p:spPr>
        <p:txBody>
          <a:bodyPr>
            <a:normAutofit/>
          </a:bodyPr>
          <a:lstStyle/>
          <a:p>
            <a:r>
              <a:rPr lang="en-US"/>
              <a:t>2.3.3. Quantum deep learning</a:t>
            </a:r>
            <a:br>
              <a:rPr lang="en-US"/>
            </a:br>
            <a:r>
              <a:rPr lang="en-US" sz="2200"/>
              <a:t>Quantum Generative adversarial net (QGAN)</a:t>
            </a:r>
            <a:endParaRPr lang="vi-VN" sz="2200"/>
          </a:p>
        </p:txBody>
      </p:sp>
      <p:sp>
        <p:nvSpPr>
          <p:cNvPr id="3" name="Chỗ dành sẵn cho Số hiệu Bản chiếu 2">
            <a:extLst>
              <a:ext uri="{FF2B5EF4-FFF2-40B4-BE49-F238E27FC236}">
                <a16:creationId xmlns:a16="http://schemas.microsoft.com/office/drawing/2014/main" id="{AF84B2F7-5327-40FB-A5B3-53E370DDC8DF}"/>
              </a:ext>
            </a:extLst>
          </p:cNvPr>
          <p:cNvSpPr>
            <a:spLocks noGrp="1"/>
          </p:cNvSpPr>
          <p:nvPr>
            <p:ph type="sldNum" sz="quarter" idx="12"/>
          </p:nvPr>
        </p:nvSpPr>
        <p:spPr/>
        <p:txBody>
          <a:bodyPr/>
          <a:lstStyle/>
          <a:p>
            <a:fld id="{47B90B59-900E-4193-AFEA-B180A6FF40EC}" type="slidenum">
              <a:rPr lang="vi-VN" smtClean="0"/>
              <a:t>60</a:t>
            </a:fld>
            <a:endParaRPr lang="vi-VN"/>
          </a:p>
        </p:txBody>
      </p:sp>
      <p:cxnSp>
        <p:nvCxnSpPr>
          <p:cNvPr id="7" name="Đường nối Thẳng 121">
            <a:extLst>
              <a:ext uri="{FF2B5EF4-FFF2-40B4-BE49-F238E27FC236}">
                <a16:creationId xmlns:a16="http://schemas.microsoft.com/office/drawing/2014/main" id="{50509BDD-B761-1B55-424B-9C0AE01D384E}"/>
              </a:ext>
            </a:extLst>
          </p:cNvPr>
          <p:cNvCxnSpPr>
            <a:cxnSpLocks/>
          </p:cNvCxnSpPr>
          <p:nvPr/>
        </p:nvCxnSpPr>
        <p:spPr>
          <a:xfrm>
            <a:off x="1801970" y="1705986"/>
            <a:ext cx="184781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Đường nối Thẳng 121">
            <a:extLst>
              <a:ext uri="{FF2B5EF4-FFF2-40B4-BE49-F238E27FC236}">
                <a16:creationId xmlns:a16="http://schemas.microsoft.com/office/drawing/2014/main" id="{821CE14E-FD7B-F80A-B0B5-E2275F94B054}"/>
              </a:ext>
            </a:extLst>
          </p:cNvPr>
          <p:cNvCxnSpPr>
            <a:cxnSpLocks/>
          </p:cNvCxnSpPr>
          <p:nvPr/>
        </p:nvCxnSpPr>
        <p:spPr>
          <a:xfrm flipV="1">
            <a:off x="1911330" y="1637151"/>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Đường nối Thẳng 121">
            <a:extLst>
              <a:ext uri="{FF2B5EF4-FFF2-40B4-BE49-F238E27FC236}">
                <a16:creationId xmlns:a16="http://schemas.microsoft.com/office/drawing/2014/main" id="{5AE7C784-9629-AAFD-1176-4B0CC3E36D62}"/>
              </a:ext>
            </a:extLst>
          </p:cNvPr>
          <p:cNvCxnSpPr>
            <a:cxnSpLocks/>
          </p:cNvCxnSpPr>
          <p:nvPr/>
        </p:nvCxnSpPr>
        <p:spPr>
          <a:xfrm flipV="1">
            <a:off x="1827950" y="2114047"/>
            <a:ext cx="1823534" cy="835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Đường nối Thẳng 121">
            <a:extLst>
              <a:ext uri="{FF2B5EF4-FFF2-40B4-BE49-F238E27FC236}">
                <a16:creationId xmlns:a16="http://schemas.microsoft.com/office/drawing/2014/main" id="{C1308A30-16CB-A0F8-02CE-77A2E61E4E13}"/>
              </a:ext>
            </a:extLst>
          </p:cNvPr>
          <p:cNvCxnSpPr>
            <a:cxnSpLocks/>
          </p:cNvCxnSpPr>
          <p:nvPr/>
        </p:nvCxnSpPr>
        <p:spPr>
          <a:xfrm flipV="1">
            <a:off x="1911330" y="2041615"/>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Hình chữ nhật 93">
            <a:extLst>
              <a:ext uri="{FF2B5EF4-FFF2-40B4-BE49-F238E27FC236}">
                <a16:creationId xmlns:a16="http://schemas.microsoft.com/office/drawing/2014/main" id="{BED8BBAC-2D6D-971F-0DB8-265057554005}"/>
              </a:ext>
            </a:extLst>
          </p:cNvPr>
          <p:cNvSpPr/>
          <p:nvPr/>
        </p:nvSpPr>
        <p:spPr>
          <a:xfrm>
            <a:off x="3884417" y="1175602"/>
            <a:ext cx="306319" cy="3069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i="1">
              <a:solidFill>
                <a:schemeClr val="tx1"/>
              </a:solidFill>
              <a:latin typeface="+mj-lt"/>
              <a:cs typeface="Times New Roman" panose="02020603050405020304" pitchFamily="18" charset="0"/>
            </a:endParaRPr>
          </a:p>
        </p:txBody>
      </p:sp>
      <p:sp>
        <p:nvSpPr>
          <p:cNvPr id="14" name="Arc 13">
            <a:extLst>
              <a:ext uri="{FF2B5EF4-FFF2-40B4-BE49-F238E27FC236}">
                <a16:creationId xmlns:a16="http://schemas.microsoft.com/office/drawing/2014/main" id="{322D136B-068F-625F-3F0A-1497275972D0}"/>
              </a:ext>
            </a:extLst>
          </p:cNvPr>
          <p:cNvSpPr/>
          <p:nvPr/>
        </p:nvSpPr>
        <p:spPr>
          <a:xfrm>
            <a:off x="3940114" y="1320202"/>
            <a:ext cx="194924" cy="160638"/>
          </a:xfrm>
          <a:prstGeom prst="arc">
            <a:avLst>
              <a:gd name="adj1" fmla="val 10842828"/>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a:p>
        </p:txBody>
      </p:sp>
      <p:cxnSp>
        <p:nvCxnSpPr>
          <p:cNvPr id="15" name="Straight Arrow Connector 14">
            <a:extLst>
              <a:ext uri="{FF2B5EF4-FFF2-40B4-BE49-F238E27FC236}">
                <a16:creationId xmlns:a16="http://schemas.microsoft.com/office/drawing/2014/main" id="{3AB539F1-8FCF-AAFC-FC24-CC3681E5332B}"/>
              </a:ext>
            </a:extLst>
          </p:cNvPr>
          <p:cNvCxnSpPr>
            <a:cxnSpLocks/>
          </p:cNvCxnSpPr>
          <p:nvPr/>
        </p:nvCxnSpPr>
        <p:spPr>
          <a:xfrm flipV="1">
            <a:off x="3994330" y="1242573"/>
            <a:ext cx="153159" cy="15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1EAE39-1FA3-DDC8-FE4F-7A36778435D5}"/>
                  </a:ext>
                </a:extLst>
              </p:cNvPr>
              <p:cNvSpPr txBox="1"/>
              <p:nvPr/>
            </p:nvSpPr>
            <p:spPr>
              <a:xfrm>
                <a:off x="433662" y="1163634"/>
                <a:ext cx="578893" cy="276999"/>
              </a:xfrm>
              <a:prstGeom prst="rect">
                <a:avLst/>
              </a:prstGeom>
              <a:noFill/>
            </p:spPr>
            <p:txBody>
              <a:bodyPr wrap="square" lIns="0" tIns="0" rIns="0" bIns="0" rtlCol="0">
                <a:spAutoFit/>
              </a:bodyPr>
              <a:lstStyle/>
              <a:p>
                <a:r>
                  <a:rPr lang="en-US"/>
                  <a:t>Out </a:t>
                </a:r>
                <a14:m>
                  <m:oMath xmlns:m="http://schemas.openxmlformats.org/officeDocument/2006/math">
                    <m:r>
                      <a:rPr lang="en-US" i="1" smtClean="0">
                        <a:latin typeface="Cambria Math" panose="02040503050406030204" pitchFamily="18" charset="0"/>
                      </a:rPr>
                      <m:t>𝐷</m:t>
                    </m:r>
                  </m:oMath>
                </a14:m>
                <a:endParaRPr lang="vi-VN"/>
              </a:p>
            </p:txBody>
          </p:sp>
        </mc:Choice>
        <mc:Fallback xmlns="">
          <p:sp>
            <p:nvSpPr>
              <p:cNvPr id="20" name="TextBox 19">
                <a:extLst>
                  <a:ext uri="{FF2B5EF4-FFF2-40B4-BE49-F238E27FC236}">
                    <a16:creationId xmlns:a16="http://schemas.microsoft.com/office/drawing/2014/main" id="{981EAE39-1FA3-DDC8-FE4F-7A36778435D5}"/>
                  </a:ext>
                </a:extLst>
              </p:cNvPr>
              <p:cNvSpPr txBox="1">
                <a:spLocks noRot="1" noChangeAspect="1" noMove="1" noResize="1" noEditPoints="1" noAdjustHandles="1" noChangeArrowheads="1" noChangeShapeType="1" noTextEdit="1"/>
              </p:cNvSpPr>
              <p:nvPr/>
            </p:nvSpPr>
            <p:spPr>
              <a:xfrm>
                <a:off x="433662" y="1163634"/>
                <a:ext cx="578893" cy="276999"/>
              </a:xfrm>
              <a:prstGeom prst="rect">
                <a:avLst/>
              </a:prstGeom>
              <a:blipFill>
                <a:blip r:embed="rId2"/>
                <a:stretch>
                  <a:fillRect l="-24211" t="-28889" r="-11579" b="-5111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356727-A722-4ECA-760B-209C90896E1F}"/>
                  </a:ext>
                </a:extLst>
              </p:cNvPr>
              <p:cNvSpPr txBox="1"/>
              <p:nvPr/>
            </p:nvSpPr>
            <p:spPr>
              <a:xfrm>
                <a:off x="377616" y="1571447"/>
                <a:ext cx="747166" cy="276999"/>
              </a:xfrm>
              <a:prstGeom prst="rect">
                <a:avLst/>
              </a:prstGeom>
              <a:noFill/>
            </p:spPr>
            <p:txBody>
              <a:bodyPr wrap="square" lIns="0" tIns="0" rIns="0" bIns="0" rtlCol="0">
                <a:spAutoFit/>
              </a:bodyPr>
              <a:lstStyle/>
              <a:p>
                <a:r>
                  <a:rPr lang="en-US"/>
                  <a:t>Bath </a:t>
                </a:r>
                <a14:m>
                  <m:oMath xmlns:m="http://schemas.openxmlformats.org/officeDocument/2006/math">
                    <m:r>
                      <a:rPr lang="en-US" i="1" smtClean="0">
                        <a:latin typeface="Cambria Math" panose="02040503050406030204" pitchFamily="18" charset="0"/>
                      </a:rPr>
                      <m:t>𝐷</m:t>
                    </m:r>
                  </m:oMath>
                </a14:m>
                <a:endParaRPr lang="vi-VN"/>
              </a:p>
            </p:txBody>
          </p:sp>
        </mc:Choice>
        <mc:Fallback xmlns="">
          <p:sp>
            <p:nvSpPr>
              <p:cNvPr id="22" name="TextBox 21">
                <a:extLst>
                  <a:ext uri="{FF2B5EF4-FFF2-40B4-BE49-F238E27FC236}">
                    <a16:creationId xmlns:a16="http://schemas.microsoft.com/office/drawing/2014/main" id="{7E356727-A722-4ECA-760B-209C90896E1F}"/>
                  </a:ext>
                </a:extLst>
              </p:cNvPr>
              <p:cNvSpPr txBox="1">
                <a:spLocks noRot="1" noChangeAspect="1" noMove="1" noResize="1" noEditPoints="1" noAdjustHandles="1" noChangeArrowheads="1" noChangeShapeType="1" noTextEdit="1"/>
              </p:cNvSpPr>
              <p:nvPr/>
            </p:nvSpPr>
            <p:spPr>
              <a:xfrm>
                <a:off x="377616" y="1571447"/>
                <a:ext cx="747166" cy="276999"/>
              </a:xfrm>
              <a:prstGeom prst="rect">
                <a:avLst/>
              </a:prstGeom>
              <a:blipFill>
                <a:blip r:embed="rId3"/>
                <a:stretch>
                  <a:fillRect l="-19512" t="-28889" b="-5111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BC2454C-7CCD-667F-BD14-79D410CD6666}"/>
                  </a:ext>
                </a:extLst>
              </p:cNvPr>
              <p:cNvSpPr txBox="1"/>
              <p:nvPr/>
            </p:nvSpPr>
            <p:spPr>
              <a:xfrm>
                <a:off x="326166" y="1983903"/>
                <a:ext cx="747166" cy="276999"/>
              </a:xfrm>
              <a:prstGeom prst="rect">
                <a:avLst/>
              </a:prstGeom>
              <a:noFill/>
            </p:spPr>
            <p:txBody>
              <a:bodyPr wrap="square" lIns="0" tIns="0" rIns="0" bIns="0" rtlCol="0">
                <a:spAutoFit/>
              </a:bodyPr>
              <a:lstStyle/>
              <a:p>
                <a:r>
                  <a:rPr lang="en-US"/>
                  <a:t>Label </a:t>
                </a:r>
                <a14:m>
                  <m:oMath xmlns:m="http://schemas.openxmlformats.org/officeDocument/2006/math">
                    <m:r>
                      <a:rPr lang="en-US" i="1" smtClean="0">
                        <a:latin typeface="Cambria Math" panose="02040503050406030204" pitchFamily="18" charset="0"/>
                      </a:rPr>
                      <m:t>𝐷</m:t>
                    </m:r>
                  </m:oMath>
                </a14:m>
                <a:endParaRPr lang="vi-VN"/>
              </a:p>
            </p:txBody>
          </p:sp>
        </mc:Choice>
        <mc:Fallback xmlns="">
          <p:sp>
            <p:nvSpPr>
              <p:cNvPr id="23" name="TextBox 22">
                <a:extLst>
                  <a:ext uri="{FF2B5EF4-FFF2-40B4-BE49-F238E27FC236}">
                    <a16:creationId xmlns:a16="http://schemas.microsoft.com/office/drawing/2014/main" id="{6BC2454C-7CCD-667F-BD14-79D410CD6666}"/>
                  </a:ext>
                </a:extLst>
              </p:cNvPr>
              <p:cNvSpPr txBox="1">
                <a:spLocks noRot="1" noChangeAspect="1" noMove="1" noResize="1" noEditPoints="1" noAdjustHandles="1" noChangeArrowheads="1" noChangeShapeType="1" noTextEdit="1"/>
              </p:cNvSpPr>
              <p:nvPr/>
            </p:nvSpPr>
            <p:spPr>
              <a:xfrm>
                <a:off x="326166" y="1983903"/>
                <a:ext cx="747166" cy="276999"/>
              </a:xfrm>
              <a:prstGeom prst="rect">
                <a:avLst/>
              </a:prstGeom>
              <a:blipFill>
                <a:blip r:embed="rId4"/>
                <a:stretch>
                  <a:fillRect l="-19672" t="-28261" r="-5738" b="-50000"/>
                </a:stretch>
              </a:blipFill>
            </p:spPr>
            <p:txBody>
              <a:bodyPr/>
              <a:lstStyle/>
              <a:p>
                <a:r>
                  <a:rPr lang="vi-VN">
                    <a:noFill/>
                  </a:rPr>
                  <a:t> </a:t>
                </a:r>
              </a:p>
            </p:txBody>
          </p:sp>
        </mc:Fallback>
      </mc:AlternateContent>
      <p:cxnSp>
        <p:nvCxnSpPr>
          <p:cNvPr id="24" name="Đường nối Thẳng 121">
            <a:extLst>
              <a:ext uri="{FF2B5EF4-FFF2-40B4-BE49-F238E27FC236}">
                <a16:creationId xmlns:a16="http://schemas.microsoft.com/office/drawing/2014/main" id="{71DC02CD-0B2D-0115-8CFD-5316CDE94BB9}"/>
              </a:ext>
            </a:extLst>
          </p:cNvPr>
          <p:cNvCxnSpPr>
            <a:cxnSpLocks/>
          </p:cNvCxnSpPr>
          <p:nvPr/>
        </p:nvCxnSpPr>
        <p:spPr>
          <a:xfrm flipV="1">
            <a:off x="1832257" y="2541644"/>
            <a:ext cx="1823534" cy="835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5" name="Đường nối Thẳng 121">
            <a:extLst>
              <a:ext uri="{FF2B5EF4-FFF2-40B4-BE49-F238E27FC236}">
                <a16:creationId xmlns:a16="http://schemas.microsoft.com/office/drawing/2014/main" id="{8DBD2927-D703-351B-4102-FEE9D12EAE9C}"/>
              </a:ext>
            </a:extLst>
          </p:cNvPr>
          <p:cNvCxnSpPr>
            <a:cxnSpLocks/>
          </p:cNvCxnSpPr>
          <p:nvPr/>
        </p:nvCxnSpPr>
        <p:spPr>
          <a:xfrm flipV="1">
            <a:off x="1971335" y="2475171"/>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Đường nối Thẳng 121">
            <a:extLst>
              <a:ext uri="{FF2B5EF4-FFF2-40B4-BE49-F238E27FC236}">
                <a16:creationId xmlns:a16="http://schemas.microsoft.com/office/drawing/2014/main" id="{D3C1F0AB-758E-1510-F665-59ED22FCC984}"/>
              </a:ext>
            </a:extLst>
          </p:cNvPr>
          <p:cNvCxnSpPr>
            <a:cxnSpLocks/>
          </p:cNvCxnSpPr>
          <p:nvPr/>
        </p:nvCxnSpPr>
        <p:spPr>
          <a:xfrm>
            <a:off x="1861975" y="2953852"/>
            <a:ext cx="184951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Đường nối Thẳng 121">
            <a:extLst>
              <a:ext uri="{FF2B5EF4-FFF2-40B4-BE49-F238E27FC236}">
                <a16:creationId xmlns:a16="http://schemas.microsoft.com/office/drawing/2014/main" id="{44F9D095-01F3-4586-D2CC-270E11C2984A}"/>
              </a:ext>
            </a:extLst>
          </p:cNvPr>
          <p:cNvCxnSpPr>
            <a:cxnSpLocks/>
          </p:cNvCxnSpPr>
          <p:nvPr/>
        </p:nvCxnSpPr>
        <p:spPr>
          <a:xfrm flipV="1">
            <a:off x="1971335" y="2885017"/>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Đường nối Thẳng 121">
            <a:extLst>
              <a:ext uri="{FF2B5EF4-FFF2-40B4-BE49-F238E27FC236}">
                <a16:creationId xmlns:a16="http://schemas.microsoft.com/office/drawing/2014/main" id="{889AFAC3-4A3C-3560-3126-6D79FE683C6A}"/>
              </a:ext>
            </a:extLst>
          </p:cNvPr>
          <p:cNvCxnSpPr>
            <a:cxnSpLocks/>
          </p:cNvCxnSpPr>
          <p:nvPr/>
        </p:nvCxnSpPr>
        <p:spPr>
          <a:xfrm flipV="1">
            <a:off x="1887955" y="3361913"/>
            <a:ext cx="1823534" cy="835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Đường nối Thẳng 121">
            <a:extLst>
              <a:ext uri="{FF2B5EF4-FFF2-40B4-BE49-F238E27FC236}">
                <a16:creationId xmlns:a16="http://schemas.microsoft.com/office/drawing/2014/main" id="{24E35A1A-FECD-0860-2115-EEB741F3865C}"/>
              </a:ext>
            </a:extLst>
          </p:cNvPr>
          <p:cNvCxnSpPr>
            <a:cxnSpLocks/>
          </p:cNvCxnSpPr>
          <p:nvPr/>
        </p:nvCxnSpPr>
        <p:spPr>
          <a:xfrm flipV="1">
            <a:off x="1971335" y="3289481"/>
            <a:ext cx="49408"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B57BB0A-8CA4-FDD6-5C06-3159301DAC8F}"/>
                  </a:ext>
                </a:extLst>
              </p:cNvPr>
              <p:cNvSpPr txBox="1"/>
              <p:nvPr/>
            </p:nvSpPr>
            <p:spPr>
              <a:xfrm>
                <a:off x="258232" y="2411500"/>
                <a:ext cx="852427" cy="276999"/>
              </a:xfrm>
              <a:prstGeom prst="rect">
                <a:avLst/>
              </a:prstGeom>
              <a:noFill/>
            </p:spPr>
            <p:txBody>
              <a:bodyPr wrap="square" lIns="0" tIns="0" rIns="0" bIns="0" rtlCol="0">
                <a:spAutoFit/>
              </a:bodyPr>
              <a:lstStyle/>
              <a:p>
                <a:r>
                  <a:rPr lang="en-US"/>
                  <a:t>Out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oMath>
                </a14:m>
                <a:endParaRPr lang="vi-VN"/>
              </a:p>
            </p:txBody>
          </p:sp>
        </mc:Choice>
        <mc:Fallback xmlns="">
          <p:sp>
            <p:nvSpPr>
              <p:cNvPr id="30" name="TextBox 29">
                <a:extLst>
                  <a:ext uri="{FF2B5EF4-FFF2-40B4-BE49-F238E27FC236}">
                    <a16:creationId xmlns:a16="http://schemas.microsoft.com/office/drawing/2014/main" id="{7B57BB0A-8CA4-FDD6-5C06-3159301DAC8F}"/>
                  </a:ext>
                </a:extLst>
              </p:cNvPr>
              <p:cNvSpPr txBox="1">
                <a:spLocks noRot="1" noChangeAspect="1" noMove="1" noResize="1" noEditPoints="1" noAdjustHandles="1" noChangeArrowheads="1" noChangeShapeType="1" noTextEdit="1"/>
              </p:cNvSpPr>
              <p:nvPr/>
            </p:nvSpPr>
            <p:spPr>
              <a:xfrm>
                <a:off x="258232" y="2411500"/>
                <a:ext cx="852427" cy="276999"/>
              </a:xfrm>
              <a:prstGeom prst="rect">
                <a:avLst/>
              </a:prstGeom>
              <a:blipFill>
                <a:blip r:embed="rId5"/>
                <a:stretch>
                  <a:fillRect l="-16429" t="-28889" r="-714" b="-5111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4C7E62-D2B9-15D1-1B95-EB9EB62F8108}"/>
                  </a:ext>
                </a:extLst>
              </p:cNvPr>
              <p:cNvSpPr txBox="1"/>
              <p:nvPr/>
            </p:nvSpPr>
            <p:spPr>
              <a:xfrm>
                <a:off x="140754" y="2819313"/>
                <a:ext cx="1044033" cy="276999"/>
              </a:xfrm>
              <a:prstGeom prst="rect">
                <a:avLst/>
              </a:prstGeom>
              <a:noFill/>
            </p:spPr>
            <p:txBody>
              <a:bodyPr wrap="square" lIns="0" tIns="0" rIns="0" bIns="0" rtlCol="0">
                <a:spAutoFit/>
              </a:bodyPr>
              <a:lstStyle/>
              <a:p>
                <a:r>
                  <a:rPr lang="en-US"/>
                  <a:t>Label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𝐺</m:t>
                    </m:r>
                  </m:oMath>
                </a14:m>
                <a:endParaRPr lang="vi-VN"/>
              </a:p>
            </p:txBody>
          </p:sp>
        </mc:Choice>
        <mc:Fallback xmlns="">
          <p:sp>
            <p:nvSpPr>
              <p:cNvPr id="31" name="TextBox 30">
                <a:extLst>
                  <a:ext uri="{FF2B5EF4-FFF2-40B4-BE49-F238E27FC236}">
                    <a16:creationId xmlns:a16="http://schemas.microsoft.com/office/drawing/2014/main" id="{C54C7E62-D2B9-15D1-1B95-EB9EB62F8108}"/>
                  </a:ext>
                </a:extLst>
              </p:cNvPr>
              <p:cNvSpPr txBox="1">
                <a:spLocks noRot="1" noChangeAspect="1" noMove="1" noResize="1" noEditPoints="1" noAdjustHandles="1" noChangeArrowheads="1" noChangeShapeType="1" noTextEdit="1"/>
              </p:cNvSpPr>
              <p:nvPr/>
            </p:nvSpPr>
            <p:spPr>
              <a:xfrm>
                <a:off x="140754" y="2819313"/>
                <a:ext cx="1044033" cy="276999"/>
              </a:xfrm>
              <a:prstGeom prst="rect">
                <a:avLst/>
              </a:prstGeom>
              <a:blipFill>
                <a:blip r:embed="rId6"/>
                <a:stretch>
                  <a:fillRect l="-13450" t="-28261" b="-5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540EA7-4ED8-E5CD-3762-C61AB0D0E7FA}"/>
                  </a:ext>
                </a:extLst>
              </p:cNvPr>
              <p:cNvSpPr txBox="1"/>
              <p:nvPr/>
            </p:nvSpPr>
            <p:spPr>
              <a:xfrm>
                <a:off x="207433" y="3231769"/>
                <a:ext cx="925904" cy="276999"/>
              </a:xfrm>
              <a:prstGeom prst="rect">
                <a:avLst/>
              </a:prstGeom>
              <a:noFill/>
            </p:spPr>
            <p:txBody>
              <a:bodyPr wrap="square" lIns="0" tIns="0" rIns="0" bIns="0" rtlCol="0">
                <a:spAutoFit/>
              </a:bodyPr>
              <a:lstStyle/>
              <a:p>
                <a:r>
                  <a:rPr lang="en-US"/>
                  <a:t>Bath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oMath>
                </a14:m>
                <a:endParaRPr lang="vi-VN" i="1"/>
              </a:p>
            </p:txBody>
          </p:sp>
        </mc:Choice>
        <mc:Fallback xmlns="">
          <p:sp>
            <p:nvSpPr>
              <p:cNvPr id="32" name="TextBox 31">
                <a:extLst>
                  <a:ext uri="{FF2B5EF4-FFF2-40B4-BE49-F238E27FC236}">
                    <a16:creationId xmlns:a16="http://schemas.microsoft.com/office/drawing/2014/main" id="{0E540EA7-4ED8-E5CD-3762-C61AB0D0E7FA}"/>
                  </a:ext>
                </a:extLst>
              </p:cNvPr>
              <p:cNvSpPr txBox="1">
                <a:spLocks noRot="1" noChangeAspect="1" noMove="1" noResize="1" noEditPoints="1" noAdjustHandles="1" noChangeArrowheads="1" noChangeShapeType="1" noTextEdit="1"/>
              </p:cNvSpPr>
              <p:nvPr/>
            </p:nvSpPr>
            <p:spPr>
              <a:xfrm>
                <a:off x="207433" y="3231769"/>
                <a:ext cx="925904" cy="276999"/>
              </a:xfrm>
              <a:prstGeom prst="rect">
                <a:avLst/>
              </a:prstGeom>
              <a:blipFill>
                <a:blip r:embed="rId7"/>
                <a:stretch>
                  <a:fillRect l="-15132" t="-28261" r="-1316" b="-5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5BBCAB-766C-66B1-308E-31BA34B565D5}"/>
                  </a:ext>
                </a:extLst>
              </p:cNvPr>
              <p:cNvSpPr txBox="1"/>
              <p:nvPr/>
            </p:nvSpPr>
            <p:spPr>
              <a:xfrm>
                <a:off x="1060180" y="1113290"/>
                <a:ext cx="4129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vi-VN"/>
              </a:p>
            </p:txBody>
          </p:sp>
        </mc:Choice>
        <mc:Fallback xmlns="">
          <p:sp>
            <p:nvSpPr>
              <p:cNvPr id="33" name="TextBox 32">
                <a:extLst>
                  <a:ext uri="{FF2B5EF4-FFF2-40B4-BE49-F238E27FC236}">
                    <a16:creationId xmlns:a16="http://schemas.microsoft.com/office/drawing/2014/main" id="{C15BBCAB-766C-66B1-308E-31BA34B565D5}"/>
                  </a:ext>
                </a:extLst>
              </p:cNvPr>
              <p:cNvSpPr txBox="1">
                <a:spLocks noRot="1" noChangeAspect="1" noMove="1" noResize="1" noEditPoints="1" noAdjustHandles="1" noChangeArrowheads="1" noChangeShapeType="1" noTextEdit="1"/>
              </p:cNvSpPr>
              <p:nvPr/>
            </p:nvSpPr>
            <p:spPr>
              <a:xfrm>
                <a:off x="1060180" y="1113290"/>
                <a:ext cx="412912" cy="369332"/>
              </a:xfrm>
              <a:prstGeom prst="rect">
                <a:avLst/>
              </a:prstGeom>
              <a:blipFill>
                <a:blip r:embed="rId8"/>
                <a:stretch>
                  <a:fillRect l="-4412" r="-17647" b="-1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B7E40F3-FD48-B9F4-4465-0568BC385BB3}"/>
                  </a:ext>
                </a:extLst>
              </p:cNvPr>
              <p:cNvSpPr txBox="1"/>
              <p:nvPr/>
            </p:nvSpPr>
            <p:spPr>
              <a:xfrm>
                <a:off x="1060180" y="1517808"/>
                <a:ext cx="729659"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m:t>
                          </m:r>
                          <m:r>
                            <a:rPr lang="en-US" b="0" i="1" smtClean="0">
                              <a:latin typeface="Cambria Math" panose="02040503050406030204" pitchFamily="18" charset="0"/>
                            </a:rPr>
                            <m:t>𝑑</m:t>
                          </m:r>
                        </m:sup>
                      </m:sSup>
                    </m:oMath>
                  </m:oMathPara>
                </a14:m>
                <a:endParaRPr lang="vi-VN"/>
              </a:p>
            </p:txBody>
          </p:sp>
        </mc:Choice>
        <mc:Fallback xmlns="">
          <p:sp>
            <p:nvSpPr>
              <p:cNvPr id="34" name="TextBox 33">
                <a:extLst>
                  <a:ext uri="{FF2B5EF4-FFF2-40B4-BE49-F238E27FC236}">
                    <a16:creationId xmlns:a16="http://schemas.microsoft.com/office/drawing/2014/main" id="{7B7E40F3-FD48-B9F4-4465-0568BC385BB3}"/>
                  </a:ext>
                </a:extLst>
              </p:cNvPr>
              <p:cNvSpPr txBox="1">
                <a:spLocks noRot="1" noChangeAspect="1" noMove="1" noResize="1" noEditPoints="1" noAdjustHandles="1" noChangeArrowheads="1" noChangeShapeType="1" noTextEdit="1"/>
              </p:cNvSpPr>
              <p:nvPr/>
            </p:nvSpPr>
            <p:spPr>
              <a:xfrm>
                <a:off x="1060180" y="1517808"/>
                <a:ext cx="729659" cy="392993"/>
              </a:xfrm>
              <a:prstGeom prst="rect">
                <a:avLst/>
              </a:prstGeom>
              <a:blipFill>
                <a:blip r:embed="rId9"/>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2644A5D-B27C-9CBC-1F1B-8463F1FD6790}"/>
                  </a:ext>
                </a:extLst>
              </p:cNvPr>
              <p:cNvSpPr txBox="1"/>
              <p:nvPr/>
            </p:nvSpPr>
            <p:spPr>
              <a:xfrm>
                <a:off x="945914" y="1921226"/>
                <a:ext cx="7296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vi-VN"/>
              </a:p>
            </p:txBody>
          </p:sp>
        </mc:Choice>
        <mc:Fallback xmlns="">
          <p:sp>
            <p:nvSpPr>
              <p:cNvPr id="35" name="TextBox 34">
                <a:extLst>
                  <a:ext uri="{FF2B5EF4-FFF2-40B4-BE49-F238E27FC236}">
                    <a16:creationId xmlns:a16="http://schemas.microsoft.com/office/drawing/2014/main" id="{62644A5D-B27C-9CBC-1F1B-8463F1FD6790}"/>
                  </a:ext>
                </a:extLst>
              </p:cNvPr>
              <p:cNvSpPr txBox="1">
                <a:spLocks noRot="1" noChangeAspect="1" noMove="1" noResize="1" noEditPoints="1" noAdjustHandles="1" noChangeArrowheads="1" noChangeShapeType="1" noTextEdit="1"/>
              </p:cNvSpPr>
              <p:nvPr/>
            </p:nvSpPr>
            <p:spPr>
              <a:xfrm>
                <a:off x="945914" y="1921226"/>
                <a:ext cx="729659" cy="369332"/>
              </a:xfrm>
              <a:prstGeom prst="rect">
                <a:avLst/>
              </a:prstGeom>
              <a:blipFill>
                <a:blip r:embed="rId10"/>
                <a:stretch>
                  <a:fillRect b="-1475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658426C-B296-AA42-FF6E-F9E093C1981A}"/>
                  </a:ext>
                </a:extLst>
              </p:cNvPr>
              <p:cNvSpPr txBox="1"/>
              <p:nvPr/>
            </p:nvSpPr>
            <p:spPr>
              <a:xfrm>
                <a:off x="1060179" y="2345147"/>
                <a:ext cx="729659"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m:t>
                          </m:r>
                          <m:r>
                            <a:rPr lang="en-US" b="0" i="1" smtClean="0">
                              <a:latin typeface="Cambria Math" panose="02040503050406030204" pitchFamily="18" charset="0"/>
                            </a:rPr>
                            <m:t>𝑛</m:t>
                          </m:r>
                        </m:sup>
                      </m:sSup>
                    </m:oMath>
                  </m:oMathPara>
                </a14:m>
                <a:endParaRPr lang="vi-VN"/>
              </a:p>
            </p:txBody>
          </p:sp>
        </mc:Choice>
        <mc:Fallback xmlns="">
          <p:sp>
            <p:nvSpPr>
              <p:cNvPr id="36" name="TextBox 35">
                <a:extLst>
                  <a:ext uri="{FF2B5EF4-FFF2-40B4-BE49-F238E27FC236}">
                    <a16:creationId xmlns:a16="http://schemas.microsoft.com/office/drawing/2014/main" id="{B658426C-B296-AA42-FF6E-F9E093C1981A}"/>
                  </a:ext>
                </a:extLst>
              </p:cNvPr>
              <p:cNvSpPr txBox="1">
                <a:spLocks noRot="1" noChangeAspect="1" noMove="1" noResize="1" noEditPoints="1" noAdjustHandles="1" noChangeArrowheads="1" noChangeShapeType="1" noTextEdit="1"/>
              </p:cNvSpPr>
              <p:nvPr/>
            </p:nvSpPr>
            <p:spPr>
              <a:xfrm>
                <a:off x="1060179" y="2345147"/>
                <a:ext cx="729659" cy="392993"/>
              </a:xfrm>
              <a:prstGeom prst="rect">
                <a:avLst/>
              </a:prstGeom>
              <a:blipFill>
                <a:blip r:embed="rId11"/>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C6E9A2F-65F7-23AF-602A-05DB67213F03}"/>
                  </a:ext>
                </a:extLst>
              </p:cNvPr>
              <p:cNvSpPr txBox="1"/>
              <p:nvPr/>
            </p:nvSpPr>
            <p:spPr>
              <a:xfrm>
                <a:off x="945913" y="2754852"/>
                <a:ext cx="7296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m:oMathPara>
                </a14:m>
                <a:endParaRPr lang="vi-VN"/>
              </a:p>
            </p:txBody>
          </p:sp>
        </mc:Choice>
        <mc:Fallback xmlns="">
          <p:sp>
            <p:nvSpPr>
              <p:cNvPr id="37" name="TextBox 36">
                <a:extLst>
                  <a:ext uri="{FF2B5EF4-FFF2-40B4-BE49-F238E27FC236}">
                    <a16:creationId xmlns:a16="http://schemas.microsoft.com/office/drawing/2014/main" id="{BC6E9A2F-65F7-23AF-602A-05DB67213F03}"/>
                  </a:ext>
                </a:extLst>
              </p:cNvPr>
              <p:cNvSpPr txBox="1">
                <a:spLocks noRot="1" noChangeAspect="1" noMove="1" noResize="1" noEditPoints="1" noAdjustHandles="1" noChangeArrowheads="1" noChangeShapeType="1" noTextEdit="1"/>
              </p:cNvSpPr>
              <p:nvPr/>
            </p:nvSpPr>
            <p:spPr>
              <a:xfrm>
                <a:off x="945913" y="2754852"/>
                <a:ext cx="729659" cy="369332"/>
              </a:xfrm>
              <a:prstGeom prst="rect">
                <a:avLst/>
              </a:prstGeom>
              <a:blipFill>
                <a:blip r:embed="rId12"/>
                <a:stretch>
                  <a:fillRect b="-15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97FBF6-1C54-081A-E811-BB7C8582F1C3}"/>
                  </a:ext>
                </a:extLst>
              </p:cNvPr>
              <p:cNvSpPr txBox="1"/>
              <p:nvPr/>
            </p:nvSpPr>
            <p:spPr>
              <a:xfrm>
                <a:off x="980075" y="3165147"/>
                <a:ext cx="7296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vi-VN"/>
              </a:p>
            </p:txBody>
          </p:sp>
        </mc:Choice>
        <mc:Fallback xmlns="">
          <p:sp>
            <p:nvSpPr>
              <p:cNvPr id="38" name="TextBox 37">
                <a:extLst>
                  <a:ext uri="{FF2B5EF4-FFF2-40B4-BE49-F238E27FC236}">
                    <a16:creationId xmlns:a16="http://schemas.microsoft.com/office/drawing/2014/main" id="{CB97FBF6-1C54-081A-E811-BB7C8582F1C3}"/>
                  </a:ext>
                </a:extLst>
              </p:cNvPr>
              <p:cNvSpPr txBox="1">
                <a:spLocks noRot="1" noChangeAspect="1" noMove="1" noResize="1" noEditPoints="1" noAdjustHandles="1" noChangeArrowheads="1" noChangeShapeType="1" noTextEdit="1"/>
              </p:cNvSpPr>
              <p:nvPr/>
            </p:nvSpPr>
            <p:spPr>
              <a:xfrm>
                <a:off x="980075" y="3165147"/>
                <a:ext cx="729659" cy="369332"/>
              </a:xfrm>
              <a:prstGeom prst="rect">
                <a:avLst/>
              </a:prstGeom>
              <a:blipFill>
                <a:blip r:embed="rId13"/>
                <a:stretch>
                  <a:fillRect b="-1475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 name="Hình chữ nhật 40">
                <a:extLst>
                  <a:ext uri="{FF2B5EF4-FFF2-40B4-BE49-F238E27FC236}">
                    <a16:creationId xmlns:a16="http://schemas.microsoft.com/office/drawing/2014/main" id="{00C0D3B0-8137-E98B-F9B4-A072015074C0}"/>
                  </a:ext>
                </a:extLst>
              </p:cNvPr>
              <p:cNvSpPr/>
              <p:nvPr/>
            </p:nvSpPr>
            <p:spPr>
              <a:xfrm>
                <a:off x="2207146" y="2411501"/>
                <a:ext cx="603787" cy="11138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𝑅</m:t>
                    </m:r>
                  </m:oMath>
                </a14:m>
                <a:r>
                  <a:rPr lang="en-US" sz="1400" i="1">
                    <a:solidFill>
                      <a:schemeClr val="tx1"/>
                    </a:solidFill>
                    <a:latin typeface="Times New Roman" panose="02020603050405020304" pitchFamily="18" charset="0"/>
                    <a:cs typeface="Times New Roman" panose="02020603050405020304" pitchFamily="18" charset="0"/>
                  </a:rPr>
                  <a:t> </a:t>
                </a:r>
                <a:r>
                  <a:rPr lang="en-US" sz="1400">
                    <a:solidFill>
                      <a:schemeClr val="tx1"/>
                    </a:solidFill>
                    <a:cs typeface="Times New Roman" panose="02020603050405020304" pitchFamily="18" charset="0"/>
                  </a:rPr>
                  <a:t>or</a:t>
                </a:r>
                <a:r>
                  <a:rPr lang="en-US" sz="1400" i="1">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𝐺</m:t>
                    </m:r>
                    <m:d>
                      <m:dPr>
                        <m:ctrlPr>
                          <a:rPr lang="en-US" sz="1400" b="0" i="1" smtClean="0">
                            <a:solidFill>
                              <a:schemeClr val="tx1"/>
                            </a:solidFill>
                            <a:latin typeface="Cambria Math" panose="02040503050406030204" pitchFamily="18" charset="0"/>
                            <a:cs typeface="Times New Roman" panose="02020603050405020304" pitchFamily="18" charset="0"/>
                          </a:rPr>
                        </m:ctrlPr>
                      </m:dPr>
                      <m:e>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1" i="1" smtClean="0">
                                <a:solidFill>
                                  <a:schemeClr val="tx1"/>
                                </a:solidFill>
                                <a:latin typeface="Cambria Math" panose="02040503050406030204" pitchFamily="18" charset="0"/>
                                <a:cs typeface="Times New Roman" panose="02020603050405020304" pitchFamily="18" charset="0"/>
                              </a:rPr>
                              <m:t>𝜽</m:t>
                            </m:r>
                          </m:e>
                          <m:sub>
                            <m:r>
                              <a:rPr lang="en-US" sz="1400" b="0" i="1" smtClean="0">
                                <a:solidFill>
                                  <a:schemeClr val="tx1"/>
                                </a:solidFill>
                                <a:latin typeface="Cambria Math" panose="02040503050406030204" pitchFamily="18" charset="0"/>
                                <a:cs typeface="Times New Roman" panose="02020603050405020304" pitchFamily="18" charset="0"/>
                              </a:rPr>
                              <m:t>𝐺</m:t>
                            </m:r>
                          </m:sub>
                        </m:sSub>
                      </m:e>
                    </m:d>
                  </m:oMath>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Hình chữ nhật 40">
                <a:extLst>
                  <a:ext uri="{FF2B5EF4-FFF2-40B4-BE49-F238E27FC236}">
                    <a16:creationId xmlns:a16="http://schemas.microsoft.com/office/drawing/2014/main" id="{00C0D3B0-8137-E98B-F9B4-A072015074C0}"/>
                  </a:ext>
                </a:extLst>
              </p:cNvPr>
              <p:cNvSpPr>
                <a:spLocks noRot="1" noChangeAspect="1" noMove="1" noResize="1" noEditPoints="1" noAdjustHandles="1" noChangeArrowheads="1" noChangeShapeType="1" noTextEdit="1"/>
              </p:cNvSpPr>
              <p:nvPr/>
            </p:nvSpPr>
            <p:spPr>
              <a:xfrm>
                <a:off x="2207146" y="2411501"/>
                <a:ext cx="603787" cy="1113816"/>
              </a:xfrm>
              <a:prstGeom prst="rect">
                <a:avLst/>
              </a:prstGeom>
              <a:blipFill>
                <a:blip r:embed="rId1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1" name="Hình chữ nhật 40">
                <a:extLst>
                  <a:ext uri="{FF2B5EF4-FFF2-40B4-BE49-F238E27FC236}">
                    <a16:creationId xmlns:a16="http://schemas.microsoft.com/office/drawing/2014/main" id="{6CC44867-B6C7-72AD-6051-49E8D3058493}"/>
                  </a:ext>
                </a:extLst>
              </p:cNvPr>
              <p:cNvSpPr/>
              <p:nvPr/>
            </p:nvSpPr>
            <p:spPr>
              <a:xfrm>
                <a:off x="3180650" y="1175849"/>
                <a:ext cx="603787" cy="1451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cs typeface="Times New Roman" panose="02020603050405020304" pitchFamily="18" charset="0"/>
                        </a:rPr>
                        <m:t>𝐷</m:t>
                      </m:r>
                      <m:d>
                        <m:dPr>
                          <m:ctrlPr>
                            <a:rPr lang="en-US" sz="1400" b="0" i="1" smtClean="0">
                              <a:solidFill>
                                <a:schemeClr val="tx1"/>
                              </a:solidFill>
                              <a:latin typeface="Cambria Math" panose="02040503050406030204" pitchFamily="18" charset="0"/>
                              <a:cs typeface="Times New Roman" panose="02020603050405020304" pitchFamily="18" charset="0"/>
                            </a:rPr>
                          </m:ctrlPr>
                        </m:dPr>
                        <m:e>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1" i="1" smtClean="0">
                                  <a:solidFill>
                                    <a:schemeClr val="tx1"/>
                                  </a:solidFill>
                                  <a:latin typeface="Cambria Math" panose="02040503050406030204" pitchFamily="18" charset="0"/>
                                  <a:cs typeface="Times New Roman" panose="02020603050405020304" pitchFamily="18" charset="0"/>
                                </a:rPr>
                                <m:t>𝜽</m:t>
                              </m:r>
                            </m:e>
                            <m:sub>
                              <m:r>
                                <a:rPr lang="en-US" sz="1400" b="0" i="1" smtClean="0">
                                  <a:solidFill>
                                    <a:schemeClr val="tx1"/>
                                  </a:solidFill>
                                  <a:latin typeface="Cambria Math" panose="02040503050406030204" pitchFamily="18" charset="0"/>
                                  <a:cs typeface="Times New Roman" panose="02020603050405020304" pitchFamily="18" charset="0"/>
                                </a:rPr>
                                <m:t>𝐷</m:t>
                              </m:r>
                            </m:sub>
                          </m:sSub>
                        </m:e>
                      </m:d>
                    </m:oMath>
                  </m:oMathPara>
                </a14:m>
                <a:endParaRPr lang="vi-VN" sz="1400" i="1">
                  <a:solidFill>
                    <a:schemeClr val="tx1"/>
                  </a:solidFill>
                  <a:latin typeface="Times New Roman" panose="02020603050405020304" pitchFamily="18" charset="0"/>
                  <a:cs typeface="Times New Roman" panose="02020603050405020304" pitchFamily="18" charset="0"/>
                </a:endParaRPr>
              </a:p>
            </p:txBody>
          </p:sp>
        </mc:Choice>
        <mc:Fallback xmlns="">
          <p:sp>
            <p:nvSpPr>
              <p:cNvPr id="41" name="Hình chữ nhật 40">
                <a:extLst>
                  <a:ext uri="{FF2B5EF4-FFF2-40B4-BE49-F238E27FC236}">
                    <a16:creationId xmlns:a16="http://schemas.microsoft.com/office/drawing/2014/main" id="{6CC44867-B6C7-72AD-6051-49E8D3058493}"/>
                  </a:ext>
                </a:extLst>
              </p:cNvPr>
              <p:cNvSpPr>
                <a:spLocks noRot="1" noChangeAspect="1" noMove="1" noResize="1" noEditPoints="1" noAdjustHandles="1" noChangeArrowheads="1" noChangeShapeType="1" noTextEdit="1"/>
              </p:cNvSpPr>
              <p:nvPr/>
            </p:nvSpPr>
            <p:spPr>
              <a:xfrm>
                <a:off x="3180650" y="1175849"/>
                <a:ext cx="603787" cy="1451721"/>
              </a:xfrm>
              <a:prstGeom prst="rect">
                <a:avLst/>
              </a:prstGeom>
              <a:blipFill>
                <a:blip r:embed="rId15"/>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4" name="Hộp Văn bản 5">
                <a:extLst>
                  <a:ext uri="{FF2B5EF4-FFF2-40B4-BE49-F238E27FC236}">
                    <a16:creationId xmlns:a16="http://schemas.microsoft.com/office/drawing/2014/main" id="{A758DE43-2FE8-0C2B-1927-40FE9E881150}"/>
                  </a:ext>
                </a:extLst>
              </p:cNvPr>
              <p:cNvSpPr txBox="1"/>
              <p:nvPr/>
            </p:nvSpPr>
            <p:spPr>
              <a:xfrm>
                <a:off x="4529155" y="1140772"/>
                <a:ext cx="2454170"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𝑍</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𝑟𝑒𝑎𝑙</m:t>
                      </m:r>
                      <m:r>
                        <a:rPr lang="en-US" sz="1200" i="1">
                          <a:latin typeface="Cambria Math" panose="02040503050406030204" pitchFamily="18" charset="0"/>
                        </a:rPr>
                        <m:t>⟩⟨</m:t>
                      </m:r>
                      <m:r>
                        <a:rPr lang="en-US" sz="1200" i="1">
                          <a:latin typeface="Cambria Math" panose="02040503050406030204" pitchFamily="18" charset="0"/>
                        </a:rPr>
                        <m:t>𝑟𝑒𝑎𝑙</m:t>
                      </m:r>
                      <m:r>
                        <a:rPr lang="en-US" sz="1200" i="1">
                          <a:latin typeface="Cambria Math" panose="02040503050406030204" pitchFamily="18" charset="0"/>
                        </a:rPr>
                        <m:t>|−|</m:t>
                      </m:r>
                      <m:r>
                        <a:rPr lang="en-US" sz="1200" i="1">
                          <a:latin typeface="Cambria Math" panose="02040503050406030204" pitchFamily="18" charset="0"/>
                        </a:rPr>
                        <m:t>𝑓𝑎𝑘𝑒</m:t>
                      </m:r>
                      <m:r>
                        <a:rPr lang="en-US" sz="1200" i="1">
                          <a:latin typeface="Cambria Math" panose="02040503050406030204" pitchFamily="18" charset="0"/>
                        </a:rPr>
                        <m:t>⟩⟨</m:t>
                      </m:r>
                      <m:r>
                        <a:rPr lang="en-US" sz="1200" i="1">
                          <a:latin typeface="Cambria Math" panose="02040503050406030204" pitchFamily="18" charset="0"/>
                        </a:rPr>
                        <m:t>𝑓𝑎𝑘𝑒</m:t>
                      </m:r>
                      <m:r>
                        <a:rPr lang="en-US" sz="1200" i="1">
                          <a:latin typeface="Cambria Math" panose="02040503050406030204" pitchFamily="18" charset="0"/>
                        </a:rPr>
                        <m:t>|</m:t>
                      </m:r>
                    </m:oMath>
                  </m:oMathPara>
                </a14:m>
                <a:endParaRPr lang="vi-VN" sz="1200"/>
              </a:p>
            </p:txBody>
          </p:sp>
        </mc:Choice>
        <mc:Fallback xmlns="">
          <p:sp>
            <p:nvSpPr>
              <p:cNvPr id="44" name="Hộp Văn bản 5">
                <a:extLst>
                  <a:ext uri="{FF2B5EF4-FFF2-40B4-BE49-F238E27FC236}">
                    <a16:creationId xmlns:a16="http://schemas.microsoft.com/office/drawing/2014/main" id="{A758DE43-2FE8-0C2B-1927-40FE9E881150}"/>
                  </a:ext>
                </a:extLst>
              </p:cNvPr>
              <p:cNvSpPr txBox="1">
                <a:spLocks noRot="1" noChangeAspect="1" noMove="1" noResize="1" noEditPoints="1" noAdjustHandles="1" noChangeArrowheads="1" noChangeShapeType="1" noTextEdit="1"/>
              </p:cNvSpPr>
              <p:nvPr/>
            </p:nvSpPr>
            <p:spPr>
              <a:xfrm>
                <a:off x="4529155" y="1140772"/>
                <a:ext cx="2454170" cy="276999"/>
              </a:xfrm>
              <a:prstGeom prst="rect">
                <a:avLst/>
              </a:prstGeom>
              <a:blipFill>
                <a:blip r:embed="rId16"/>
                <a:stretch>
                  <a:fillRect b="-652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7" name="Hộp Văn bản 5">
                <a:extLst>
                  <a:ext uri="{FF2B5EF4-FFF2-40B4-BE49-F238E27FC236}">
                    <a16:creationId xmlns:a16="http://schemas.microsoft.com/office/drawing/2014/main" id="{8C5B114B-820D-76B2-E5E6-ED1AC4622324}"/>
                  </a:ext>
                </a:extLst>
              </p:cNvPr>
              <p:cNvSpPr txBox="1"/>
              <p:nvPr/>
            </p:nvSpPr>
            <p:spPr>
              <a:xfrm>
                <a:off x="3820849" y="1498144"/>
                <a:ext cx="5424751" cy="2198230"/>
              </a:xfrm>
              <a:prstGeom prst="rect">
                <a:avLst/>
              </a:prstGeom>
              <a:noFill/>
            </p:spPr>
            <p:txBody>
              <a:bodyPr wrap="square" rtlCol="0">
                <a:spAutoFit/>
              </a:bodyPr>
              <a:lstStyle/>
              <a:p>
                <a:pPr>
                  <a:lnSpc>
                    <a:spcPct val="150000"/>
                  </a:lnSpc>
                </a:pPr>
                <a:r>
                  <a:rPr lang="en-US" sz="1500">
                    <a:latin typeface="Calibri (Thân)"/>
                  </a:rPr>
                  <a:t>Initial state:</a:t>
                </a:r>
                <a:endParaRPr lang="en-US" sz="1500" i="1">
                  <a:latin typeface="Calibri (Thân)"/>
                </a:endParaRPr>
              </a:p>
              <a:p>
                <a:pPr>
                  <a:lnSpc>
                    <a:spcPct val="150000"/>
                  </a:lnSpc>
                </a:pPr>
                <a14:m>
                  <m:oMath xmlns:m="http://schemas.openxmlformats.org/officeDocument/2006/math">
                    <m:sSubSup>
                      <m:sSubSupPr>
                        <m:ctrlPr>
                          <a:rPr lang="en-US" sz="1500" i="1">
                            <a:latin typeface="Cambria Math" panose="02040503050406030204" pitchFamily="18" charset="0"/>
                          </a:rPr>
                        </m:ctrlPr>
                      </m:sSubSupPr>
                      <m:e>
                        <m:r>
                          <a:rPr lang="en-US" sz="1500" b="0" i="1" smtClean="0">
                            <a:latin typeface="Cambria Math" panose="02040503050406030204" pitchFamily="18" charset="0"/>
                          </a:rPr>
                          <m:t>   </m:t>
                        </m:r>
                        <m:r>
                          <a:rPr lang="en-US" sz="1500" i="1">
                            <a:latin typeface="Cambria Math" panose="02040503050406030204" pitchFamily="18" charset="0"/>
                          </a:rPr>
                          <m:t>𝜌</m:t>
                        </m:r>
                      </m:e>
                      <m:sub>
                        <m:r>
                          <a:rPr lang="en-US" sz="1500" i="1">
                            <a:latin typeface="Cambria Math" panose="02040503050406030204" pitchFamily="18" charset="0"/>
                          </a:rPr>
                          <m:t>𝜆</m:t>
                        </m:r>
                      </m:sub>
                      <m:sup>
                        <m:r>
                          <a:rPr lang="en-US" sz="1500" i="1">
                            <a:latin typeface="Cambria Math" panose="02040503050406030204" pitchFamily="18" charset="0"/>
                          </a:rPr>
                          <m:t>0</m:t>
                        </m:r>
                      </m:sup>
                    </m:sSubSup>
                    <m:d>
                      <m:dPr>
                        <m:ctrlPr>
                          <a:rPr lang="en-US" sz="1500" i="1">
                            <a:latin typeface="Cambria Math" panose="02040503050406030204" pitchFamily="18" charset="0"/>
                          </a:rPr>
                        </m:ctrlPr>
                      </m:dPr>
                      <m:e>
                        <m:r>
                          <a:rPr lang="en-US" sz="1500" i="1">
                            <a:latin typeface="Cambria Math" panose="02040503050406030204" pitchFamily="18" charset="0"/>
                          </a:rPr>
                          <m:t>𝑧</m:t>
                        </m:r>
                      </m:e>
                    </m:d>
                    <m:r>
                      <a:rPr lang="en-US" sz="1500" i="1">
                        <a:latin typeface="Cambria Math" panose="02040503050406030204" pitchFamily="18" charset="0"/>
                      </a:rPr>
                      <m:t>=</m:t>
                    </m:r>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|0⟩⟨0|</m:t>
                            </m:r>
                          </m:e>
                        </m:d>
                      </m:e>
                      <m: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𝑑</m:t>
                        </m:r>
                        <m:r>
                          <a:rPr lang="en-US" sz="1500" i="1">
                            <a:latin typeface="Cambria Math" panose="02040503050406030204" pitchFamily="18" charset="0"/>
                            <a:ea typeface="Cambria Math" panose="02040503050406030204" pitchFamily="18" charset="0"/>
                          </a:rPr>
                          <m:t>+1</m:t>
                        </m:r>
                      </m:sup>
                    </m:s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𝜆</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𝜆</m:t>
                    </m:r>
                    <m:r>
                      <a:rPr lang="en-US" sz="1500" i="1">
                        <a:latin typeface="Cambria Math" panose="02040503050406030204" pitchFamily="18" charset="0"/>
                        <a:ea typeface="Cambria Math" panose="02040503050406030204" pitchFamily="18" charset="0"/>
                      </a:rPr>
                      <m:t>|⊗</m:t>
                    </m:r>
                    <m:sSup>
                      <m:sSupPr>
                        <m:ctrlPr>
                          <a:rPr lang="en-US" sz="1500" i="1">
                            <a:latin typeface="Cambria Math" panose="02040503050406030204" pitchFamily="18" charset="0"/>
                            <a:ea typeface="Cambria Math" panose="02040503050406030204" pitchFamily="18" charset="0"/>
                          </a:rPr>
                        </m:ctrlPr>
                      </m:sSupPr>
                      <m:e>
                        <m:d>
                          <m:dPr>
                            <m:ctrlPr>
                              <a:rPr lang="en-US" sz="1500" i="1">
                                <a:latin typeface="Cambria Math" panose="02040503050406030204" pitchFamily="18" charset="0"/>
                                <a:ea typeface="Cambria Math" panose="02040503050406030204" pitchFamily="18" charset="0"/>
                              </a:rPr>
                            </m:ctrlPr>
                          </m:dPr>
                          <m:e>
                            <m:d>
                              <m:dPr>
                                <m:begChr m:val="|"/>
                                <m:endChr m:val="⟩"/>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0</m:t>
                                </m:r>
                              </m:e>
                            </m:d>
                            <m:d>
                              <m:dPr>
                                <m:begChr m:val="⟨"/>
                                <m:endChr m:val="|"/>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0</m:t>
                                </m:r>
                              </m:e>
                            </m:d>
                          </m:e>
                        </m:d>
                      </m:e>
                      <m: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𝑛</m:t>
                        </m:r>
                      </m:sup>
                    </m:s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𝜆</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𝜆</m:t>
                    </m:r>
                    <m:r>
                      <a:rPr lang="en-US" sz="1500" i="1">
                        <a:latin typeface="Cambria Math" panose="02040503050406030204" pitchFamily="18" charset="0"/>
                        <a:ea typeface="Cambria Math" panose="02040503050406030204" pitchFamily="18" charset="0"/>
                      </a:rPr>
                      <m:t>|⊗</m:t>
                    </m:r>
                    <m:d>
                      <m:dPr>
                        <m:begChr m:val="|"/>
                        <m:endChr m:val="⟩"/>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𝑧</m:t>
                        </m:r>
                      </m:e>
                    </m:d>
                    <m:d>
                      <m:dPr>
                        <m:begChr m:val="⟨"/>
                        <m:endChr m:val="|"/>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𝑧</m:t>
                        </m:r>
                      </m:e>
                    </m:d>
                  </m:oMath>
                </a14:m>
                <a:r>
                  <a:rPr lang="en-US" sz="1500">
                    <a:latin typeface="Calibri (Thân)"/>
                  </a:rPr>
                  <a:t> </a:t>
                </a:r>
              </a:p>
              <a:p>
                <a:pPr>
                  <a:lnSpc>
                    <a:spcPct val="150000"/>
                  </a:lnSpc>
                </a:pPr>
                <a:r>
                  <a:rPr lang="en-US" sz="1500">
                    <a:latin typeface="Calibri (Thân)"/>
                  </a:rPr>
                  <a:t>Choose </a:t>
                </a:r>
                <a14:m>
                  <m:oMath xmlns:m="http://schemas.openxmlformats.org/officeDocument/2006/math">
                    <m:r>
                      <a:rPr lang="en-US" sz="1500" i="1" smtClean="0">
                        <a:latin typeface="Cambria Math" panose="02040503050406030204" pitchFamily="18" charset="0"/>
                      </a:rPr>
                      <m:t>𝑅</m:t>
                    </m:r>
                  </m:oMath>
                </a14:m>
                <a:r>
                  <a:rPr lang="en-US" sz="1500">
                    <a:latin typeface="Calibri (Thân)"/>
                  </a:rPr>
                  <a:t> or </a:t>
                </a:r>
                <a14:m>
                  <m:oMath xmlns:m="http://schemas.openxmlformats.org/officeDocument/2006/math">
                    <m:r>
                      <a:rPr lang="en-US" sz="1500" i="1" smtClean="0">
                        <a:latin typeface="Cambria Math" panose="02040503050406030204" pitchFamily="18" charset="0"/>
                      </a:rPr>
                      <m:t>𝐺</m:t>
                    </m:r>
                  </m:oMath>
                </a14:m>
                <a:r>
                  <a:rPr lang="en-US" sz="1500">
                    <a:latin typeface="Calibri (Thân)"/>
                  </a:rPr>
                  <a:t> randomly to fed into </a:t>
                </a:r>
                <a14:m>
                  <m:oMath xmlns:m="http://schemas.openxmlformats.org/officeDocument/2006/math">
                    <m:r>
                      <a:rPr lang="en-US" sz="1500" i="1" smtClean="0">
                        <a:latin typeface="Cambria Math" panose="02040503050406030204" pitchFamily="18" charset="0"/>
                      </a:rPr>
                      <m:t>𝐷</m:t>
                    </m:r>
                  </m:oMath>
                </a14:m>
                <a:r>
                  <a:rPr lang="en-US" sz="1500">
                    <a:latin typeface="Calibri (Thân)"/>
                  </a:rPr>
                  <a:t>, before fed:</a:t>
                </a:r>
              </a:p>
              <a:p>
                <a:pPr>
                  <a:lnSpc>
                    <a:spcPct val="150000"/>
                  </a:lnSpc>
                </a:pPr>
                <a14:m>
                  <m:oMath xmlns:m="http://schemas.openxmlformats.org/officeDocument/2006/math">
                    <m:sSub>
                      <m:sSubPr>
                        <m:ctrlPr>
                          <a:rPr lang="en-US" sz="1500" i="1">
                            <a:latin typeface="Cambria Math" panose="02040503050406030204" pitchFamily="18" charset="0"/>
                          </a:rPr>
                        </m:ctrlPr>
                      </m:sSubPr>
                      <m:e>
                        <m:r>
                          <a:rPr lang="en-US" sz="1500" b="0" i="1" smtClean="0">
                            <a:latin typeface="Cambria Math" panose="02040503050406030204" pitchFamily="18" charset="0"/>
                          </a:rPr>
                          <m:t>   </m:t>
                        </m:r>
                        <m:r>
                          <a:rPr lang="en-US" sz="1500" i="1">
                            <a:latin typeface="Cambria Math" panose="02040503050406030204" pitchFamily="18" charset="0"/>
                          </a:rPr>
                          <m:t>𝑈</m:t>
                        </m:r>
                      </m:e>
                      <m:sub>
                        <m:r>
                          <a:rPr lang="en-US" sz="1500" i="1">
                            <a:latin typeface="Cambria Math" panose="02040503050406030204" pitchFamily="18" charset="0"/>
                          </a:rPr>
                          <m:t>𝑅</m:t>
                        </m:r>
                      </m:sub>
                    </m:sSub>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𝐼</m:t>
                        </m:r>
                      </m:e>
                      <m:sup>
                        <m:r>
                          <a:rPr lang="en-US" sz="1500" i="1">
                            <a:latin typeface="Cambria Math" panose="02040503050406030204" pitchFamily="18" charset="0"/>
                            <a:ea typeface="Cambria Math" panose="02040503050406030204" pitchFamily="18" charset="0"/>
                          </a:rPr>
                          <m:t>⊗(1+</m:t>
                        </m:r>
                        <m:r>
                          <a:rPr lang="en-US" sz="1500" i="1">
                            <a:latin typeface="Cambria Math" panose="02040503050406030204" pitchFamily="18" charset="0"/>
                            <a:ea typeface="Cambria Math" panose="02040503050406030204" pitchFamily="18" charset="0"/>
                          </a:rPr>
                          <m:t>𝑑</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𝑠</m:t>
                        </m:r>
                        <m:r>
                          <a:rPr lang="en-US" sz="1500" i="1">
                            <a:latin typeface="Cambria Math" panose="02040503050406030204" pitchFamily="18" charset="0"/>
                            <a:ea typeface="Cambria Math" panose="02040503050406030204" pitchFamily="18" charset="0"/>
                          </a:rPr>
                          <m:t>)</m:t>
                        </m:r>
                      </m:sup>
                    </m:s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𝑅</m:t>
                    </m:r>
                  </m:oMath>
                </a14:m>
                <a:r>
                  <a:rPr lang="en-US" sz="1500">
                    <a:latin typeface="Calibri (Thân)"/>
                  </a:rPr>
                  <a: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𝑈</m:t>
                        </m:r>
                      </m:e>
                      <m:sub>
                        <m:r>
                          <a:rPr lang="en-US" sz="1500" i="1">
                            <a:latin typeface="Cambria Math" panose="02040503050406030204" pitchFamily="18" charset="0"/>
                          </a:rPr>
                          <m:t>𝐷</m:t>
                        </m:r>
                      </m:sub>
                    </m:sSub>
                    <m:d>
                      <m:dPr>
                        <m:ctrlPr>
                          <a:rPr lang="en-US" sz="1500" i="1">
                            <a:latin typeface="Cambria Math" panose="020405030504060302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cs typeface="Times New Roman" panose="02020603050405020304" pitchFamily="18" charset="0"/>
                              </a:rPr>
                              <m:t>𝜽</m:t>
                            </m:r>
                          </m:e>
                          <m:sub>
                            <m:r>
                              <a:rPr lang="en-US" sz="1400" b="0" i="1" smtClean="0">
                                <a:latin typeface="Cambria Math" panose="02040503050406030204" pitchFamily="18" charset="0"/>
                                <a:cs typeface="Times New Roman" panose="02020603050405020304" pitchFamily="18" charset="0"/>
                              </a:rPr>
                              <m:t>𝐷</m:t>
                            </m:r>
                          </m:sub>
                        </m:sSub>
                      </m:e>
                    </m:d>
                    <m:r>
                      <a:rPr lang="en-US" sz="1500" i="1">
                        <a:latin typeface="Cambria Math" panose="02040503050406030204" pitchFamily="18" charset="0"/>
                      </a:rPr>
                      <m:t>=</m:t>
                    </m:r>
                    <m:r>
                      <a:rPr lang="en-US" sz="1500" i="1">
                        <a:latin typeface="Cambria Math" panose="02040503050406030204" pitchFamily="18" charset="0"/>
                      </a:rPr>
                      <m:t>𝐷</m:t>
                    </m:r>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e>
                    </m:d>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𝐼</m:t>
                        </m:r>
                      </m:e>
                      <m:sup>
                        <m:r>
                          <a:rPr lang="en-US" sz="1500" i="1">
                            <a:latin typeface="Cambria Math" panose="02040503050406030204" pitchFamily="18" charset="0"/>
                          </a:rPr>
                          <m:t>𝑚</m:t>
                        </m:r>
                      </m:sup>
                    </m:sSup>
                  </m:oMath>
                </a14:m>
                <a:r>
                  <a:rPr lang="en-US" sz="1500"/>
                  <a:t> </a:t>
                </a:r>
                <a:r>
                  <a:rPr lang="en-US" sz="1500">
                    <a:latin typeface="Calibri (Thân)"/>
                  </a:rPr>
                  <a:t> </a:t>
                </a:r>
              </a:p>
              <a:p>
                <a:pPr>
                  <a:lnSpc>
                    <a:spcPct val="150000"/>
                  </a:lnSpc>
                </a:pPr>
                <a14:m>
                  <m:oMath xmlns:m="http://schemas.openxmlformats.org/officeDocument/2006/math">
                    <m:sSub>
                      <m:sSubPr>
                        <m:ctrlPr>
                          <a:rPr lang="en-US" sz="1500" i="1">
                            <a:latin typeface="Cambria Math" panose="02040503050406030204" pitchFamily="18" charset="0"/>
                          </a:rPr>
                        </m:ctrlPr>
                      </m:sSubPr>
                      <m:e>
                        <m:r>
                          <a:rPr lang="en-US" sz="1500" b="0" i="1" smtClean="0">
                            <a:latin typeface="Cambria Math" panose="02040503050406030204" pitchFamily="18" charset="0"/>
                          </a:rPr>
                          <m:t>   </m:t>
                        </m:r>
                        <m:r>
                          <a:rPr lang="en-US" sz="1500" i="1">
                            <a:latin typeface="Cambria Math" panose="02040503050406030204" pitchFamily="18" charset="0"/>
                          </a:rPr>
                          <m:t>𝑈</m:t>
                        </m:r>
                      </m:e>
                      <m:sub>
                        <m:r>
                          <a:rPr lang="en-US" sz="1500" i="1">
                            <a:latin typeface="Cambria Math" panose="02040503050406030204" pitchFamily="18" charset="0"/>
                          </a:rPr>
                          <m:t>𝐺</m:t>
                        </m:r>
                      </m:sub>
                    </m:sSub>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𝐺</m:t>
                            </m:r>
                          </m:sub>
                        </m:sSub>
                      </m:e>
                    </m:d>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𝐼</m:t>
                        </m:r>
                      </m:e>
                      <m:sup>
                        <m:r>
                          <a:rPr lang="en-US" sz="1500" i="1">
                            <a:latin typeface="Cambria Math" panose="02040503050406030204" pitchFamily="18" charset="0"/>
                            <a:ea typeface="Cambria Math" panose="02040503050406030204" pitchFamily="18" charset="0"/>
                          </a:rPr>
                          <m:t>⊗</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1+</m:t>
                            </m:r>
                            <m:r>
                              <a:rPr lang="en-US" sz="1500" i="1">
                                <a:latin typeface="Cambria Math" panose="02040503050406030204" pitchFamily="18" charset="0"/>
                                <a:ea typeface="Cambria Math" panose="02040503050406030204" pitchFamily="18" charset="0"/>
                              </a:rPr>
                              <m:t>𝑑</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𝑠</m:t>
                            </m:r>
                          </m:e>
                        </m:d>
                      </m:sup>
                    </m:s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𝐺</m:t>
                    </m:r>
                    <m:d>
                      <m:dPr>
                        <m:ctrlPr>
                          <a:rPr lang="en-US" sz="15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𝐺</m:t>
                            </m:r>
                          </m:sub>
                        </m:sSub>
                      </m:e>
                    </m:d>
                  </m:oMath>
                </a14:m>
                <a:r>
                  <a:rPr lang="en-US" sz="1500">
                    <a:latin typeface="Calibri (Thân)"/>
                    <a:ea typeface="Cambria Math" panose="02040503050406030204" pitchFamily="18" charset="0"/>
                  </a:rPr>
                  <a:t> </a:t>
                </a:r>
              </a:p>
              <a:p>
                <a:pPr>
                  <a:lnSpc>
                    <a:spcPct val="150000"/>
                  </a:lnSpc>
                </a:pPr>
                <a:endParaRPr lang="en-US" sz="1500">
                  <a:latin typeface="Calibri (Thân)"/>
                </a:endParaRPr>
              </a:p>
            </p:txBody>
          </p:sp>
        </mc:Choice>
        <mc:Fallback xmlns="">
          <p:sp>
            <p:nvSpPr>
              <p:cNvPr id="47" name="Hộp Văn bản 5">
                <a:extLst>
                  <a:ext uri="{FF2B5EF4-FFF2-40B4-BE49-F238E27FC236}">
                    <a16:creationId xmlns:a16="http://schemas.microsoft.com/office/drawing/2014/main" id="{8C5B114B-820D-76B2-E5E6-ED1AC4622324}"/>
                  </a:ext>
                </a:extLst>
              </p:cNvPr>
              <p:cNvSpPr txBox="1">
                <a:spLocks noRot="1" noChangeAspect="1" noMove="1" noResize="1" noEditPoints="1" noAdjustHandles="1" noChangeArrowheads="1" noChangeShapeType="1" noTextEdit="1"/>
              </p:cNvSpPr>
              <p:nvPr/>
            </p:nvSpPr>
            <p:spPr>
              <a:xfrm>
                <a:off x="3820849" y="1498144"/>
                <a:ext cx="5424751" cy="2198230"/>
              </a:xfrm>
              <a:prstGeom prst="rect">
                <a:avLst/>
              </a:prstGeom>
              <a:blipFill>
                <a:blip r:embed="rId17"/>
                <a:stretch>
                  <a:fillRect l="-44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7EF2998-EC6E-1F4D-C88A-D6844F20497C}"/>
                  </a:ext>
                </a:extLst>
              </p:cNvPr>
              <p:cNvSpPr txBox="1"/>
              <p:nvPr/>
            </p:nvSpPr>
            <p:spPr>
              <a:xfrm>
                <a:off x="2718199" y="2220834"/>
                <a:ext cx="597692" cy="3261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rPr>
                            <m:t>𝜌</m:t>
                          </m:r>
                        </m:e>
                        <m:sub>
                          <m:r>
                            <a:rPr lang="en-US" sz="1200" i="1">
                              <a:latin typeface="Cambria Math" panose="02040503050406030204" pitchFamily="18" charset="0"/>
                            </a:rPr>
                            <m:t>𝜆</m:t>
                          </m:r>
                        </m:sub>
                        <m:sup>
                          <m:r>
                            <a:rPr lang="en-US" sz="1200" i="1">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𝐺</m:t>
                          </m:r>
                        </m:sup>
                      </m:sSubSup>
                    </m:oMath>
                  </m:oMathPara>
                </a14:m>
                <a:endParaRPr lang="vi-VN" sz="1200"/>
              </a:p>
            </p:txBody>
          </p:sp>
        </mc:Choice>
        <mc:Fallback xmlns="">
          <p:sp>
            <p:nvSpPr>
              <p:cNvPr id="49" name="TextBox 48">
                <a:extLst>
                  <a:ext uri="{FF2B5EF4-FFF2-40B4-BE49-F238E27FC236}">
                    <a16:creationId xmlns:a16="http://schemas.microsoft.com/office/drawing/2014/main" id="{57EF2998-EC6E-1F4D-C88A-D6844F20497C}"/>
                  </a:ext>
                </a:extLst>
              </p:cNvPr>
              <p:cNvSpPr txBox="1">
                <a:spLocks noRot="1" noChangeAspect="1" noMove="1" noResize="1" noEditPoints="1" noAdjustHandles="1" noChangeArrowheads="1" noChangeShapeType="1" noTextEdit="1"/>
              </p:cNvSpPr>
              <p:nvPr/>
            </p:nvSpPr>
            <p:spPr>
              <a:xfrm>
                <a:off x="2718199" y="2220834"/>
                <a:ext cx="597692" cy="326180"/>
              </a:xfrm>
              <a:prstGeom prst="rect">
                <a:avLst/>
              </a:prstGeom>
              <a:blipFill>
                <a:blip r:embed="rId1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851ABD-A4BA-E41D-B124-011FA2BDAC1B}"/>
                  </a:ext>
                </a:extLst>
              </p:cNvPr>
              <p:cNvSpPr txBox="1"/>
              <p:nvPr/>
            </p:nvSpPr>
            <p:spPr>
              <a:xfrm>
                <a:off x="650803" y="3596195"/>
                <a:ext cx="3037621" cy="1203791"/>
              </a:xfrm>
              <a:prstGeom prst="rect">
                <a:avLst/>
              </a:prstGeom>
              <a:noFill/>
              <a:ln>
                <a:solidFill>
                  <a:srgbClr val="FF0000"/>
                </a:solidFill>
              </a:ln>
            </p:spPr>
            <p:txBody>
              <a:bodyPr wrap="square">
                <a:spAutoFit/>
              </a:bodyPr>
              <a:lstStyle/>
              <a:p>
                <a:pPr>
                  <a:lnSpc>
                    <a:spcPct val="150000"/>
                  </a:lnSpc>
                </a:pPr>
                <a:r>
                  <a:rPr lang="en-US" sz="1500"/>
                  <a:t>After fed:</a:t>
                </a:r>
              </a:p>
              <a:p>
                <a:pPr>
                  <a:lnSpc>
                    <a:spcPct val="150000"/>
                  </a:lnSpc>
                </a:pPr>
                <a14:m>
                  <m:oMath xmlns:m="http://schemas.openxmlformats.org/officeDocument/2006/math">
                    <m:sSubSup>
                      <m:sSubSupPr>
                        <m:ctrlPr>
                          <a:rPr lang="en-US" sz="1500" i="1">
                            <a:latin typeface="Cambria Math" panose="02040503050406030204" pitchFamily="18" charset="0"/>
                          </a:rPr>
                        </m:ctrlPr>
                      </m:sSubSupPr>
                      <m:e>
                        <m:r>
                          <a:rPr lang="en-US" sz="1500">
                            <a:latin typeface="Cambria Math" panose="02040503050406030204" pitchFamily="18" charset="0"/>
                          </a:rPr>
                          <m:t>   </m:t>
                        </m:r>
                        <m:r>
                          <a:rPr lang="en-US" sz="1500">
                            <a:latin typeface="Cambria Math" panose="02040503050406030204" pitchFamily="18" charset="0"/>
                          </a:rPr>
                          <m:t>𝜌</m:t>
                        </m:r>
                      </m:e>
                      <m:sub>
                        <m:r>
                          <a:rPr lang="en-US" sz="1500">
                            <a:latin typeface="Cambria Math" panose="02040503050406030204" pitchFamily="18" charset="0"/>
                          </a:rPr>
                          <m:t>𝜆</m:t>
                        </m:r>
                      </m:sub>
                      <m:sup>
                        <m:r>
                          <a:rPr lang="en-US" sz="1500">
                            <a:latin typeface="Cambria Math" panose="02040503050406030204" pitchFamily="18" charset="0"/>
                          </a:rPr>
                          <m:t>𝑅</m:t>
                        </m:r>
                      </m:sup>
                    </m:sSubSup>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𝑈</m:t>
                        </m:r>
                      </m:e>
                      <m:sub>
                        <m:r>
                          <a:rPr lang="en-US" sz="1500">
                            <a:latin typeface="Cambria Math" panose="02040503050406030204" pitchFamily="18" charset="0"/>
                          </a:rPr>
                          <m:t>𝑅</m:t>
                        </m:r>
                      </m:sub>
                    </m:sSub>
                    <m:sSubSup>
                      <m:sSubSupPr>
                        <m:ctrlPr>
                          <a:rPr lang="en-US" sz="1500" i="1">
                            <a:latin typeface="Cambria Math" panose="02040503050406030204" pitchFamily="18" charset="0"/>
                          </a:rPr>
                        </m:ctrlPr>
                      </m:sSubSupPr>
                      <m:e>
                        <m:sSubSup>
                          <m:sSubSupPr>
                            <m:ctrlPr>
                              <a:rPr lang="en-US" sz="1500" i="1">
                                <a:latin typeface="Cambria Math" panose="02040503050406030204" pitchFamily="18" charset="0"/>
                              </a:rPr>
                            </m:ctrlPr>
                          </m:sSubSupPr>
                          <m:e>
                            <m:r>
                              <a:rPr lang="en-US" sz="1500">
                                <a:latin typeface="Cambria Math" panose="02040503050406030204" pitchFamily="18" charset="0"/>
                              </a:rPr>
                              <m:t>𝜌</m:t>
                            </m:r>
                          </m:e>
                          <m:sub>
                            <m:r>
                              <a:rPr lang="en-US" sz="1500">
                                <a:latin typeface="Cambria Math" panose="02040503050406030204" pitchFamily="18" charset="0"/>
                              </a:rPr>
                              <m:t>𝜆</m:t>
                            </m:r>
                          </m:sub>
                          <m:sup>
                            <m:r>
                              <a:rPr lang="en-US" sz="1500">
                                <a:latin typeface="Cambria Math" panose="02040503050406030204" pitchFamily="18" charset="0"/>
                              </a:rPr>
                              <m:t>0</m:t>
                            </m:r>
                          </m:sup>
                        </m:sSubSup>
                        <m:d>
                          <m:dPr>
                            <m:ctrlPr>
                              <a:rPr lang="en-US" sz="1500" i="1">
                                <a:latin typeface="Cambria Math" panose="02040503050406030204" pitchFamily="18" charset="0"/>
                              </a:rPr>
                            </m:ctrlPr>
                          </m:dPr>
                          <m:e>
                            <m:r>
                              <a:rPr lang="en-US" sz="1500">
                                <a:latin typeface="Cambria Math" panose="02040503050406030204" pitchFamily="18" charset="0"/>
                              </a:rPr>
                              <m:t>𝑧</m:t>
                            </m:r>
                          </m:e>
                        </m:d>
                        <m:r>
                          <a:rPr lang="en-US" sz="1500">
                            <a:latin typeface="Cambria Math" panose="02040503050406030204" pitchFamily="18" charset="0"/>
                          </a:rPr>
                          <m:t>𝑈</m:t>
                        </m:r>
                      </m:e>
                      <m:sub>
                        <m:r>
                          <a:rPr lang="en-US" sz="1500">
                            <a:latin typeface="Cambria Math" panose="02040503050406030204" pitchFamily="18" charset="0"/>
                          </a:rPr>
                          <m:t>𝑅</m:t>
                        </m:r>
                      </m:sub>
                      <m:sup>
                        <m:r>
                          <a:rPr lang="en-US" sz="1500">
                            <a:latin typeface="Cambria Math" panose="02040503050406030204" pitchFamily="18" charset="0"/>
                          </a:rPr>
                          <m:t>†</m:t>
                        </m:r>
                      </m:sup>
                    </m:sSubSup>
                  </m:oMath>
                </a14:m>
                <a:r>
                  <a:rPr lang="en-US" sz="1500"/>
                  <a:t> </a:t>
                </a:r>
              </a:p>
              <a:p>
                <a:pPr>
                  <a:lnSpc>
                    <a:spcPct val="150000"/>
                  </a:lnSpc>
                </a:pPr>
                <a14:m>
                  <m:oMath xmlns:m="http://schemas.openxmlformats.org/officeDocument/2006/math">
                    <m:sSubSup>
                      <m:sSubSupPr>
                        <m:ctrlPr>
                          <a:rPr lang="en-US" sz="1500" i="1">
                            <a:latin typeface="Cambria Math" panose="02040503050406030204" pitchFamily="18" charset="0"/>
                          </a:rPr>
                        </m:ctrlPr>
                      </m:sSubSupPr>
                      <m:e>
                        <m:r>
                          <a:rPr lang="en-US" sz="1500">
                            <a:latin typeface="Cambria Math" panose="02040503050406030204" pitchFamily="18" charset="0"/>
                          </a:rPr>
                          <m:t>   </m:t>
                        </m:r>
                        <m:r>
                          <a:rPr lang="en-US" sz="1500">
                            <a:latin typeface="Cambria Math" panose="02040503050406030204" pitchFamily="18" charset="0"/>
                          </a:rPr>
                          <m:t>𝜌</m:t>
                        </m:r>
                      </m:e>
                      <m:sub>
                        <m:r>
                          <a:rPr lang="en-US" sz="1500">
                            <a:latin typeface="Cambria Math" panose="02040503050406030204" pitchFamily="18" charset="0"/>
                          </a:rPr>
                          <m:t>𝜆</m:t>
                        </m:r>
                      </m:sub>
                      <m:sup>
                        <m:r>
                          <a:rPr lang="en-US" sz="1500">
                            <a:latin typeface="Cambria Math" panose="02040503050406030204" pitchFamily="18" charset="0"/>
                          </a:rPr>
                          <m:t>𝐺</m:t>
                        </m:r>
                      </m:sup>
                    </m:sSubSup>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𝜽</m:t>
                        </m:r>
                      </m:e>
                      <m:sub>
                        <m:r>
                          <a:rPr lang="en-US" sz="1500">
                            <a:latin typeface="Cambria Math" panose="02040503050406030204" pitchFamily="18" charset="0"/>
                          </a:rPr>
                          <m:t>𝐺</m:t>
                        </m:r>
                      </m:sub>
                    </m:sSub>
                    <m:r>
                      <a:rPr lang="en-US" sz="1500">
                        <a:latin typeface="Cambria Math" panose="02040503050406030204" pitchFamily="18" charset="0"/>
                      </a:rPr>
                      <m:t>,</m:t>
                    </m:r>
                    <m:r>
                      <a:rPr lang="en-US" sz="1500">
                        <a:latin typeface="Cambria Math" panose="02040503050406030204" pitchFamily="18" charset="0"/>
                      </a:rPr>
                      <m:t>𝑧</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𝑈</m:t>
                        </m:r>
                      </m:e>
                      <m:sub>
                        <m:r>
                          <a:rPr lang="en-US" sz="1500">
                            <a:latin typeface="Cambria Math" panose="02040503050406030204" pitchFamily="18" charset="0"/>
                          </a:rPr>
                          <m:t>𝐺</m:t>
                        </m:r>
                      </m:sub>
                    </m:sSub>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US" sz="1500">
                                <a:latin typeface="Cambria Math" panose="02040503050406030204" pitchFamily="18" charset="0"/>
                              </a:rPr>
                              <m:t>𝜽</m:t>
                            </m:r>
                          </m:e>
                          <m:sub>
                            <m:r>
                              <a:rPr lang="en-US" sz="1500">
                                <a:latin typeface="Cambria Math" panose="02040503050406030204" pitchFamily="18" charset="0"/>
                              </a:rPr>
                              <m:t>𝐺</m:t>
                            </m:r>
                          </m:sub>
                        </m:sSub>
                      </m:e>
                    </m:d>
                    <m:sSubSup>
                      <m:sSubSupPr>
                        <m:ctrlPr>
                          <a:rPr lang="en-US" sz="1500" i="1">
                            <a:latin typeface="Cambria Math" panose="02040503050406030204" pitchFamily="18" charset="0"/>
                          </a:rPr>
                        </m:ctrlPr>
                      </m:sSubSupPr>
                      <m:e>
                        <m:r>
                          <a:rPr lang="en-US" sz="1500">
                            <a:latin typeface="Cambria Math" panose="02040503050406030204" pitchFamily="18" charset="0"/>
                          </a:rPr>
                          <m:t>𝜌</m:t>
                        </m:r>
                      </m:e>
                      <m:sub>
                        <m:r>
                          <a:rPr lang="en-US" sz="1500">
                            <a:latin typeface="Cambria Math" panose="02040503050406030204" pitchFamily="18" charset="0"/>
                          </a:rPr>
                          <m:t>𝜆</m:t>
                        </m:r>
                      </m:sub>
                      <m:sup>
                        <m:r>
                          <a:rPr lang="en-US" sz="1500">
                            <a:latin typeface="Cambria Math" panose="02040503050406030204" pitchFamily="18" charset="0"/>
                          </a:rPr>
                          <m:t>0</m:t>
                        </m:r>
                      </m:sup>
                    </m:sSubSup>
                    <m:d>
                      <m:dPr>
                        <m:ctrlPr>
                          <a:rPr lang="en-US" sz="1500" i="1">
                            <a:latin typeface="Cambria Math" panose="02040503050406030204" pitchFamily="18" charset="0"/>
                          </a:rPr>
                        </m:ctrlPr>
                      </m:dPr>
                      <m:e>
                        <m:r>
                          <a:rPr lang="en-US" sz="1500">
                            <a:latin typeface="Cambria Math" panose="02040503050406030204" pitchFamily="18" charset="0"/>
                          </a:rPr>
                          <m:t>𝑧</m:t>
                        </m:r>
                      </m:e>
                    </m:d>
                    <m:sSubSup>
                      <m:sSubSupPr>
                        <m:ctrlPr>
                          <a:rPr lang="en-US" sz="1500" i="1">
                            <a:latin typeface="Cambria Math" panose="02040503050406030204" pitchFamily="18" charset="0"/>
                          </a:rPr>
                        </m:ctrlPr>
                      </m:sSubSupPr>
                      <m:e>
                        <m:r>
                          <a:rPr lang="en-US" sz="1500">
                            <a:latin typeface="Cambria Math" panose="02040503050406030204" pitchFamily="18" charset="0"/>
                          </a:rPr>
                          <m:t>𝑈</m:t>
                        </m:r>
                      </m:e>
                      <m:sub>
                        <m:r>
                          <a:rPr lang="en-US" sz="1500">
                            <a:latin typeface="Cambria Math" panose="02040503050406030204" pitchFamily="18" charset="0"/>
                          </a:rPr>
                          <m:t>𝐺</m:t>
                        </m:r>
                      </m:sub>
                      <m:sup>
                        <m:r>
                          <a:rPr lang="en-US" sz="1500">
                            <a:latin typeface="Cambria Math" panose="02040503050406030204" pitchFamily="18" charset="0"/>
                          </a:rPr>
                          <m:t>†</m:t>
                        </m:r>
                      </m:sup>
                    </m:sSubSup>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𝜽</m:t>
                        </m:r>
                      </m:e>
                      <m:sub>
                        <m:r>
                          <a:rPr lang="en-US" sz="1500">
                            <a:latin typeface="Cambria Math" panose="02040503050406030204" pitchFamily="18" charset="0"/>
                          </a:rPr>
                          <m:t>𝐺</m:t>
                        </m:r>
                      </m:sub>
                    </m:sSub>
                    <m:r>
                      <a:rPr lang="en-US" sz="1500">
                        <a:latin typeface="Cambria Math" panose="02040503050406030204" pitchFamily="18" charset="0"/>
                      </a:rPr>
                      <m:t>)</m:t>
                    </m:r>
                  </m:oMath>
                </a14:m>
                <a:r>
                  <a:rPr lang="en-US" sz="1500"/>
                  <a:t> </a:t>
                </a:r>
                <a:endParaRPr lang="vi-VN" sz="1500"/>
              </a:p>
            </p:txBody>
          </p:sp>
        </mc:Choice>
        <mc:Fallback xmlns="">
          <p:sp>
            <p:nvSpPr>
              <p:cNvPr id="51" name="TextBox 50">
                <a:extLst>
                  <a:ext uri="{FF2B5EF4-FFF2-40B4-BE49-F238E27FC236}">
                    <a16:creationId xmlns:a16="http://schemas.microsoft.com/office/drawing/2014/main" id="{91851ABD-A4BA-E41D-B124-011FA2BDAC1B}"/>
                  </a:ext>
                </a:extLst>
              </p:cNvPr>
              <p:cNvSpPr txBox="1">
                <a:spLocks noRot="1" noChangeAspect="1" noMove="1" noResize="1" noEditPoints="1" noAdjustHandles="1" noChangeArrowheads="1" noChangeShapeType="1" noTextEdit="1"/>
              </p:cNvSpPr>
              <p:nvPr/>
            </p:nvSpPr>
            <p:spPr>
              <a:xfrm>
                <a:off x="650803" y="3596195"/>
                <a:ext cx="3037621" cy="1203791"/>
              </a:xfrm>
              <a:prstGeom prst="rect">
                <a:avLst/>
              </a:prstGeom>
              <a:blipFill>
                <a:blip r:embed="rId19"/>
                <a:stretch>
                  <a:fillRect l="-600" b="-1508"/>
                </a:stretch>
              </a:blipFill>
              <a:ln>
                <a:solidFill>
                  <a:srgbClr val="FF0000"/>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3" name="Hộp Văn bản 12">
                <a:extLst>
                  <a:ext uri="{FF2B5EF4-FFF2-40B4-BE49-F238E27FC236}">
                    <a16:creationId xmlns:a16="http://schemas.microsoft.com/office/drawing/2014/main" id="{D22B281D-D578-9B01-F6CC-71F1E8439F0C}"/>
                  </a:ext>
                </a:extLst>
              </p:cNvPr>
              <p:cNvSpPr txBox="1"/>
              <p:nvPr/>
            </p:nvSpPr>
            <p:spPr>
              <a:xfrm>
                <a:off x="4981609" y="3767074"/>
                <a:ext cx="3641691" cy="862031"/>
              </a:xfrm>
              <a:prstGeom prst="rect">
                <a:avLst/>
              </a:prstGeom>
              <a:noFill/>
              <a:ln>
                <a:solidFill>
                  <a:srgbClr val="FF0000"/>
                </a:solidFill>
              </a:ln>
            </p:spPr>
            <p:txBody>
              <a:bodyPr wrap="square" rtlCol="0">
                <a:spAutoFit/>
              </a:bodyPr>
              <a:lstStyle/>
              <a:p>
                <a:r>
                  <a:rPr lang="en-US" sz="1500"/>
                  <a:t>After classify:</a:t>
                </a:r>
              </a:p>
              <a:p>
                <a14:m>
                  <m:oMath xmlns:m="http://schemas.openxmlformats.org/officeDocument/2006/math">
                    <m:sSubSup>
                      <m:sSubSupPr>
                        <m:ctrlPr>
                          <a:rPr lang="en-US" sz="1500" i="1">
                            <a:latin typeface="Cambria Math" panose="02040503050406030204" pitchFamily="18" charset="0"/>
                          </a:rPr>
                        </m:ctrlPr>
                      </m:sSubSupPr>
                      <m:e>
                        <m:r>
                          <a:rPr lang="en-US" sz="1500" b="0" i="1" smtClean="0">
                            <a:latin typeface="Cambria Math" panose="02040503050406030204" pitchFamily="18" charset="0"/>
                          </a:rPr>
                          <m:t>   </m:t>
                        </m:r>
                        <m:r>
                          <a:rPr lang="en-US" sz="1500" i="1">
                            <a:latin typeface="Cambria Math" panose="02040503050406030204" pitchFamily="18" charset="0"/>
                          </a:rPr>
                          <m:t>𝜌</m:t>
                        </m:r>
                      </m:e>
                      <m:sub>
                        <m:r>
                          <a:rPr lang="en-US" sz="1500" i="1">
                            <a:latin typeface="Cambria Math" panose="02040503050406030204" pitchFamily="18" charset="0"/>
                          </a:rPr>
                          <m:t>𝜆</m:t>
                        </m:r>
                      </m:sub>
                      <m:sup>
                        <m:r>
                          <a:rPr lang="en-US" sz="1500" i="1">
                            <a:latin typeface="Cambria Math" panose="02040503050406030204" pitchFamily="18" charset="0"/>
                          </a:rPr>
                          <m:t>𝐷𝑅</m:t>
                        </m:r>
                      </m:sup>
                    </m:sSubSup>
                    <m:r>
                      <a:rPr lang="en-US" sz="1500" i="1">
                        <a:latin typeface="Cambria Math" panose="020405030504060302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𝑈</m:t>
                        </m:r>
                      </m:e>
                      <m:sub>
                        <m:r>
                          <a:rPr lang="en-US" sz="1500" i="1">
                            <a:latin typeface="Cambria Math" panose="02040503050406030204" pitchFamily="18" charset="0"/>
                          </a:rPr>
                          <m:t>𝐷</m:t>
                        </m:r>
                      </m:sub>
                    </m:sSub>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e>
                    </m:d>
                    <m:sSubSup>
                      <m:sSubSupPr>
                        <m:ctrlPr>
                          <a:rPr lang="en-US" sz="1500" i="1">
                            <a:latin typeface="Cambria Math" panose="02040503050406030204" pitchFamily="18" charset="0"/>
                          </a:rPr>
                        </m:ctrlPr>
                      </m:sSubSupPr>
                      <m:e>
                        <m:r>
                          <a:rPr lang="en-US" sz="1500" i="1">
                            <a:latin typeface="Cambria Math" panose="02040503050406030204" pitchFamily="18" charset="0"/>
                          </a:rPr>
                          <m:t>𝜌</m:t>
                        </m:r>
                      </m:e>
                      <m:sub>
                        <m:r>
                          <a:rPr lang="en-US" sz="1500" i="1">
                            <a:latin typeface="Cambria Math" panose="02040503050406030204" pitchFamily="18" charset="0"/>
                          </a:rPr>
                          <m:t>𝜆</m:t>
                        </m:r>
                      </m:sub>
                      <m:sup>
                        <m:r>
                          <a:rPr lang="en-US" sz="1500" i="1">
                            <a:latin typeface="Cambria Math" panose="02040503050406030204" pitchFamily="18" charset="0"/>
                          </a:rPr>
                          <m:t>𝑅</m:t>
                        </m:r>
                      </m:sup>
                    </m:sSubSup>
                    <m:sSubSup>
                      <m:sSubSupPr>
                        <m:ctrlPr>
                          <a:rPr lang="en-US" sz="1500" i="1">
                            <a:latin typeface="Cambria Math" panose="02040503050406030204" pitchFamily="18" charset="0"/>
                          </a:rPr>
                        </m:ctrlPr>
                      </m:sSubSupPr>
                      <m:e>
                        <m:r>
                          <a:rPr lang="en-US" sz="1500" i="1">
                            <a:latin typeface="Cambria Math" panose="02040503050406030204" pitchFamily="18" charset="0"/>
                          </a:rPr>
                          <m:t>𝑈</m:t>
                        </m:r>
                      </m:e>
                      <m:sub>
                        <m:r>
                          <a:rPr lang="en-US" sz="1500" i="1">
                            <a:latin typeface="Cambria Math" panose="02040503050406030204" pitchFamily="18" charset="0"/>
                          </a:rPr>
                          <m:t>𝐷</m:t>
                        </m:r>
                      </m:sub>
                      <m:sup>
                        <m:r>
                          <a:rPr lang="en-US" sz="1500" i="1">
                            <a:latin typeface="Cambria Math" panose="02040503050406030204" pitchFamily="18" charset="0"/>
                            <a:ea typeface="Cambria Math" panose="02040503050406030204" pitchFamily="18" charset="0"/>
                          </a:rPr>
                          <m:t>†</m:t>
                        </m:r>
                      </m:sup>
                    </m:sSubSup>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e>
                    </m:d>
                  </m:oMath>
                </a14:m>
                <a:r>
                  <a:rPr lang="en-US" sz="1500">
                    <a:latin typeface="Calibri (Thân)"/>
                  </a:rPr>
                  <a:t>  </a:t>
                </a:r>
                <a:endParaRPr lang="en-US" sz="1500" i="1">
                  <a:latin typeface="Cambria Math" panose="02040503050406030204" pitchFamily="18" charset="0"/>
                </a:endParaRPr>
              </a:p>
              <a:p>
                <a14:m>
                  <m:oMath xmlns:m="http://schemas.openxmlformats.org/officeDocument/2006/math">
                    <m:sSubSup>
                      <m:sSubSupPr>
                        <m:ctrlPr>
                          <a:rPr lang="en-US" sz="1500" i="1">
                            <a:latin typeface="Cambria Math" panose="02040503050406030204" pitchFamily="18" charset="0"/>
                          </a:rPr>
                        </m:ctrlPr>
                      </m:sSubSupPr>
                      <m:e>
                        <m:r>
                          <a:rPr lang="en-US" sz="1500" b="0" i="1" smtClean="0">
                            <a:latin typeface="Cambria Math" panose="02040503050406030204" pitchFamily="18" charset="0"/>
                          </a:rPr>
                          <m:t>   </m:t>
                        </m:r>
                        <m:r>
                          <a:rPr lang="en-US" sz="1500" i="1">
                            <a:latin typeface="Cambria Math" panose="02040503050406030204" pitchFamily="18" charset="0"/>
                          </a:rPr>
                          <m:t>𝜌</m:t>
                        </m:r>
                      </m:e>
                      <m:sub>
                        <m:r>
                          <a:rPr lang="en-US" sz="1500" i="1">
                            <a:latin typeface="Cambria Math" panose="02040503050406030204" pitchFamily="18" charset="0"/>
                          </a:rPr>
                          <m:t>𝜆</m:t>
                        </m:r>
                      </m:sub>
                      <m:sup>
                        <m:r>
                          <a:rPr lang="en-US" sz="1500" i="1">
                            <a:latin typeface="Cambria Math" panose="02040503050406030204" pitchFamily="18" charset="0"/>
                          </a:rPr>
                          <m:t>𝐷𝐺</m:t>
                        </m:r>
                      </m:sup>
                    </m:sSubSup>
                    <m:r>
                      <a:rPr lang="en-US" sz="1500" i="1">
                        <a:latin typeface="Cambria Math" panose="020405030504060302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r>
                      <a:rPr lang="en-US" sz="1600" b="0" i="1" smtClean="0">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cs typeface="Times New Roman" panose="02020603050405020304" pitchFamily="18" charset="0"/>
                          </a:rPr>
                          <m:t>𝜽</m:t>
                        </m:r>
                      </m:e>
                      <m:sub>
                        <m:r>
                          <a:rPr lang="en-US" sz="1400" b="0" i="1" smtClean="0">
                            <a:latin typeface="Cambria Math" panose="02040503050406030204" pitchFamily="18" charset="0"/>
                            <a:cs typeface="Times New Roman" panose="02020603050405020304" pitchFamily="18" charset="0"/>
                          </a:rPr>
                          <m:t>𝐺</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𝑈</m:t>
                        </m:r>
                      </m:e>
                      <m:sub>
                        <m:r>
                          <a:rPr lang="en-US" sz="1500" i="1">
                            <a:latin typeface="Cambria Math" panose="02040503050406030204" pitchFamily="18" charset="0"/>
                          </a:rPr>
                          <m:t>𝐷</m:t>
                        </m:r>
                      </m:sub>
                    </m:sSub>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e>
                    </m:d>
                    <m:sSubSup>
                      <m:sSubSupPr>
                        <m:ctrlPr>
                          <a:rPr lang="en-US" sz="1500" i="1">
                            <a:latin typeface="Cambria Math" panose="02040503050406030204" pitchFamily="18" charset="0"/>
                          </a:rPr>
                        </m:ctrlPr>
                      </m:sSubSupPr>
                      <m:e>
                        <m:r>
                          <a:rPr lang="en-US" sz="1500">
                            <a:latin typeface="Cambria Math" panose="02040503050406030204" pitchFamily="18" charset="0"/>
                          </a:rPr>
                          <m:t>𝜌</m:t>
                        </m:r>
                      </m:e>
                      <m:sub>
                        <m:r>
                          <a:rPr lang="en-US" sz="1500">
                            <a:latin typeface="Cambria Math" panose="02040503050406030204" pitchFamily="18" charset="0"/>
                          </a:rPr>
                          <m:t>𝜆</m:t>
                        </m:r>
                      </m:sub>
                      <m:sup>
                        <m:r>
                          <a:rPr lang="en-US" sz="1500">
                            <a:latin typeface="Cambria Math" panose="02040503050406030204" pitchFamily="18" charset="0"/>
                          </a:rPr>
                          <m:t>𝐺</m:t>
                        </m:r>
                      </m:sup>
                    </m:sSubSup>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𝜽</m:t>
                        </m:r>
                      </m:e>
                      <m:sub>
                        <m:r>
                          <a:rPr lang="en-US" sz="1500">
                            <a:latin typeface="Cambria Math" panose="02040503050406030204" pitchFamily="18" charset="0"/>
                          </a:rPr>
                          <m:t>𝐺</m:t>
                        </m:r>
                      </m:sub>
                    </m:sSub>
                    <m:r>
                      <a:rPr lang="en-US" sz="1500">
                        <a:latin typeface="Cambria Math" panose="02040503050406030204" pitchFamily="18" charset="0"/>
                      </a:rPr>
                      <m:t>,</m:t>
                    </m:r>
                    <m:r>
                      <a:rPr lang="en-US" sz="1500">
                        <a:latin typeface="Cambria Math" panose="02040503050406030204" pitchFamily="18" charset="0"/>
                      </a:rPr>
                      <m:t>𝑧</m:t>
                    </m:r>
                    <m:r>
                      <a:rPr lang="en-US" sz="1500">
                        <a:latin typeface="Cambria Math" panose="02040503050406030204" pitchFamily="18" charset="0"/>
                      </a:rPr>
                      <m:t>)</m:t>
                    </m:r>
                    <m:sSubSup>
                      <m:sSubSupPr>
                        <m:ctrlPr>
                          <a:rPr lang="en-US" sz="1500" i="1">
                            <a:latin typeface="Cambria Math" panose="02040503050406030204" pitchFamily="18" charset="0"/>
                          </a:rPr>
                        </m:ctrlPr>
                      </m:sSubSupPr>
                      <m:e>
                        <m:r>
                          <a:rPr lang="en-US" sz="1500" i="1">
                            <a:latin typeface="Cambria Math" panose="02040503050406030204" pitchFamily="18" charset="0"/>
                          </a:rPr>
                          <m:t>𝑈</m:t>
                        </m:r>
                      </m:e>
                      <m:sub>
                        <m:r>
                          <a:rPr lang="en-US" sz="1500" i="1">
                            <a:latin typeface="Cambria Math" panose="02040503050406030204" pitchFamily="18" charset="0"/>
                          </a:rPr>
                          <m:t>𝐷</m:t>
                        </m:r>
                      </m:sub>
                      <m:sup>
                        <m:r>
                          <a:rPr lang="en-US" sz="1500" i="1">
                            <a:latin typeface="Cambria Math" panose="02040503050406030204" pitchFamily="18" charset="0"/>
                            <a:ea typeface="Cambria Math" panose="02040503050406030204" pitchFamily="18" charset="0"/>
                          </a:rPr>
                          <m:t>†</m:t>
                        </m:r>
                      </m:sup>
                    </m:sSubSup>
                    <m:d>
                      <m:dPr>
                        <m:ctrlPr>
                          <a:rPr lang="en-US" sz="1500" i="1">
                            <a:latin typeface="Cambria Math" panose="020405030504060302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1" i="1">
                                <a:latin typeface="Cambria Math" panose="02040503050406030204" pitchFamily="18" charset="0"/>
                                <a:cs typeface="Times New Roman" panose="02020603050405020304" pitchFamily="18" charset="0"/>
                              </a:rPr>
                              <m:t>𝜽</m:t>
                            </m:r>
                          </m:e>
                          <m:sub>
                            <m:r>
                              <a:rPr lang="en-US" sz="1600" i="1">
                                <a:latin typeface="Cambria Math" panose="02040503050406030204" pitchFamily="18" charset="0"/>
                                <a:cs typeface="Times New Roman" panose="02020603050405020304" pitchFamily="18" charset="0"/>
                              </a:rPr>
                              <m:t>𝐷</m:t>
                            </m:r>
                          </m:sub>
                        </m:sSub>
                      </m:e>
                    </m:d>
                  </m:oMath>
                </a14:m>
                <a:r>
                  <a:rPr lang="en-US" sz="1500">
                    <a:latin typeface="Calibri (Thân)"/>
                  </a:rPr>
                  <a:t> </a:t>
                </a:r>
              </a:p>
            </p:txBody>
          </p:sp>
        </mc:Choice>
        <mc:Fallback xmlns="">
          <p:sp>
            <p:nvSpPr>
              <p:cNvPr id="53" name="Hộp Văn bản 12">
                <a:extLst>
                  <a:ext uri="{FF2B5EF4-FFF2-40B4-BE49-F238E27FC236}">
                    <a16:creationId xmlns:a16="http://schemas.microsoft.com/office/drawing/2014/main" id="{D22B281D-D578-9B01-F6CC-71F1E8439F0C}"/>
                  </a:ext>
                </a:extLst>
              </p:cNvPr>
              <p:cNvSpPr txBox="1">
                <a:spLocks noRot="1" noChangeAspect="1" noMove="1" noResize="1" noEditPoints="1" noAdjustHandles="1" noChangeArrowheads="1" noChangeShapeType="1" noTextEdit="1"/>
              </p:cNvSpPr>
              <p:nvPr/>
            </p:nvSpPr>
            <p:spPr>
              <a:xfrm>
                <a:off x="4981609" y="3767074"/>
                <a:ext cx="3641691" cy="862031"/>
              </a:xfrm>
              <a:prstGeom prst="rect">
                <a:avLst/>
              </a:prstGeom>
              <a:blipFill>
                <a:blip r:embed="rId20"/>
                <a:stretch>
                  <a:fillRect l="-500" t="-699" b="-2098"/>
                </a:stretch>
              </a:blipFill>
              <a:ln>
                <a:solidFill>
                  <a:srgbClr val="FF0000"/>
                </a:solidFill>
              </a:ln>
            </p:spPr>
            <p:txBody>
              <a:bodyPr/>
              <a:lstStyle/>
              <a:p>
                <a:r>
                  <a:rPr lang="vi-VN">
                    <a:noFill/>
                  </a:rPr>
                  <a:t> </a:t>
                </a:r>
              </a:p>
            </p:txBody>
          </p:sp>
        </mc:Fallback>
      </mc:AlternateContent>
      <p:cxnSp>
        <p:nvCxnSpPr>
          <p:cNvPr id="57" name="Straight Arrow Connector 56">
            <a:extLst>
              <a:ext uri="{FF2B5EF4-FFF2-40B4-BE49-F238E27FC236}">
                <a16:creationId xmlns:a16="http://schemas.microsoft.com/office/drawing/2014/main" id="{82053B65-889D-D642-0B80-EC33CA889BFB}"/>
              </a:ext>
            </a:extLst>
          </p:cNvPr>
          <p:cNvCxnSpPr>
            <a:cxnSpLocks/>
            <a:stCxn id="51" idx="3"/>
            <a:endCxn id="53" idx="1"/>
          </p:cNvCxnSpPr>
          <p:nvPr/>
        </p:nvCxnSpPr>
        <p:spPr>
          <a:xfrm flipV="1">
            <a:off x="3688424" y="4198090"/>
            <a:ext cx="1293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A7E9DE2-B28C-19C6-A570-E016815187CC}"/>
              </a:ext>
            </a:extLst>
          </p:cNvPr>
          <p:cNvSpPr txBox="1"/>
          <p:nvPr/>
        </p:nvSpPr>
        <p:spPr>
          <a:xfrm>
            <a:off x="563034" y="4848455"/>
            <a:ext cx="7952316" cy="246221"/>
          </a:xfrm>
          <a:prstGeom prst="rect">
            <a:avLst/>
          </a:prstGeom>
          <a:noFill/>
        </p:spPr>
        <p:txBody>
          <a:bodyPr wrap="square">
            <a:spAutoFit/>
          </a:bodyPr>
          <a:lstStyle/>
          <a:p>
            <a:r>
              <a:rPr lang="en-US" sz="1000" b="1" i="0">
                <a:solidFill>
                  <a:srgbClr val="222222"/>
                </a:solidFill>
                <a:effectLst/>
              </a:rPr>
              <a:t>[2.11] </a:t>
            </a:r>
            <a:r>
              <a:rPr lang="en-US" sz="1000" b="0" i="0">
                <a:solidFill>
                  <a:srgbClr val="222222"/>
                </a:solidFill>
                <a:effectLst/>
              </a:rPr>
              <a:t>Dallaire-Demers, P. L., &amp; Killoran, N. (2018). Quantum generative adversarial networks. </a:t>
            </a:r>
            <a:r>
              <a:rPr lang="en-US" sz="1000" b="0" i="1">
                <a:solidFill>
                  <a:srgbClr val="222222"/>
                </a:solidFill>
                <a:effectLst/>
              </a:rPr>
              <a:t>Physical Review A</a:t>
            </a:r>
            <a:r>
              <a:rPr lang="en-US" sz="1000" b="0" i="0">
                <a:solidFill>
                  <a:srgbClr val="222222"/>
                </a:solidFill>
                <a:effectLst/>
              </a:rPr>
              <a:t>, </a:t>
            </a:r>
            <a:r>
              <a:rPr lang="en-US" sz="1000" b="0" i="1">
                <a:solidFill>
                  <a:srgbClr val="222222"/>
                </a:solidFill>
                <a:effectLst/>
              </a:rPr>
              <a:t>98</a:t>
            </a:r>
            <a:r>
              <a:rPr lang="en-US" sz="1000" b="0" i="0">
                <a:solidFill>
                  <a:srgbClr val="222222"/>
                </a:solidFill>
                <a:effectLst/>
              </a:rPr>
              <a:t>(1), 012324.</a:t>
            </a:r>
            <a:endParaRPr lang="vi-VN" sz="1000"/>
          </a:p>
        </p:txBody>
      </p:sp>
    </p:spTree>
    <p:extLst>
      <p:ext uri="{BB962C8B-B14F-4D97-AF65-F5344CB8AC3E}">
        <p14:creationId xmlns:p14="http://schemas.microsoft.com/office/powerpoint/2010/main" val="1179730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3477A-21D0-7BA3-8E2F-819FAAC801BE}"/>
              </a:ext>
            </a:extLst>
          </p:cNvPr>
          <p:cNvSpPr>
            <a:spLocks noGrp="1"/>
          </p:cNvSpPr>
          <p:nvPr>
            <p:ph idx="1"/>
          </p:nvPr>
        </p:nvSpPr>
        <p:spPr>
          <a:xfrm>
            <a:off x="628650" y="1369219"/>
            <a:ext cx="7886700" cy="1119981"/>
          </a:xfrm>
        </p:spPr>
        <p:txBody>
          <a:bodyPr/>
          <a:lstStyle/>
          <a:p>
            <a:pPr marL="0" indent="0">
              <a:buNone/>
            </a:pPr>
            <a:r>
              <a:rPr lang="en-US">
                <a:latin typeface="Calibri (Thân)"/>
              </a:rPr>
              <a:t>Quantum cost function</a:t>
            </a:r>
            <a:endParaRPr lang="en-US" i="1">
              <a:latin typeface="Calibri (Thân)"/>
            </a:endParaRPr>
          </a:p>
        </p:txBody>
      </p:sp>
      <p:sp>
        <p:nvSpPr>
          <p:cNvPr id="4" name="Slide Number Placeholder 3">
            <a:extLst>
              <a:ext uri="{FF2B5EF4-FFF2-40B4-BE49-F238E27FC236}">
                <a16:creationId xmlns:a16="http://schemas.microsoft.com/office/drawing/2014/main" id="{CFEEE12B-E836-9849-07D5-642474695503}"/>
              </a:ext>
            </a:extLst>
          </p:cNvPr>
          <p:cNvSpPr>
            <a:spLocks noGrp="1"/>
          </p:cNvSpPr>
          <p:nvPr>
            <p:ph type="sldNum" sz="quarter" idx="12"/>
          </p:nvPr>
        </p:nvSpPr>
        <p:spPr/>
        <p:txBody>
          <a:bodyPr/>
          <a:lstStyle/>
          <a:p>
            <a:fld id="{6A45828D-F580-42DE-B77E-860980F07F32}" type="slidenum">
              <a:rPr lang="vi-VN" smtClean="0"/>
              <a:t>61</a:t>
            </a:fld>
            <a:endParaRPr lang="vi-VN"/>
          </a:p>
        </p:txBody>
      </p:sp>
      <mc:AlternateContent xmlns:mc="http://schemas.openxmlformats.org/markup-compatibility/2006" xmlns:a14="http://schemas.microsoft.com/office/drawing/2010/main">
        <mc:Choice Requires="a14">
          <p:sp>
            <p:nvSpPr>
              <p:cNvPr id="7" name="Hộp Văn bản 11">
                <a:extLst>
                  <a:ext uri="{FF2B5EF4-FFF2-40B4-BE49-F238E27FC236}">
                    <a16:creationId xmlns:a16="http://schemas.microsoft.com/office/drawing/2014/main" id="{E0614B4B-948D-98F5-658E-BE34B472F49B}"/>
                  </a:ext>
                </a:extLst>
              </p:cNvPr>
              <p:cNvSpPr txBox="1"/>
              <p:nvPr/>
            </p:nvSpPr>
            <p:spPr>
              <a:xfrm>
                <a:off x="628650" y="2455606"/>
                <a:ext cx="7611501" cy="1037463"/>
              </a:xfrm>
              <a:prstGeom prst="rect">
                <a:avLst/>
              </a:prstGeom>
              <a:noFill/>
            </p:spPr>
            <p:txBody>
              <a:bodyPr wrap="square" rtlCol="0">
                <a:spAutoFit/>
              </a:bodyPr>
              <a:lstStyle/>
              <a:p>
                <a:r>
                  <a:rPr lang="en-US">
                    <a:latin typeface="Calibri (Thân)"/>
                  </a:rPr>
                  <a:t>Here the angle </a:t>
                </a:r>
                <a14:m>
                  <m:oMath xmlns:m="http://schemas.openxmlformats.org/officeDocument/2006/math">
                    <m:r>
                      <a:rPr lang="en-US" i="1">
                        <a:latin typeface="Cambria Math" panose="02040503050406030204" pitchFamily="18" charset="0"/>
                      </a:rPr>
                      <m:t>𝜙</m:t>
                    </m:r>
                  </m:oMath>
                </a14:m>
                <a:r>
                  <a:rPr lang="en-US">
                    <a:latin typeface="Calibri (Thân)"/>
                  </a:rPr>
                  <a:t> parametrizes the probability that </a:t>
                </a:r>
                <a14:m>
                  <m:oMath xmlns:m="http://schemas.openxmlformats.org/officeDocument/2006/math">
                    <m:r>
                      <a:rPr lang="en-US" i="1">
                        <a:latin typeface="Cambria Math" panose="02040503050406030204" pitchFamily="18" charset="0"/>
                      </a:rPr>
                      <m:t>𝑅</m:t>
                    </m:r>
                  </m:oMath>
                </a14:m>
                <a:r>
                  <a:rPr lang="en-US">
                    <a:latin typeface="Calibri (Thân)"/>
                  </a:rPr>
                  <a:t> or </a:t>
                </a:r>
                <a14:m>
                  <m:oMath xmlns:m="http://schemas.openxmlformats.org/officeDocument/2006/math">
                    <m:r>
                      <a:rPr lang="en-US" i="1">
                        <a:latin typeface="Cambria Math" panose="02040503050406030204" pitchFamily="18" charset="0"/>
                      </a:rPr>
                      <m:t>𝐺</m:t>
                    </m:r>
                  </m:oMath>
                </a14:m>
                <a:r>
                  <a:rPr lang="en-US">
                    <a:latin typeface="Calibri (Thân)"/>
                  </a:rPr>
                  <a:t> is used as a source</a:t>
                </a:r>
              </a:p>
              <a:p>
                <a:r>
                  <a:rPr lang="en-US">
                    <a:latin typeface="Calibri (Thân)"/>
                  </a:rPr>
                  <a:t>Assume that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r>
                      <a:rPr lang="en-US" b="0" i="0" smtClean="0">
                        <a:latin typeface="Cambria Math" panose="02040503050406030204" pitchFamily="18" charset="0"/>
                      </a:rPr>
                      <m:t>,</m:t>
                    </m:r>
                    <m:r>
                      <m:rPr>
                        <m:sty m:val="p"/>
                      </m:rPr>
                      <a:rPr lang="en-US" b="0" i="0" smtClean="0">
                        <a:latin typeface="Cambria Math" panose="02040503050406030204" pitchFamily="18" charset="0"/>
                      </a:rPr>
                      <m:t>mean</m:t>
                    </m:r>
                    <m:r>
                      <a:rPr lang="en-US" b="0" i="1" smtClean="0">
                        <a:latin typeface="Cambria Math" panose="02040503050406030204" pitchFamily="18" charset="0"/>
                      </a:rPr>
                      <m:t> </m:t>
                    </m:r>
                    <m:r>
                      <a:rPr lang="en-US" i="1">
                        <a:latin typeface="Cambria Math" panose="02040503050406030204" pitchFamily="18" charset="0"/>
                      </a:rPr>
                      <m:t>𝑝</m:t>
                    </m:r>
                  </m:oMath>
                </a14:m>
                <a:r>
                  <a:rPr lang="en-US">
                    <a:latin typeface="Calibri (Thân)"/>
                  </a:rPr>
                  <a:t>(R as source)</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𝑝</m:t>
                    </m:r>
                  </m:oMath>
                </a14:m>
                <a:r>
                  <a:rPr lang="en-US">
                    <a:latin typeface="Calibri (Thân)"/>
                  </a:rPr>
                  <a:t>(G as source) </a:t>
                </a:r>
              </a:p>
              <a:p>
                <a:endParaRPr lang="en-US" i="1">
                  <a:latin typeface="Calibri (Thân)"/>
                </a:endParaRPr>
              </a:p>
            </p:txBody>
          </p:sp>
        </mc:Choice>
        <mc:Fallback xmlns="">
          <p:sp>
            <p:nvSpPr>
              <p:cNvPr id="7" name="Hộp Văn bản 11">
                <a:extLst>
                  <a:ext uri="{FF2B5EF4-FFF2-40B4-BE49-F238E27FC236}">
                    <a16:creationId xmlns:a16="http://schemas.microsoft.com/office/drawing/2014/main" id="{E0614B4B-948D-98F5-658E-BE34B472F49B}"/>
                  </a:ext>
                </a:extLst>
              </p:cNvPr>
              <p:cNvSpPr txBox="1">
                <a:spLocks noRot="1" noChangeAspect="1" noMove="1" noResize="1" noEditPoints="1" noAdjustHandles="1" noChangeArrowheads="1" noChangeShapeType="1" noTextEdit="1"/>
              </p:cNvSpPr>
              <p:nvPr/>
            </p:nvSpPr>
            <p:spPr>
              <a:xfrm>
                <a:off x="628650" y="2455606"/>
                <a:ext cx="7611501" cy="1037463"/>
              </a:xfrm>
              <a:prstGeom prst="rect">
                <a:avLst/>
              </a:prstGeom>
              <a:blipFill>
                <a:blip r:embed="rId2"/>
                <a:stretch>
                  <a:fillRect l="-641" t="-352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Hộp Văn bản 9">
                <a:extLst>
                  <a:ext uri="{FF2B5EF4-FFF2-40B4-BE49-F238E27FC236}">
                    <a16:creationId xmlns:a16="http://schemas.microsoft.com/office/drawing/2014/main" id="{528C09B4-9E54-A5D6-AD44-44CB86A38A71}"/>
                  </a:ext>
                </a:extLst>
              </p:cNvPr>
              <p:cNvSpPr txBox="1"/>
              <p:nvPr/>
            </p:nvSpPr>
            <p:spPr>
              <a:xfrm>
                <a:off x="628650" y="3159568"/>
                <a:ext cx="6288985"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𝐺</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r>
                            <m:rPr>
                              <m:sty m:val="p"/>
                            </m:rPr>
                            <a:rPr lang="en-US" b="0" i="0" smtClean="0">
                              <a:latin typeface="Cambria Math" panose="02040503050406030204" pitchFamily="18" charset="0"/>
                            </a:rPr>
                            <m:t>Λ</m:t>
                          </m:r>
                        </m:den>
                      </m:f>
                      <m:nary>
                        <m:naryPr>
                          <m:chr m:val="∑"/>
                          <m:ctrlPr>
                            <a:rPr lang="en-US" i="1">
                              <a:latin typeface="Cambria Math" panose="02040503050406030204" pitchFamily="18" charset="0"/>
                            </a:rPr>
                          </m:ctrlPr>
                        </m:naryPr>
                        <m:sub>
                          <m:r>
                            <a:rPr lang="en-US" i="1">
                              <a:latin typeface="Cambria Math" panose="02040503050406030204" pitchFamily="18" charset="0"/>
                            </a:rPr>
                            <m:t>𝜆</m:t>
                          </m:r>
                        </m:sub>
                        <m:sup>
                          <m:r>
                            <a:rPr lang="en-US" i="1">
                              <a:latin typeface="Cambria Math" panose="02040503050406030204" pitchFamily="18" charset="0"/>
                            </a:rPr>
                            <m:t> </m:t>
                          </m:r>
                        </m:sup>
                        <m:e>
                          <m:r>
                            <m:rPr>
                              <m:sty m:val="p"/>
                            </m:rPr>
                            <a:rPr lang="en-US">
                              <a:latin typeface="Cambria Math" panose="02040503050406030204" pitchFamily="18" charset="0"/>
                            </a:rPr>
                            <m:t>Tr</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𝜌</m:t>
                                  </m:r>
                                </m:e>
                                <m:sub>
                                  <m:r>
                                    <a:rPr lang="en-US" i="1">
                                      <a:latin typeface="Cambria Math" panose="02040503050406030204" pitchFamily="18" charset="0"/>
                                    </a:rPr>
                                    <m:t>𝜆</m:t>
                                  </m:r>
                                </m:sub>
                                <m:sup>
                                  <m:r>
                                    <a:rPr lang="en-US" i="1">
                                      <a:latin typeface="Cambria Math" panose="02040503050406030204" pitchFamily="18" charset="0"/>
                                    </a:rPr>
                                    <m:t>𝐷𝑅</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𝜌</m:t>
                                  </m:r>
                                </m:e>
                                <m:sub>
                                  <m:r>
                                    <a:rPr lang="en-US" i="1">
                                      <a:latin typeface="Cambria Math" panose="02040503050406030204" pitchFamily="18" charset="0"/>
                                    </a:rPr>
                                    <m:t>𝜆</m:t>
                                  </m:r>
                                </m:sub>
                                <m:sup>
                                  <m:r>
                                    <a:rPr lang="en-US" i="1">
                                      <a:latin typeface="Cambria Math" panose="02040503050406030204" pitchFamily="18" charset="0"/>
                                    </a:rPr>
                                    <m:t>𝐷𝐺</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𝐺</m:t>
                                      </m:r>
                                    </m:sub>
                                  </m:sSub>
                                </m:e>
                              </m:d>
                            </m:e>
                          </m:d>
                          <m:r>
                            <a:rPr lang="en-US" i="1">
                              <a:latin typeface="Cambria Math" panose="02040503050406030204" pitchFamily="18" charset="0"/>
                            </a:rPr>
                            <m:t>𝑍</m:t>
                          </m:r>
                        </m:e>
                      </m:nary>
                    </m:oMath>
                  </m:oMathPara>
                </a14:m>
                <a:endParaRPr lang="vi-VN"/>
              </a:p>
            </p:txBody>
          </p:sp>
        </mc:Choice>
        <mc:Fallback xmlns="">
          <p:sp>
            <p:nvSpPr>
              <p:cNvPr id="9" name="Hộp Văn bản 9">
                <a:extLst>
                  <a:ext uri="{FF2B5EF4-FFF2-40B4-BE49-F238E27FC236}">
                    <a16:creationId xmlns:a16="http://schemas.microsoft.com/office/drawing/2014/main" id="{528C09B4-9E54-A5D6-AD44-44CB86A38A71}"/>
                  </a:ext>
                </a:extLst>
              </p:cNvPr>
              <p:cNvSpPr txBox="1">
                <a:spLocks noRot="1" noChangeAspect="1" noMove="1" noResize="1" noEditPoints="1" noAdjustHandles="1" noChangeArrowheads="1" noChangeShapeType="1" noTextEdit="1"/>
              </p:cNvSpPr>
              <p:nvPr/>
            </p:nvSpPr>
            <p:spPr>
              <a:xfrm>
                <a:off x="628650" y="3159568"/>
                <a:ext cx="6288985" cy="764505"/>
              </a:xfrm>
              <a:prstGeom prst="rect">
                <a:avLst/>
              </a:prstGeom>
              <a:blipFill>
                <a:blip r:embed="rId3"/>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Hộp Văn bản 15">
                <a:extLst>
                  <a:ext uri="{FF2B5EF4-FFF2-40B4-BE49-F238E27FC236}">
                    <a16:creationId xmlns:a16="http://schemas.microsoft.com/office/drawing/2014/main" id="{7403DF9F-53C3-24A8-D2CE-BF3831C1614B}"/>
                  </a:ext>
                </a:extLst>
              </p:cNvPr>
              <p:cNvSpPr txBox="1"/>
              <p:nvPr/>
            </p:nvSpPr>
            <p:spPr>
              <a:xfrm>
                <a:off x="728134" y="1673482"/>
                <a:ext cx="8415866"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𝐺</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m:rPr>
                              <m:sty m:val="p"/>
                            </m:rPr>
                            <a:rPr lang="en-US" b="0" i="0" smtClean="0">
                              <a:latin typeface="Cambria Math" panose="02040503050406030204" pitchFamily="18" charset="0"/>
                            </a:rPr>
                            <m:t>Λ</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𝜆</m:t>
                          </m:r>
                        </m:sub>
                        <m:sup>
                          <m:r>
                            <a:rPr lang="en-US" b="0" i="1" smtClean="0">
                              <a:latin typeface="Cambria Math" panose="02040503050406030204" pitchFamily="18" charset="0"/>
                            </a:rPr>
                            <m:t> </m:t>
                          </m:r>
                        </m:sup>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r>
                                    <m:rPr>
                                      <m:sty m:val="p"/>
                                    </m:rPr>
                                    <a:rPr lang="en-US" b="0" i="0" smtClean="0">
                                      <a:latin typeface="Cambria Math" panose="02040503050406030204" pitchFamily="18" charset="0"/>
                                    </a:rPr>
                                    <m:t>Tr</m:t>
                                  </m:r>
                                </m:e>
                              </m:func>
                              <m:d>
                                <m:dPr>
                                  <m:ctrlPr>
                                    <a:rPr lang="en-US" b="0" i="1" smtClean="0">
                                      <a:latin typeface="Cambria Math" panose="02040503050406030204" pitchFamily="18" charset="0"/>
                                    </a:rPr>
                                  </m:ctrlPr>
                                </m:dPr>
                                <m:e>
                                  <m:r>
                                    <a:rPr lang="en-US" b="0" i="1" smtClean="0">
                                      <a:latin typeface="Cambria Math" panose="02040503050406030204" pitchFamily="18" charset="0"/>
                                    </a:rPr>
                                    <m:t>𝑍</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𝜌</m:t>
                                      </m:r>
                                    </m:e>
                                    <m:sub>
                                      <m:r>
                                        <a:rPr lang="en-US" b="0" i="1" smtClean="0">
                                          <a:latin typeface="Cambria Math" panose="02040503050406030204" pitchFamily="18" charset="0"/>
                                        </a:rPr>
                                        <m:t>𝜆</m:t>
                                      </m:r>
                                    </m:sub>
                                    <m:sup>
                                      <m:r>
                                        <a:rPr lang="en-US" b="0" i="1" smtClean="0">
                                          <a:latin typeface="Cambria Math" panose="02040503050406030204" pitchFamily="18" charset="0"/>
                                        </a:rPr>
                                        <m:t>𝐷𝑅</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𝑅</m:t>
                                          </m:r>
                                        </m:sub>
                                      </m:sSub>
                                    </m:e>
                                  </m:d>
                                </m:e>
                              </m:d>
                              <m:r>
                                <a:rPr lang="en-US" b="0" i="1" smtClean="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sin</m:t>
                                      </m:r>
                                    </m:e>
                                    <m:sup>
                                      <m:r>
                                        <a:rPr lang="en-US" i="1">
                                          <a:latin typeface="Cambria Math" panose="02040503050406030204" pitchFamily="18" charset="0"/>
                                        </a:rPr>
                                        <m:t>2</m:t>
                                      </m:r>
                                    </m:sup>
                                  </m:sSup>
                                </m:fName>
                                <m:e>
                                  <m:d>
                                    <m:dPr>
                                      <m:ctrlPr>
                                        <a:rPr lang="en-US" i="1">
                                          <a:latin typeface="Cambria Math" panose="02040503050406030204" pitchFamily="18" charset="0"/>
                                        </a:rPr>
                                      </m:ctrlPr>
                                    </m:dPr>
                                    <m:e>
                                      <m:r>
                                        <a:rPr lang="en-US" i="1">
                                          <a:latin typeface="Cambria Math" panose="02040503050406030204" pitchFamily="18" charset="0"/>
                                        </a:rPr>
                                        <m:t>𝜙</m:t>
                                      </m:r>
                                    </m:e>
                                  </m:d>
                                  <m:r>
                                    <m:rPr>
                                      <m:sty m:val="p"/>
                                    </m:rPr>
                                    <a:rPr lang="en-US">
                                      <a:latin typeface="Cambria Math" panose="02040503050406030204" pitchFamily="18" charset="0"/>
                                    </a:rPr>
                                    <m:t>Tr</m:t>
                                  </m:r>
                                </m:e>
                              </m:func>
                              <m:d>
                                <m:dPr>
                                  <m:ctrlPr>
                                    <a:rPr lang="en-US" i="1">
                                      <a:latin typeface="Cambria Math" panose="02040503050406030204" pitchFamily="18" charset="0"/>
                                    </a:rPr>
                                  </m:ctrlPr>
                                </m:dPr>
                                <m:e>
                                  <m:r>
                                    <a:rPr lang="en-US" i="1">
                                      <a:latin typeface="Cambria Math" panose="02040503050406030204" pitchFamily="18" charset="0"/>
                                    </a:rPr>
                                    <m:t>𝑍</m:t>
                                  </m:r>
                                  <m:sSubSup>
                                    <m:sSubSupPr>
                                      <m:ctrlPr>
                                        <a:rPr lang="en-US" i="1">
                                          <a:latin typeface="Cambria Math" panose="02040503050406030204" pitchFamily="18" charset="0"/>
                                        </a:rPr>
                                      </m:ctrlPr>
                                    </m:sSubSupPr>
                                    <m:e>
                                      <m:r>
                                        <a:rPr lang="en-US" i="1">
                                          <a:latin typeface="Cambria Math" panose="02040503050406030204" pitchFamily="18" charset="0"/>
                                        </a:rPr>
                                        <m:t>𝜌</m:t>
                                      </m:r>
                                    </m:e>
                                    <m:sub>
                                      <m:r>
                                        <a:rPr lang="en-US" i="1">
                                          <a:latin typeface="Cambria Math" panose="02040503050406030204" pitchFamily="18" charset="0"/>
                                        </a:rPr>
                                        <m:t>𝜆</m:t>
                                      </m:r>
                                    </m:sub>
                                    <m:sup>
                                      <m:r>
                                        <a:rPr lang="en-US" i="1">
                                          <a:latin typeface="Cambria Math" panose="02040503050406030204" pitchFamily="18" charset="0"/>
                                        </a:rPr>
                                        <m:t>𝐷𝑅</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𝑅</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b="0" i="1" smtClean="0">
                                              <a:latin typeface="Cambria Math" panose="02040503050406030204" pitchFamily="18" charset="0"/>
                                            </a:rPr>
                                            <m:t>𝐷</m:t>
                                          </m:r>
                                        </m:sub>
                                      </m:sSub>
                                    </m:e>
                                  </m:d>
                                </m:e>
                              </m:d>
                            </m:e>
                          </m:d>
                        </m:e>
                      </m:nary>
                    </m:oMath>
                  </m:oMathPara>
                </a14:m>
                <a:endParaRPr lang="vi-VN"/>
              </a:p>
            </p:txBody>
          </p:sp>
        </mc:Choice>
        <mc:Fallback xmlns="">
          <p:sp>
            <p:nvSpPr>
              <p:cNvPr id="10" name="Hộp Văn bản 15">
                <a:extLst>
                  <a:ext uri="{FF2B5EF4-FFF2-40B4-BE49-F238E27FC236}">
                    <a16:creationId xmlns:a16="http://schemas.microsoft.com/office/drawing/2014/main" id="{7403DF9F-53C3-24A8-D2CE-BF3831C1614B}"/>
                  </a:ext>
                </a:extLst>
              </p:cNvPr>
              <p:cNvSpPr txBox="1">
                <a:spLocks noRot="1" noChangeAspect="1" noMove="1" noResize="1" noEditPoints="1" noAdjustHandles="1" noChangeArrowheads="1" noChangeShapeType="1" noTextEdit="1"/>
              </p:cNvSpPr>
              <p:nvPr/>
            </p:nvSpPr>
            <p:spPr>
              <a:xfrm>
                <a:off x="728134" y="1673482"/>
                <a:ext cx="8415866" cy="764505"/>
              </a:xfrm>
              <a:prstGeom prst="rect">
                <a:avLst/>
              </a:prstGeom>
              <a:blipFill>
                <a:blip r:embed="rId4"/>
                <a:stretch>
                  <a:fillRect/>
                </a:stretch>
              </a:blipFill>
            </p:spPr>
            <p:txBody>
              <a:bodyPr/>
              <a:lstStyle/>
              <a:p>
                <a:r>
                  <a:rPr lang="vi-VN">
                    <a:noFill/>
                  </a:rPr>
                  <a:t> </a:t>
                </a:r>
              </a:p>
            </p:txBody>
          </p:sp>
        </mc:Fallback>
      </mc:AlternateContent>
      <p:pic>
        <p:nvPicPr>
          <p:cNvPr id="1026" name="Picture 2" descr="tutorial quantum gans">
            <a:extLst>
              <a:ext uri="{FF2B5EF4-FFF2-40B4-BE49-F238E27FC236}">
                <a16:creationId xmlns:a16="http://schemas.microsoft.com/office/drawing/2014/main" id="{F9D5A52E-0868-4447-6A53-7C5B601C41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0" t="29972" r="9229" b="28695"/>
          <a:stretch/>
        </p:blipFill>
        <p:spPr bwMode="auto">
          <a:xfrm>
            <a:off x="628650" y="3952220"/>
            <a:ext cx="6036734" cy="787400"/>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a:extLst>
              <a:ext uri="{FF2B5EF4-FFF2-40B4-BE49-F238E27FC236}">
                <a16:creationId xmlns:a16="http://schemas.microsoft.com/office/drawing/2014/main" id="{7E836044-4421-9431-3A07-E7FC1B1E670C}"/>
              </a:ext>
            </a:extLst>
          </p:cNvPr>
          <p:cNvSpPr>
            <a:spLocks noGrp="1"/>
          </p:cNvSpPr>
          <p:nvPr>
            <p:ph type="title"/>
          </p:nvPr>
        </p:nvSpPr>
        <p:spPr>
          <a:xfrm>
            <a:off x="628650" y="230774"/>
            <a:ext cx="6466417" cy="1134925"/>
          </a:xfrm>
        </p:spPr>
        <p:txBody>
          <a:bodyPr>
            <a:normAutofit/>
          </a:bodyPr>
          <a:lstStyle/>
          <a:p>
            <a:r>
              <a:rPr lang="en-US"/>
              <a:t>2.3.3. Quantum deep learning</a:t>
            </a:r>
            <a:br>
              <a:rPr lang="en-US"/>
            </a:br>
            <a:r>
              <a:rPr lang="en-US" sz="2200"/>
              <a:t>Quantum Generative adversarial net (QGAN)</a:t>
            </a:r>
            <a:endParaRPr lang="vi-VN" sz="2200"/>
          </a:p>
        </p:txBody>
      </p:sp>
    </p:spTree>
    <p:extLst>
      <p:ext uri="{BB962C8B-B14F-4D97-AF65-F5344CB8AC3E}">
        <p14:creationId xmlns:p14="http://schemas.microsoft.com/office/powerpoint/2010/main" val="1260670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2F22CA-6A88-40EC-84F1-70695158BFD4}"/>
              </a:ext>
            </a:extLst>
          </p:cNvPr>
          <p:cNvSpPr>
            <a:spLocks noGrp="1"/>
          </p:cNvSpPr>
          <p:nvPr>
            <p:ph type="title"/>
          </p:nvPr>
        </p:nvSpPr>
        <p:spPr/>
        <p:txBody>
          <a:bodyPr>
            <a:normAutofit/>
          </a:bodyPr>
          <a:lstStyle/>
          <a:p>
            <a:r>
              <a:rPr lang="en-US"/>
              <a:t>2.3.3. Quantum deep learning</a:t>
            </a:r>
            <a:br>
              <a:rPr lang="en-US"/>
            </a:br>
            <a:r>
              <a:rPr lang="en-US" sz="2200"/>
              <a:t>Quantum Generative adversarial net (QGAN)</a:t>
            </a:r>
            <a:endParaRPr lang="vi-VN" sz="2200"/>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CD2D3411-8EAF-4440-A81B-690A1F2B38E5}"/>
                  </a:ext>
                </a:extLst>
              </p:cNvPr>
              <p:cNvSpPr>
                <a:spLocks noGrp="1"/>
              </p:cNvSpPr>
              <p:nvPr>
                <p:ph idx="1"/>
              </p:nvPr>
            </p:nvSpPr>
            <p:spPr>
              <a:xfrm>
                <a:off x="628649" y="1369219"/>
                <a:ext cx="6991351" cy="2682081"/>
              </a:xfrm>
            </p:spPr>
            <p:txBody>
              <a:bodyPr/>
              <a:lstStyle/>
              <a:p>
                <a:pPr marL="0" indent="0">
                  <a:buNone/>
                </a:pPr>
                <a:r>
                  <a:rPr lang="en-US"/>
                  <a:t>In case </a:t>
                </a:r>
                <a14:m>
                  <m:oMath xmlns:m="http://schemas.openxmlformats.org/officeDocument/2006/math">
                    <m:r>
                      <a:rPr lang="en-US" i="1" smtClean="0">
                        <a:latin typeface="Cambria Math" panose="02040503050406030204" pitchFamily="18" charset="0"/>
                      </a:rPr>
                      <m:t>𝐺</m:t>
                    </m:r>
                  </m:oMath>
                </a14:m>
                <a:r>
                  <a:rPr lang="en-US"/>
                  <a:t> perfectly generates data source, </a:t>
                </a:r>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𝜽</m:t>
                            </m:r>
                          </m:e>
                          <m:sub>
                            <m:r>
                              <a:rPr lang="en-US" b="0" i="1" smtClean="0">
                                <a:latin typeface="Cambria Math" panose="02040503050406030204" pitchFamily="18" charset="0"/>
                              </a:rPr>
                              <m:t>𝐺</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en-US"/>
              </a:p>
              <a:p>
                <a:pPr marL="0" indent="0">
                  <a:buNone/>
                </a:pP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𝑆𝑢𝑐𝑐𝑒𝑠𝑠</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𝐷</m:t>
                                </m:r>
                              </m:sub>
                            </m:sSub>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0"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=0,</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b="0" i="1" smtClean="0">
                                <a:latin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=0</m:t>
                    </m:r>
                  </m:oMath>
                </a14:m>
                <a:r>
                  <a:rPr lang="en-US"/>
                  <a:t> </a:t>
                </a:r>
              </a:p>
              <a:p>
                <a:pPr marL="0" indent="0">
                  <a:buNone/>
                </a:pPr>
                <a:endParaRPr lang="en-US"/>
              </a:p>
              <a:p>
                <a:pPr marL="0" indent="0">
                  <a:buNone/>
                </a:pPr>
                <a14:m>
                  <m:oMath xmlns:m="http://schemas.openxmlformats.org/officeDocument/2006/math">
                    <m:r>
                      <a:rPr lang="en-US" i="1" smtClean="0">
                        <a:latin typeface="Cambria Math" panose="02040503050406030204" pitchFamily="18" charset="0"/>
                      </a:rPr>
                      <m:t>𝐷</m:t>
                    </m:r>
                  </m:oMath>
                </a14:m>
                <a:r>
                  <a:rPr lang="en-US"/>
                  <a:t> is bounded by </a:t>
                </a:r>
                <a:r>
                  <a:rPr lang="vi-VN"/>
                  <a:t>the purity function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𝐺</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tr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𝐺</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𝐺</m:t>
                                </m:r>
                              </m:sub>
                            </m:sSub>
                          </m:e>
                        </m:d>
                      </m:e>
                    </m:d>
                    <m:r>
                      <a:rPr lang="en-US" i="1">
                        <a:latin typeface="Cambria Math" panose="02040503050406030204" pitchFamily="18" charset="0"/>
                      </a:rPr>
                      <m:t> </m:t>
                    </m:r>
                  </m:oMath>
                </a14:m>
                <a:r>
                  <a:rPr lang="en-US"/>
                  <a:t>:</a:t>
                </a:r>
              </a:p>
              <a:p>
                <a:pPr marL="0" indent="0">
                  <a:buNone/>
                </a:pPr>
                <a:r>
                  <a:rPr lang="en-US" b="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b="0" i="1" smtClean="0">
                                <a:latin typeface="Cambria Math" panose="02040503050406030204" pitchFamily="18" charset="0"/>
                              </a:rPr>
                              <m:t>𝐺</m:t>
                            </m:r>
                          </m:sub>
                        </m:sSub>
                      </m:e>
                    </m:d>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𝑆𝑢𝑐𝑐𝑒𝑠𝑠</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𝐷</m:t>
                                </m:r>
                              </m:sub>
                            </m:sSub>
                            <m:r>
                              <a:rPr lang="en-US" i="1">
                                <a:latin typeface="Cambria Math" panose="02040503050406030204" pitchFamily="18" charset="0"/>
                              </a:rPr>
                              <m:t>)</m:t>
                            </m:r>
                          </m:e>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b="0" i="1" smtClean="0">
                                    <a:latin typeface="Cambria Math" panose="02040503050406030204" pitchFamily="18" charset="0"/>
                                  </a:rPr>
                                  <m:t>𝐺</m:t>
                                </m:r>
                              </m:sub>
                            </m:sSub>
                          </m:e>
                        </m:d>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b="0" i="1" smtClean="0">
                                    <a:latin typeface="Cambria Math" panose="02040503050406030204" pitchFamily="18" charset="0"/>
                                  </a:rPr>
                                  <m:t>𝐺</m:t>
                                </m:r>
                              </m:sub>
                            </m:sSub>
                          </m:e>
                        </m:d>
                      </m:e>
                    </m:func>
                  </m:oMath>
                </a14:m>
                <a:r>
                  <a:rPr lang="en-US"/>
                  <a:t>    </a:t>
                </a:r>
              </a:p>
              <a:p>
                <a:pPr marL="0" indent="0">
                  <a:buNone/>
                </a:pPr>
                <a14:m>
                  <m:oMath xmlns:m="http://schemas.openxmlformats.org/officeDocument/2006/math">
                    <m:r>
                      <a:rPr lang="en-US" b="0" i="1" smtClean="0">
                        <a:latin typeface="Cambria Math" panose="02040503050406030204" pitchFamily="18" charset="0"/>
                      </a:rPr>
                      <m:t>⇒</m:t>
                    </m:r>
                  </m:oMath>
                </a14:m>
                <a:r>
                  <a:rPr lang="en-US"/>
                  <a:t> Increase gradient value when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Pr</m:t>
                        </m:r>
                      </m:fName>
                      <m:e>
                        <m:r>
                          <a:rPr lang="en-US" b="0" i="1" smtClean="0">
                            <a:latin typeface="Cambria Math" panose="02040503050406030204" pitchFamily="18" charset="0"/>
                          </a:rPr>
                          <m:t>≈</m:t>
                        </m:r>
                        <m:r>
                          <a:rPr lang="en-US" i="1">
                            <a:latin typeface="Cambria Math" panose="02040503050406030204" pitchFamily="18" charset="0"/>
                          </a:rPr>
                          <m:t>1/2</m:t>
                        </m:r>
                      </m:e>
                    </m:func>
                  </m:oMath>
                </a14:m>
                <a:endParaRPr lang="vi-VN"/>
              </a:p>
            </p:txBody>
          </p:sp>
        </mc:Choice>
        <mc:Fallback xmlns="">
          <p:sp>
            <p:nvSpPr>
              <p:cNvPr id="3" name="Chỗ dành sẵn cho Nội dung 2">
                <a:extLst>
                  <a:ext uri="{FF2B5EF4-FFF2-40B4-BE49-F238E27FC236}">
                    <a16:creationId xmlns:a16="http://schemas.microsoft.com/office/drawing/2014/main" id="{CD2D3411-8EAF-4440-A81B-690A1F2B38E5}"/>
                  </a:ext>
                </a:extLst>
              </p:cNvPr>
              <p:cNvSpPr>
                <a:spLocks noGrp="1" noRot="1" noChangeAspect="1" noMove="1" noResize="1" noEditPoints="1" noAdjustHandles="1" noChangeArrowheads="1" noChangeShapeType="1" noTextEdit="1"/>
              </p:cNvSpPr>
              <p:nvPr>
                <p:ph idx="1"/>
              </p:nvPr>
            </p:nvSpPr>
            <p:spPr>
              <a:xfrm>
                <a:off x="628649" y="1369219"/>
                <a:ext cx="6991351" cy="2682081"/>
              </a:xfrm>
              <a:blipFill>
                <a:blip r:embed="rId2"/>
                <a:stretch>
                  <a:fillRect l="-1046" t="-2727" r="-87" b="-1591"/>
                </a:stretch>
              </a:blipFill>
            </p:spPr>
            <p:txBody>
              <a:bodyPr/>
              <a:lstStyle/>
              <a:p>
                <a:r>
                  <a:rPr lang="vi-VN">
                    <a:noFill/>
                  </a:rPr>
                  <a:t> </a:t>
                </a:r>
              </a:p>
            </p:txBody>
          </p:sp>
        </mc:Fallback>
      </mc:AlternateContent>
      <p:sp>
        <p:nvSpPr>
          <p:cNvPr id="4" name="Chỗ dành sẵn cho Số hiệu Bản chiếu 3">
            <a:extLst>
              <a:ext uri="{FF2B5EF4-FFF2-40B4-BE49-F238E27FC236}">
                <a16:creationId xmlns:a16="http://schemas.microsoft.com/office/drawing/2014/main" id="{F0064CC9-EEC3-405F-BAAB-C2CAFF8AC13A}"/>
              </a:ext>
            </a:extLst>
          </p:cNvPr>
          <p:cNvSpPr>
            <a:spLocks noGrp="1"/>
          </p:cNvSpPr>
          <p:nvPr>
            <p:ph type="sldNum" sz="quarter" idx="12"/>
          </p:nvPr>
        </p:nvSpPr>
        <p:spPr/>
        <p:txBody>
          <a:bodyPr/>
          <a:lstStyle/>
          <a:p>
            <a:fld id="{47B90B59-900E-4193-AFEA-B180A6FF40EC}" type="slidenum">
              <a:rPr lang="vi-VN" smtClean="0"/>
              <a:t>62</a:t>
            </a:fld>
            <a:endParaRPr lang="vi-VN"/>
          </a:p>
        </p:txBody>
      </p:sp>
      <p:sp>
        <p:nvSpPr>
          <p:cNvPr id="5" name="Rectangle 4">
            <a:extLst>
              <a:ext uri="{FF2B5EF4-FFF2-40B4-BE49-F238E27FC236}">
                <a16:creationId xmlns:a16="http://schemas.microsoft.com/office/drawing/2014/main" id="{38460D74-7545-2D15-085E-DEB6A4356343}"/>
              </a:ext>
            </a:extLst>
          </p:cNvPr>
          <p:cNvSpPr/>
          <p:nvPr/>
        </p:nvSpPr>
        <p:spPr>
          <a:xfrm>
            <a:off x="4429538" y="1845365"/>
            <a:ext cx="2375453" cy="3942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314A4C63-7226-F95C-956F-FF727F418052}"/>
              </a:ext>
            </a:extLst>
          </p:cNvPr>
          <p:cNvSpPr txBox="1"/>
          <p:nvPr/>
        </p:nvSpPr>
        <p:spPr>
          <a:xfrm>
            <a:off x="4923367" y="2239617"/>
            <a:ext cx="1490134" cy="369332"/>
          </a:xfrm>
          <a:prstGeom prst="rect">
            <a:avLst/>
          </a:prstGeom>
          <a:noFill/>
        </p:spPr>
        <p:txBody>
          <a:bodyPr wrap="square" rtlCol="0">
            <a:spAutoFit/>
          </a:bodyPr>
          <a:lstStyle/>
          <a:p>
            <a:r>
              <a:rPr lang="en-US">
                <a:solidFill>
                  <a:srgbClr val="FF0000"/>
                </a:solidFill>
              </a:rPr>
              <a:t>Stop training</a:t>
            </a:r>
            <a:endParaRPr lang="vi-VN">
              <a:solidFill>
                <a:srgbClr val="FF0000"/>
              </a:solidFill>
            </a:endParaRPr>
          </a:p>
        </p:txBody>
      </p:sp>
    </p:spTree>
    <p:extLst>
      <p:ext uri="{BB962C8B-B14F-4D97-AF65-F5344CB8AC3E}">
        <p14:creationId xmlns:p14="http://schemas.microsoft.com/office/powerpoint/2010/main" val="2614199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CFECD3-5CAD-9D56-AE08-6C7D5A9CDB0E}"/>
              </a:ext>
            </a:extLst>
          </p:cNvPr>
          <p:cNvSpPr>
            <a:spLocks noGrp="1"/>
          </p:cNvSpPr>
          <p:nvPr>
            <p:ph type="sldNum" sz="quarter" idx="12"/>
          </p:nvPr>
        </p:nvSpPr>
        <p:spPr/>
        <p:txBody>
          <a:bodyPr/>
          <a:lstStyle/>
          <a:p>
            <a:fld id="{2DC57BC1-DA96-344B-A605-1D4DD83CAAC2}" type="slidenum">
              <a:rPr lang="en-US" smtClean="0"/>
              <a:t>63</a:t>
            </a:fld>
            <a:endParaRPr lang="en-US"/>
          </a:p>
        </p:txBody>
      </p:sp>
      <p:sp>
        <p:nvSpPr>
          <p:cNvPr id="6" name="TextBox 5">
            <a:extLst>
              <a:ext uri="{FF2B5EF4-FFF2-40B4-BE49-F238E27FC236}">
                <a16:creationId xmlns:a16="http://schemas.microsoft.com/office/drawing/2014/main" id="{A0FB5C00-543A-A9B6-C3CB-ACD5BC43E48C}"/>
              </a:ext>
            </a:extLst>
          </p:cNvPr>
          <p:cNvSpPr txBox="1"/>
          <p:nvPr/>
        </p:nvSpPr>
        <p:spPr>
          <a:xfrm>
            <a:off x="82403" y="1013040"/>
            <a:ext cx="4500470" cy="715581"/>
          </a:xfrm>
          <a:prstGeom prst="rect">
            <a:avLst/>
          </a:prstGeom>
          <a:noFill/>
        </p:spPr>
        <p:txBody>
          <a:bodyPr wrap="square" rtlCol="0">
            <a:spAutoFit/>
          </a:bodyPr>
          <a:lstStyle/>
          <a:p>
            <a:r>
              <a:rPr lang="en-US" sz="1350" dirty="0"/>
              <a:t>A digital image can be compressed by lossy/lossless compression algorithm</a:t>
            </a:r>
          </a:p>
          <a:p>
            <a:endParaRPr lang="en-US" sz="1350" dirty="0"/>
          </a:p>
        </p:txBody>
      </p:sp>
      <p:pic>
        <p:nvPicPr>
          <p:cNvPr id="14" name="Content Placeholder 8" descr="A person wearing a hat&#10;&#10;Description automatically generated">
            <a:extLst>
              <a:ext uri="{FF2B5EF4-FFF2-40B4-BE49-F238E27FC236}">
                <a16:creationId xmlns:a16="http://schemas.microsoft.com/office/drawing/2014/main" id="{E1E34854-9A66-341D-A3F3-85256EF5AE15}"/>
              </a:ext>
            </a:extLst>
          </p:cNvPr>
          <p:cNvPicPr>
            <a:picLocks noChangeAspect="1"/>
          </p:cNvPicPr>
          <p:nvPr/>
        </p:nvPicPr>
        <p:blipFill>
          <a:blip r:embed="rId3"/>
          <a:stretch>
            <a:fillRect/>
          </a:stretch>
        </p:blipFill>
        <p:spPr>
          <a:xfrm>
            <a:off x="163048" y="3169197"/>
            <a:ext cx="1339148" cy="1339148"/>
          </a:xfrm>
          <a:prstGeom prst="rect">
            <a:avLst/>
          </a:prstGeom>
        </p:spPr>
      </p:pic>
      <p:sp>
        <p:nvSpPr>
          <p:cNvPr id="15" name="TextBox 14">
            <a:extLst>
              <a:ext uri="{FF2B5EF4-FFF2-40B4-BE49-F238E27FC236}">
                <a16:creationId xmlns:a16="http://schemas.microsoft.com/office/drawing/2014/main" id="{96ACC527-AE5C-7B05-7D90-F7763C0F13CD}"/>
              </a:ext>
            </a:extLst>
          </p:cNvPr>
          <p:cNvSpPr txBox="1"/>
          <p:nvPr/>
        </p:nvSpPr>
        <p:spPr>
          <a:xfrm>
            <a:off x="2715107" y="3621121"/>
            <a:ext cx="1678191" cy="507831"/>
          </a:xfrm>
          <a:prstGeom prst="rect">
            <a:avLst/>
          </a:prstGeom>
          <a:noFill/>
        </p:spPr>
        <p:txBody>
          <a:bodyPr wrap="square" rtlCol="0">
            <a:spAutoFit/>
          </a:bodyPr>
          <a:lstStyle/>
          <a:p>
            <a:r>
              <a:rPr lang="en-US" sz="1350" dirty="0"/>
              <a:t>Phases from parameterized gates</a:t>
            </a:r>
          </a:p>
        </p:txBody>
      </p:sp>
      <p:cxnSp>
        <p:nvCxnSpPr>
          <p:cNvPr id="16" name="Straight Arrow Connector 15">
            <a:extLst>
              <a:ext uri="{FF2B5EF4-FFF2-40B4-BE49-F238E27FC236}">
                <a16:creationId xmlns:a16="http://schemas.microsoft.com/office/drawing/2014/main" id="{146B5729-B8EC-DBDD-ADA9-FAA3783BDC9A}"/>
              </a:ext>
            </a:extLst>
          </p:cNvPr>
          <p:cNvCxnSpPr>
            <a:cxnSpLocks/>
          </p:cNvCxnSpPr>
          <p:nvPr/>
        </p:nvCxnSpPr>
        <p:spPr>
          <a:xfrm flipH="1">
            <a:off x="1502196" y="3926080"/>
            <a:ext cx="117327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A6F640F-871F-3661-8727-D3746D7AB9CD}"/>
              </a:ext>
            </a:extLst>
          </p:cNvPr>
          <p:cNvCxnSpPr>
            <a:cxnSpLocks/>
          </p:cNvCxnSpPr>
          <p:nvPr/>
        </p:nvCxnSpPr>
        <p:spPr>
          <a:xfrm>
            <a:off x="1502196" y="3819372"/>
            <a:ext cx="117327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61D5F7F-40A9-D593-8177-0738FC449747}"/>
              </a:ext>
            </a:extLst>
          </p:cNvPr>
          <p:cNvSpPr txBox="1"/>
          <p:nvPr/>
        </p:nvSpPr>
        <p:spPr>
          <a:xfrm>
            <a:off x="1513356" y="3467511"/>
            <a:ext cx="1507568" cy="300082"/>
          </a:xfrm>
          <a:prstGeom prst="rect">
            <a:avLst/>
          </a:prstGeom>
          <a:noFill/>
        </p:spPr>
        <p:txBody>
          <a:bodyPr wrap="square" rtlCol="0">
            <a:spAutoFit/>
          </a:bodyPr>
          <a:lstStyle/>
          <a:p>
            <a:r>
              <a:rPr lang="en-US" sz="1350" dirty="0"/>
              <a:t>Compress</a:t>
            </a:r>
          </a:p>
        </p:txBody>
      </p:sp>
      <p:sp>
        <p:nvSpPr>
          <p:cNvPr id="19" name="TextBox 18">
            <a:extLst>
              <a:ext uri="{FF2B5EF4-FFF2-40B4-BE49-F238E27FC236}">
                <a16:creationId xmlns:a16="http://schemas.microsoft.com/office/drawing/2014/main" id="{8F43E707-C7B7-85E6-7137-206B8E746C28}"/>
              </a:ext>
            </a:extLst>
          </p:cNvPr>
          <p:cNvSpPr txBox="1"/>
          <p:nvPr/>
        </p:nvSpPr>
        <p:spPr>
          <a:xfrm>
            <a:off x="1513356" y="3937950"/>
            <a:ext cx="1507568" cy="300082"/>
          </a:xfrm>
          <a:prstGeom prst="rect">
            <a:avLst/>
          </a:prstGeom>
          <a:noFill/>
        </p:spPr>
        <p:txBody>
          <a:bodyPr wrap="square" rtlCol="0">
            <a:spAutoFit/>
          </a:bodyPr>
          <a:lstStyle/>
          <a:p>
            <a:r>
              <a:rPr lang="en-US" sz="1350" dirty="0"/>
              <a:t>Decompress</a:t>
            </a:r>
          </a:p>
        </p:txBody>
      </p: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5D91206B-9856-BB48-F16E-D51E808B2C35}"/>
                  </a:ext>
                </a:extLst>
              </p:cNvPr>
              <p:cNvGraphicFramePr>
                <a:graphicFrameLocks noGrp="1"/>
              </p:cNvGraphicFramePr>
              <p:nvPr>
                <p:extLst>
                  <p:ext uri="{D42A27DB-BD31-4B8C-83A1-F6EECF244321}">
                    <p14:modId xmlns:p14="http://schemas.microsoft.com/office/powerpoint/2010/main" val="1805780848"/>
                  </p:ext>
                </p:extLst>
              </p:nvPr>
            </p:nvGraphicFramePr>
            <p:xfrm>
              <a:off x="172940" y="1564120"/>
              <a:ext cx="4409932" cy="1515419"/>
            </p:xfrm>
            <a:graphic>
              <a:graphicData uri="http://schemas.openxmlformats.org/drawingml/2006/table">
                <a:tbl>
                  <a:tblPr firstRow="1" bandRow="1">
                    <a:tableStyleId>{5C22544A-7EE6-4342-B048-85BDC9FD1C3A}</a:tableStyleId>
                  </a:tblPr>
                  <a:tblGrid>
                    <a:gridCol w="2204966">
                      <a:extLst>
                        <a:ext uri="{9D8B030D-6E8A-4147-A177-3AD203B41FA5}">
                          <a16:colId xmlns:a16="http://schemas.microsoft.com/office/drawing/2014/main" val="3279029958"/>
                        </a:ext>
                      </a:extLst>
                    </a:gridCol>
                    <a:gridCol w="2204966">
                      <a:extLst>
                        <a:ext uri="{9D8B030D-6E8A-4147-A177-3AD203B41FA5}">
                          <a16:colId xmlns:a16="http://schemas.microsoft.com/office/drawing/2014/main" val="3801716447"/>
                        </a:ext>
                      </a:extLst>
                    </a:gridCol>
                  </a:tblGrid>
                  <a:tr h="421813">
                    <a:tc>
                      <a:txBody>
                        <a:bodyPr/>
                        <a:lstStyle/>
                        <a:p>
                          <a:r>
                            <a:rPr lang="en-US" sz="1400" dirty="0">
                              <a:solidFill>
                                <a:schemeClr val="tx1"/>
                              </a:solidFill>
                            </a:rPr>
                            <a:t>Classical image compression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solidFill>
                                <a:schemeClr val="tx1"/>
                              </a:solidFill>
                            </a:rPr>
                            <a:t>QIC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5684948"/>
                      </a:ext>
                    </a:extLst>
                  </a:tr>
                  <a:tr h="524819">
                    <a:tc>
                      <a:txBody>
                        <a:bodyPr/>
                        <a:lstStyle/>
                        <a:p>
                          <a:r>
                            <a:rPr lang="en-US" sz="1400" dirty="0">
                              <a:solidFill>
                                <a:schemeClr val="tx1"/>
                              </a:solidFill>
                            </a:rPr>
                            <a:t>Trade-off between loss and compression ratio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Trade-off between loss and compression time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0537712"/>
                      </a:ext>
                    </a:extLst>
                  </a:tr>
                  <a:tr h="480060">
                    <a:tc>
                      <a:txBody>
                        <a:bodyPr/>
                        <a:lstStyle/>
                        <a:p>
                          <a:r>
                            <a:rPr lang="en-US" sz="1400" dirty="0">
                              <a:solidFill>
                                <a:schemeClr val="tx1"/>
                              </a:solidFill>
                            </a:rPr>
                            <a:t>Fixed compression ratio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solidFill>
                                <a:schemeClr val="tx1"/>
                              </a:solidFill>
                            </a:rPr>
                            <a:t>Changeable compression ratio by block size </a:t>
                          </a:r>
                          <a14:m>
                            <m:oMath xmlns:m="http://schemas.openxmlformats.org/officeDocument/2006/math">
                              <m:r>
                                <a:rPr lang="en-US" sz="1400" b="0" i="1" smtClean="0">
                                  <a:solidFill>
                                    <a:schemeClr val="tx1"/>
                                  </a:solidFill>
                                  <a:latin typeface="Cambria Math" panose="02040503050406030204" pitchFamily="18" charset="0"/>
                                </a:rPr>
                                <m:t>𝑘</m:t>
                              </m:r>
                            </m:oMath>
                          </a14:m>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887173"/>
                      </a:ext>
                    </a:extLst>
                  </a:tr>
                </a:tbl>
              </a:graphicData>
            </a:graphic>
          </p:graphicFrame>
        </mc:Choice>
        <mc:Fallback xmlns="">
          <p:graphicFrame>
            <p:nvGraphicFramePr>
              <p:cNvPr id="60" name="Table 59">
                <a:extLst>
                  <a:ext uri="{FF2B5EF4-FFF2-40B4-BE49-F238E27FC236}">
                    <a16:creationId xmlns:a16="http://schemas.microsoft.com/office/drawing/2014/main" id="{5D91206B-9856-BB48-F16E-D51E808B2C35}"/>
                  </a:ext>
                </a:extLst>
              </p:cNvPr>
              <p:cNvGraphicFramePr>
                <a:graphicFrameLocks noGrp="1"/>
              </p:cNvGraphicFramePr>
              <p:nvPr>
                <p:extLst>
                  <p:ext uri="{D42A27DB-BD31-4B8C-83A1-F6EECF244321}">
                    <p14:modId xmlns:p14="http://schemas.microsoft.com/office/powerpoint/2010/main" val="1805780848"/>
                  </p:ext>
                </p:extLst>
              </p:nvPr>
            </p:nvGraphicFramePr>
            <p:xfrm>
              <a:off x="172940" y="1564120"/>
              <a:ext cx="4409932" cy="1515419"/>
            </p:xfrm>
            <a:graphic>
              <a:graphicData uri="http://schemas.openxmlformats.org/drawingml/2006/table">
                <a:tbl>
                  <a:tblPr firstRow="1" bandRow="1">
                    <a:tableStyleId>{5C22544A-7EE6-4342-B048-85BDC9FD1C3A}</a:tableStyleId>
                  </a:tblPr>
                  <a:tblGrid>
                    <a:gridCol w="2204966">
                      <a:extLst>
                        <a:ext uri="{9D8B030D-6E8A-4147-A177-3AD203B41FA5}">
                          <a16:colId xmlns:a16="http://schemas.microsoft.com/office/drawing/2014/main" val="3279029958"/>
                        </a:ext>
                      </a:extLst>
                    </a:gridCol>
                    <a:gridCol w="2204966">
                      <a:extLst>
                        <a:ext uri="{9D8B030D-6E8A-4147-A177-3AD203B41FA5}">
                          <a16:colId xmlns:a16="http://schemas.microsoft.com/office/drawing/2014/main" val="3801716447"/>
                        </a:ext>
                      </a:extLst>
                    </a:gridCol>
                  </a:tblGrid>
                  <a:tr h="495300">
                    <a:tc>
                      <a:txBody>
                        <a:bodyPr/>
                        <a:lstStyle/>
                        <a:p>
                          <a:r>
                            <a:rPr lang="en-US" sz="1400" dirty="0">
                              <a:solidFill>
                                <a:schemeClr val="tx1"/>
                              </a:solidFill>
                            </a:rPr>
                            <a:t>Classical image compression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solidFill>
                                <a:schemeClr val="tx1"/>
                              </a:solidFill>
                            </a:rPr>
                            <a:t>QIC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5684948"/>
                      </a:ext>
                    </a:extLst>
                  </a:tr>
                  <a:tr h="524819">
                    <a:tc>
                      <a:txBody>
                        <a:bodyPr/>
                        <a:lstStyle/>
                        <a:p>
                          <a:r>
                            <a:rPr lang="en-US" sz="1400" dirty="0">
                              <a:solidFill>
                                <a:schemeClr val="tx1"/>
                              </a:solidFill>
                            </a:rPr>
                            <a:t>Trade-off between loss and compression ratio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Trade-off between loss and compression time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0537712"/>
                      </a:ext>
                    </a:extLst>
                  </a:tr>
                  <a:tr h="495300">
                    <a:tc>
                      <a:txBody>
                        <a:bodyPr/>
                        <a:lstStyle/>
                        <a:p>
                          <a:r>
                            <a:rPr lang="en-US" sz="1400" dirty="0">
                              <a:solidFill>
                                <a:schemeClr val="tx1"/>
                              </a:solidFill>
                            </a:rPr>
                            <a:t>Fixed compression ratio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vi-V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76" t="-208537" r="-552" b="-14634"/>
                          </a:stretch>
                        </a:blipFill>
                      </a:tcPr>
                    </a:tc>
                    <a:extLst>
                      <a:ext uri="{0D108BD9-81ED-4DB2-BD59-A6C34878D82A}">
                        <a16:rowId xmlns:a16="http://schemas.microsoft.com/office/drawing/2014/main" val="404887173"/>
                      </a:ext>
                    </a:extLst>
                  </a:tr>
                </a:tbl>
              </a:graphicData>
            </a:graphic>
          </p:graphicFrame>
        </mc:Fallback>
      </mc:AlternateContent>
      <p:pic>
        <p:nvPicPr>
          <p:cNvPr id="63" name="Picture 62" descr="A graph of a graph of a graph&#10;&#10;AI-generated content may be incorrect.">
            <a:extLst>
              <a:ext uri="{FF2B5EF4-FFF2-40B4-BE49-F238E27FC236}">
                <a16:creationId xmlns:a16="http://schemas.microsoft.com/office/drawing/2014/main" id="{C76995E0-9AF2-3209-8F46-8C64E7DCBC54}"/>
              </a:ext>
            </a:extLst>
          </p:cNvPr>
          <p:cNvPicPr>
            <a:picLocks noChangeAspect="1"/>
          </p:cNvPicPr>
          <p:nvPr/>
        </p:nvPicPr>
        <p:blipFill>
          <a:blip r:embed="rId5"/>
          <a:stretch>
            <a:fillRect/>
          </a:stretch>
        </p:blipFill>
        <p:spPr>
          <a:xfrm>
            <a:off x="4671436" y="944113"/>
            <a:ext cx="4427748" cy="1507870"/>
          </a:xfrm>
          <a:prstGeom prst="rect">
            <a:avLst/>
          </a:prstGeom>
        </p:spPr>
      </p:pic>
      <p:sp>
        <p:nvSpPr>
          <p:cNvPr id="65" name="TextBox 64">
            <a:extLst>
              <a:ext uri="{FF2B5EF4-FFF2-40B4-BE49-F238E27FC236}">
                <a16:creationId xmlns:a16="http://schemas.microsoft.com/office/drawing/2014/main" id="{CD45B6D6-3A0E-9DB6-548C-F67CA3E58EAB}"/>
              </a:ext>
            </a:extLst>
          </p:cNvPr>
          <p:cNvSpPr txBox="1"/>
          <p:nvPr/>
        </p:nvSpPr>
        <p:spPr>
          <a:xfrm>
            <a:off x="4671435" y="2416777"/>
            <a:ext cx="4297650" cy="507831"/>
          </a:xfrm>
          <a:prstGeom prst="rect">
            <a:avLst/>
          </a:prstGeom>
          <a:noFill/>
        </p:spPr>
        <p:txBody>
          <a:bodyPr wrap="square">
            <a:spAutoFit/>
          </a:bodyPr>
          <a:lstStyle/>
          <a:p>
            <a:r>
              <a:rPr lang="en-US" sz="1350"/>
              <a:t>The </a:t>
            </a:r>
            <a:r>
              <a:rPr lang="en-US" sz="1350" dirty="0"/>
              <a:t>ratio (data size) between compressed image and original image. The dotted line is ratio = 1.</a:t>
            </a:r>
          </a:p>
        </p:txBody>
      </p:sp>
      <p:sp>
        <p:nvSpPr>
          <p:cNvPr id="11" name="TextBox 10">
            <a:extLst>
              <a:ext uri="{FF2B5EF4-FFF2-40B4-BE49-F238E27FC236}">
                <a16:creationId xmlns:a16="http://schemas.microsoft.com/office/drawing/2014/main" id="{801DBBFB-A89F-E060-6C7A-F30D9AE16390}"/>
              </a:ext>
            </a:extLst>
          </p:cNvPr>
          <p:cNvSpPr txBox="1"/>
          <p:nvPr/>
        </p:nvSpPr>
        <p:spPr>
          <a:xfrm>
            <a:off x="82402" y="131473"/>
            <a:ext cx="7011344" cy="907941"/>
          </a:xfrm>
          <a:prstGeom prst="rect">
            <a:avLst/>
          </a:prstGeom>
          <a:noFill/>
        </p:spPr>
        <p:txBody>
          <a:bodyPr wrap="square">
            <a:spAutoFit/>
          </a:bodyPr>
          <a:lstStyle/>
          <a:p>
            <a:r>
              <a:rPr lang="en-US" sz="3300">
                <a:latin typeface="Calibri Light (Headings)"/>
              </a:rPr>
              <a:t>2.3.4. Quantum deep learning</a:t>
            </a:r>
            <a:br>
              <a:rPr lang="en-US">
                <a:latin typeface="Calibri Light (Headings)"/>
              </a:rPr>
            </a:br>
            <a:r>
              <a:rPr lang="en-US" sz="2000">
                <a:latin typeface="Calibri Light (Headings)"/>
              </a:rPr>
              <a:t>QNN as compressor</a:t>
            </a:r>
            <a:endParaRPr lang="vi-VN" sz="2000">
              <a:latin typeface="Calibri Light (Headings)"/>
            </a:endParaRPr>
          </a:p>
        </p:txBody>
      </p:sp>
      <p:cxnSp>
        <p:nvCxnSpPr>
          <p:cNvPr id="12" name="Elbow Connector 84">
            <a:extLst>
              <a:ext uri="{FF2B5EF4-FFF2-40B4-BE49-F238E27FC236}">
                <a16:creationId xmlns:a16="http://schemas.microsoft.com/office/drawing/2014/main" id="{E32F2A7C-18EE-7AF0-5B0F-40A8E98D2DF7}"/>
              </a:ext>
            </a:extLst>
          </p:cNvPr>
          <p:cNvCxnSpPr>
            <a:cxnSpLocks/>
            <a:stCxn id="22" idx="1"/>
            <a:endCxn id="32" idx="2"/>
          </p:cNvCxnSpPr>
          <p:nvPr/>
        </p:nvCxnSpPr>
        <p:spPr>
          <a:xfrm rot="10800000">
            <a:off x="4519967" y="3900239"/>
            <a:ext cx="4063797" cy="1298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3" name="Elbow Connector 72">
            <a:extLst>
              <a:ext uri="{FF2B5EF4-FFF2-40B4-BE49-F238E27FC236}">
                <a16:creationId xmlns:a16="http://schemas.microsoft.com/office/drawing/2014/main" id="{C1F8D5E8-9EFC-BD58-910E-D87FBF2693C5}"/>
              </a:ext>
            </a:extLst>
          </p:cNvPr>
          <p:cNvCxnSpPr>
            <a:cxnSpLocks/>
            <a:stCxn id="32" idx="0"/>
            <a:endCxn id="22" idx="0"/>
          </p:cNvCxnSpPr>
          <p:nvPr/>
        </p:nvCxnSpPr>
        <p:spPr>
          <a:xfrm rot="16200000" flipH="1">
            <a:off x="6571089" y="1510561"/>
            <a:ext cx="299150" cy="4401396"/>
          </a:xfrm>
          <a:prstGeom prst="bentConnector3">
            <a:avLst>
              <a:gd name="adj1" fmla="val -23258"/>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EED414-9ECE-624B-CD89-D791A1C7DF50}"/>
              </a:ext>
            </a:extLst>
          </p:cNvPr>
          <p:cNvSpPr/>
          <p:nvPr/>
        </p:nvSpPr>
        <p:spPr>
          <a:xfrm>
            <a:off x="4673409" y="3806636"/>
            <a:ext cx="3830178" cy="462988"/>
          </a:xfrm>
          <a:prstGeom prst="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Rectangle 20">
            <a:extLst>
              <a:ext uri="{FF2B5EF4-FFF2-40B4-BE49-F238E27FC236}">
                <a16:creationId xmlns:a16="http://schemas.microsoft.com/office/drawing/2014/main" id="{2200654E-E1D1-1B01-6862-CD0E64DBFAF8}"/>
              </a:ext>
            </a:extLst>
          </p:cNvPr>
          <p:cNvSpPr/>
          <p:nvPr/>
        </p:nvSpPr>
        <p:spPr>
          <a:xfrm>
            <a:off x="4671436" y="3304984"/>
            <a:ext cx="4189960" cy="442483"/>
          </a:xfrm>
          <a:prstGeom prst="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58BAA3-66CC-32CA-EC0E-39E6958A7939}"/>
                  </a:ext>
                </a:extLst>
              </p:cNvPr>
              <p:cNvSpPr txBox="1"/>
              <p:nvPr/>
            </p:nvSpPr>
            <p:spPr>
              <a:xfrm>
                <a:off x="8583763" y="3860834"/>
                <a:ext cx="675197"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vi-VN" sz="1600" b="1" i="1">
                              <a:latin typeface="Cambria Math" panose="02040503050406030204" pitchFamily="18" charset="0"/>
                              <a:ea typeface="Cambria Math" panose="02040503050406030204" pitchFamily="18" charset="0"/>
                            </a:rPr>
                          </m:ctrlPr>
                        </m:dPr>
                        <m:e>
                          <m:sSup>
                            <m:sSupPr>
                              <m:ctrlPr>
                                <a:rPr lang="vi-VN" sz="1600" b="1" i="1">
                                  <a:latin typeface="Cambria Math" panose="02040503050406030204" pitchFamily="18" charset="0"/>
                                  <a:ea typeface="Cambria Math" panose="02040503050406030204" pitchFamily="18" charset="0"/>
                                </a:rPr>
                              </m:ctrlPr>
                            </m:sSupPr>
                            <m:e>
                              <m:r>
                                <a:rPr lang="vi-VN" sz="1600" b="1" i="1">
                                  <a:latin typeface="Cambria Math" panose="02040503050406030204" pitchFamily="18" charset="0"/>
                                  <a:ea typeface="Cambria Math" panose="02040503050406030204" pitchFamily="18" charset="0"/>
                                </a:rPr>
                                <m:t>𝒔</m:t>
                              </m:r>
                              <m:r>
                                <a:rPr lang="vi-VN" sz="1600" b="1" i="1">
                                  <a:latin typeface="Cambria Math" panose="02040503050406030204" pitchFamily="18" charset="0"/>
                                  <a:ea typeface="Cambria Math" panose="02040503050406030204" pitchFamily="18" charset="0"/>
                                </a:rPr>
                                <m:t>,</m:t>
                              </m:r>
                              <m:r>
                                <a:rPr lang="vi-VN" sz="1600" b="1" i="1">
                                  <a:latin typeface="Cambria Math" panose="02040503050406030204" pitchFamily="18" charset="0"/>
                                  <a:ea typeface="Cambria Math" panose="02040503050406030204" pitchFamily="18" charset="0"/>
                                </a:rPr>
                                <m:t>𝜽</m:t>
                              </m:r>
                            </m:e>
                            <m:sup>
                              <m:r>
                                <a:rPr lang="vi-VN" sz="1600" b="1" i="1">
                                  <a:latin typeface="Cambria Math" panose="02040503050406030204" pitchFamily="18" charset="0"/>
                                  <a:ea typeface="Cambria Math" panose="02040503050406030204" pitchFamily="18" charset="0"/>
                                </a:rPr>
                                <m:t>∗</m:t>
                              </m:r>
                            </m:sup>
                          </m:sSup>
                        </m:e>
                      </m:d>
                    </m:oMath>
                  </m:oMathPara>
                </a14:m>
                <a:endParaRPr lang="en-VN" sz="1600" b="1" i="1"/>
              </a:p>
            </p:txBody>
          </p:sp>
        </mc:Choice>
        <mc:Fallback xmlns="">
          <p:sp>
            <p:nvSpPr>
              <p:cNvPr id="22" name="TextBox 21">
                <a:extLst>
                  <a:ext uri="{FF2B5EF4-FFF2-40B4-BE49-F238E27FC236}">
                    <a16:creationId xmlns:a16="http://schemas.microsoft.com/office/drawing/2014/main" id="{F658BAA3-66CC-32CA-EC0E-39E6958A7939}"/>
                  </a:ext>
                </a:extLst>
              </p:cNvPr>
              <p:cNvSpPr txBox="1">
                <a:spLocks noRot="1" noChangeAspect="1" noMove="1" noResize="1" noEditPoints="1" noAdjustHandles="1" noChangeArrowheads="1" noChangeShapeType="1" noTextEdit="1"/>
              </p:cNvSpPr>
              <p:nvPr/>
            </p:nvSpPr>
            <p:spPr>
              <a:xfrm>
                <a:off x="8583763" y="3860834"/>
                <a:ext cx="675197" cy="338554"/>
              </a:xfrm>
              <a:prstGeom prst="rect">
                <a:avLst/>
              </a:prstGeom>
              <a:blipFill>
                <a:blip r:embed="rId6"/>
                <a:stretch>
                  <a:fillRect/>
                </a:stretch>
              </a:blipFill>
            </p:spPr>
            <p:txBody>
              <a:bodyPr/>
              <a:lstStyle/>
              <a:p>
                <a:r>
                  <a:rPr lang="vi-VN">
                    <a:noFill/>
                  </a:rPr>
                  <a:t> </a:t>
                </a:r>
              </a:p>
            </p:txBody>
          </p:sp>
        </mc:Fallback>
      </mc:AlternateContent>
      <p:sp>
        <p:nvSpPr>
          <p:cNvPr id="23" name="TextBox 22">
            <a:extLst>
              <a:ext uri="{FF2B5EF4-FFF2-40B4-BE49-F238E27FC236}">
                <a16:creationId xmlns:a16="http://schemas.microsoft.com/office/drawing/2014/main" id="{2850FE52-CA1F-0527-E719-094E948F3461}"/>
              </a:ext>
            </a:extLst>
          </p:cNvPr>
          <p:cNvSpPr txBox="1"/>
          <p:nvPr/>
        </p:nvSpPr>
        <p:spPr>
          <a:xfrm>
            <a:off x="4671436" y="2885914"/>
            <a:ext cx="1442263" cy="338554"/>
          </a:xfrm>
          <a:prstGeom prst="rect">
            <a:avLst/>
          </a:prstGeom>
          <a:noFill/>
        </p:spPr>
        <p:txBody>
          <a:bodyPr wrap="square" rtlCol="0">
            <a:spAutoFit/>
          </a:bodyPr>
          <a:lstStyle/>
          <a:p>
            <a:pPr algn="ctr"/>
            <a:r>
              <a:rPr lang="en-VN" sz="1600">
                <a:latin typeface="Times New Roman" panose="02020603050405020304" pitchFamily="18" charset="0"/>
                <a:cs typeface="Times New Roman" panose="02020603050405020304" pitchFamily="18" charset="0"/>
              </a:rPr>
              <a:t>Compress flow </a:t>
            </a:r>
          </a:p>
        </p:txBody>
      </p:sp>
      <p:sp>
        <p:nvSpPr>
          <p:cNvPr id="24" name="TextBox 23">
            <a:extLst>
              <a:ext uri="{FF2B5EF4-FFF2-40B4-BE49-F238E27FC236}">
                <a16:creationId xmlns:a16="http://schemas.microsoft.com/office/drawing/2014/main" id="{FCCB11FB-7234-C3BC-062C-A542B8E9945A}"/>
              </a:ext>
            </a:extLst>
          </p:cNvPr>
          <p:cNvSpPr txBox="1"/>
          <p:nvPr/>
        </p:nvSpPr>
        <p:spPr>
          <a:xfrm>
            <a:off x="6942720" y="4382231"/>
            <a:ext cx="1715118" cy="338554"/>
          </a:xfrm>
          <a:prstGeom prst="rect">
            <a:avLst/>
          </a:prstGeom>
          <a:noFill/>
        </p:spPr>
        <p:txBody>
          <a:bodyPr wrap="square" rtlCol="0">
            <a:spAutoFit/>
          </a:bodyPr>
          <a:lstStyle/>
          <a:p>
            <a:pPr algn="ctr"/>
            <a:r>
              <a:rPr lang="en-VN" sz="1600">
                <a:latin typeface="Times New Roman" panose="02020603050405020304" pitchFamily="18" charset="0"/>
                <a:cs typeface="Times New Roman" panose="02020603050405020304" pitchFamily="18" charset="0"/>
              </a:rPr>
              <a:t>Decompress flow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645AA42-ED0F-CC37-85D7-3F81A14EBF32}"/>
                  </a:ext>
                </a:extLst>
              </p:cNvPr>
              <p:cNvSpPr txBox="1"/>
              <p:nvPr/>
            </p:nvSpPr>
            <p:spPr>
              <a:xfrm>
                <a:off x="4726929" y="3357016"/>
                <a:ext cx="972000" cy="338554"/>
              </a:xfrm>
              <a:prstGeom prst="rect">
                <a:avLst/>
              </a:prstGeom>
              <a:solidFill>
                <a:schemeClr val="bg1"/>
              </a:solidFill>
              <a:ln>
                <a:solidFill>
                  <a:schemeClr val="tx1"/>
                </a:solidFill>
              </a:ln>
            </p:spPr>
            <p:txBody>
              <a:bodyPr wrap="square" rtlCol="0">
                <a:spAutoFit/>
              </a:bodyPr>
              <a:lstStyle/>
              <a:p>
                <a:pPr algn="ctr"/>
                <a:r>
                  <a:rPr lang="en-VN" sz="1600">
                    <a:latin typeface="Times New Roman" panose="02020603050405020304" pitchFamily="18" charset="0"/>
                    <a:cs typeface="Times New Roman" panose="02020603050405020304" pitchFamily="18" charset="0"/>
                  </a:rPr>
                  <a:t>divide(</a:t>
                </a:r>
                <a14:m>
                  <m:oMath xmlns:m="http://schemas.openxmlformats.org/officeDocument/2006/math">
                    <m:r>
                      <a:rPr lang="en-VN" sz="1600" i="1">
                        <a:latin typeface="Cambria Math" panose="02040503050406030204" pitchFamily="18" charset="0"/>
                      </a:rPr>
                      <m:t>𝑘</m:t>
                    </m:r>
                  </m:oMath>
                </a14:m>
                <a:r>
                  <a:rPr lang="en-VN" sz="1600">
                    <a:latin typeface="Times New Roman" panose="02020603050405020304" pitchFamily="18" charset="0"/>
                    <a:cs typeface="Times New Roman" panose="02020603050405020304" pitchFamily="18" charset="0"/>
                  </a:rPr>
                  <a:t>) </a:t>
                </a:r>
              </a:p>
            </p:txBody>
          </p:sp>
        </mc:Choice>
        <mc:Fallback xmlns="">
          <p:sp>
            <p:nvSpPr>
              <p:cNvPr id="25" name="TextBox 24">
                <a:extLst>
                  <a:ext uri="{FF2B5EF4-FFF2-40B4-BE49-F238E27FC236}">
                    <a16:creationId xmlns:a16="http://schemas.microsoft.com/office/drawing/2014/main" id="{1645AA42-ED0F-CC37-85D7-3F81A14EBF32}"/>
                  </a:ext>
                </a:extLst>
              </p:cNvPr>
              <p:cNvSpPr txBox="1">
                <a:spLocks noRot="1" noChangeAspect="1" noMove="1" noResize="1" noEditPoints="1" noAdjustHandles="1" noChangeArrowheads="1" noChangeShapeType="1" noTextEdit="1"/>
              </p:cNvSpPr>
              <p:nvPr/>
            </p:nvSpPr>
            <p:spPr>
              <a:xfrm>
                <a:off x="4726929" y="3357016"/>
                <a:ext cx="972000" cy="338554"/>
              </a:xfrm>
              <a:prstGeom prst="rect">
                <a:avLst/>
              </a:prstGeom>
              <a:blipFill>
                <a:blip r:embed="rId7"/>
                <a:stretch>
                  <a:fillRect t="-3509" r="-7407" b="-21053"/>
                </a:stretch>
              </a:blipFill>
              <a:ln>
                <a:solidFill>
                  <a:schemeClr val="tx1"/>
                </a:solidFill>
              </a:ln>
            </p:spPr>
            <p:txBody>
              <a:bodyPr/>
              <a:lstStyle/>
              <a:p>
                <a:r>
                  <a:rPr lang="vi-VN">
                    <a:noFill/>
                  </a:rPr>
                  <a:t> </a:t>
                </a:r>
              </a:p>
            </p:txBody>
          </p:sp>
        </mc:Fallback>
      </mc:AlternateContent>
      <p:sp>
        <p:nvSpPr>
          <p:cNvPr id="26" name="TextBox 25">
            <a:extLst>
              <a:ext uri="{FF2B5EF4-FFF2-40B4-BE49-F238E27FC236}">
                <a16:creationId xmlns:a16="http://schemas.microsoft.com/office/drawing/2014/main" id="{12ECC5CF-9EAA-0CA9-55C6-519732C87B56}"/>
              </a:ext>
            </a:extLst>
          </p:cNvPr>
          <p:cNvSpPr txBox="1"/>
          <p:nvPr/>
        </p:nvSpPr>
        <p:spPr>
          <a:xfrm>
            <a:off x="5775412" y="3351665"/>
            <a:ext cx="611141"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v</a:t>
            </a:r>
            <a:r>
              <a:rPr lang="en-VN" sz="1600">
                <a:latin typeface="Times New Roman" panose="02020603050405020304" pitchFamily="18" charset="0"/>
                <a:cs typeface="Times New Roman" panose="02020603050405020304" pitchFamily="18" charset="0"/>
              </a:rPr>
              <a:t>ec()</a:t>
            </a:r>
          </a:p>
        </p:txBody>
      </p:sp>
      <p:sp>
        <p:nvSpPr>
          <p:cNvPr id="27" name="TextBox 26">
            <a:extLst>
              <a:ext uri="{FF2B5EF4-FFF2-40B4-BE49-F238E27FC236}">
                <a16:creationId xmlns:a16="http://schemas.microsoft.com/office/drawing/2014/main" id="{3F6EEA36-662B-B7A4-3B67-A46DFCFAA8DE}"/>
              </a:ext>
            </a:extLst>
          </p:cNvPr>
          <p:cNvSpPr txBox="1"/>
          <p:nvPr/>
        </p:nvSpPr>
        <p:spPr>
          <a:xfrm>
            <a:off x="6463036" y="3346998"/>
            <a:ext cx="828000"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norm</a:t>
            </a:r>
            <a:r>
              <a:rPr lang="en-VN" sz="1600">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296E7FD9-C7C5-6D4D-9CBE-CA0984A10B27}"/>
              </a:ext>
            </a:extLst>
          </p:cNvPr>
          <p:cNvSpPr txBox="1"/>
          <p:nvPr/>
        </p:nvSpPr>
        <p:spPr>
          <a:xfrm>
            <a:off x="7346528" y="3346998"/>
            <a:ext cx="1442263"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compilation</a:t>
            </a:r>
            <a:r>
              <a:rPr lang="en-VN" sz="160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356A301-FCBD-704A-AC01-4C6F48A3A94B}"/>
                  </a:ext>
                </a:extLst>
              </p:cNvPr>
              <p:cNvSpPr txBox="1"/>
              <p:nvPr/>
            </p:nvSpPr>
            <p:spPr>
              <a:xfrm>
                <a:off x="6784116" y="3871090"/>
                <a:ext cx="1656000"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substitute(</a:t>
                </a:r>
                <a14:m>
                  <m:oMath xmlns:m="http://schemas.openxmlformats.org/officeDocument/2006/math">
                    <m:r>
                      <a:rPr lang="en-US" sz="1600" i="1">
                        <a:latin typeface="Cambria Math" panose="02040503050406030204" pitchFamily="18" charset="0"/>
                        <a:cs typeface="Times New Roman" panose="02020603050405020304" pitchFamily="18" charset="0"/>
                      </a:rPr>
                      <m:t>𝑈</m:t>
                    </m:r>
                    <m:d>
                      <m:dPr>
                        <m:ctrlPr>
                          <a:rPr lang="vi-VN" sz="1600" b="0" i="1">
                            <a:latin typeface="Cambria Math" panose="02040503050406030204" pitchFamily="18" charset="0"/>
                            <a:cs typeface="Times New Roman" panose="02020603050405020304" pitchFamily="18" charset="0"/>
                          </a:rPr>
                        </m:ctrlPr>
                      </m:dPr>
                      <m:e>
                        <m:sSup>
                          <m:sSupPr>
                            <m:ctrlPr>
                              <a:rPr lang="vi-VN" sz="1600" b="1" i="1">
                                <a:latin typeface="Cambria Math" panose="02040503050406030204" pitchFamily="18" charset="0"/>
                                <a:cs typeface="Times New Roman" panose="02020603050405020304" pitchFamily="18" charset="0"/>
                              </a:rPr>
                            </m:ctrlPr>
                          </m:sSupPr>
                          <m:e>
                            <m:r>
                              <a:rPr lang="vi-VN" sz="1600" b="1" i="1">
                                <a:latin typeface="Cambria Math" panose="02040503050406030204" pitchFamily="18" charset="0"/>
                                <a:cs typeface="Times New Roman" panose="02020603050405020304" pitchFamily="18" charset="0"/>
                              </a:rPr>
                              <m:t>𝜽</m:t>
                            </m:r>
                          </m:e>
                          <m:sup>
                            <m:r>
                              <a:rPr lang="vi-VN" sz="1600" b="1" i="1">
                                <a:latin typeface="Cambria Math" panose="02040503050406030204" pitchFamily="18" charset="0"/>
                                <a:cs typeface="Times New Roman" panose="02020603050405020304" pitchFamily="18" charset="0"/>
                              </a:rPr>
                              <m:t>∗</m:t>
                            </m:r>
                          </m:sup>
                        </m:sSup>
                      </m:e>
                    </m:d>
                  </m:oMath>
                </a14:m>
                <a:r>
                  <a:rPr lang="en-US" sz="1600">
                    <a:latin typeface="Times New Roman" panose="02020603050405020304" pitchFamily="18" charset="0"/>
                    <a:cs typeface="Times New Roman" panose="02020603050405020304" pitchFamily="18" charset="0"/>
                  </a:rPr>
                  <a:t>)</a:t>
                </a:r>
                <a:endParaRPr lang="en-VN" sz="160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6356A301-FCBD-704A-AC01-4C6F48A3A94B}"/>
                  </a:ext>
                </a:extLst>
              </p:cNvPr>
              <p:cNvSpPr txBox="1">
                <a:spLocks noRot="1" noChangeAspect="1" noMove="1" noResize="1" noEditPoints="1" noAdjustHandles="1" noChangeArrowheads="1" noChangeShapeType="1" noTextEdit="1"/>
              </p:cNvSpPr>
              <p:nvPr/>
            </p:nvSpPr>
            <p:spPr>
              <a:xfrm>
                <a:off x="6784116" y="3871090"/>
                <a:ext cx="1656000" cy="338554"/>
              </a:xfrm>
              <a:prstGeom prst="rect">
                <a:avLst/>
              </a:prstGeom>
              <a:blipFill>
                <a:blip r:embed="rId8"/>
                <a:stretch>
                  <a:fillRect t="-3448" b="-1896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08E715-C36F-7C35-22B7-E424F2887479}"/>
                  </a:ext>
                </a:extLst>
              </p:cNvPr>
              <p:cNvSpPr txBox="1"/>
              <p:nvPr/>
            </p:nvSpPr>
            <p:spPr>
              <a:xfrm>
                <a:off x="5859776" y="3867577"/>
                <a:ext cx="864000"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scale(</a:t>
                </a:r>
                <a14:m>
                  <m:oMath xmlns:m="http://schemas.openxmlformats.org/officeDocument/2006/math">
                    <m:r>
                      <a:rPr lang="en-US" sz="1600" b="1" i="1">
                        <a:latin typeface="Cambria Math" panose="02040503050406030204" pitchFamily="18" charset="0"/>
                        <a:cs typeface="Times New Roman" panose="02020603050405020304" pitchFamily="18" charset="0"/>
                      </a:rPr>
                      <m:t>𝒔</m:t>
                    </m:r>
                  </m:oMath>
                </a14:m>
                <a:r>
                  <a:rPr lang="en-US" sz="1600">
                    <a:latin typeface="Times New Roman" panose="02020603050405020304" pitchFamily="18" charset="0"/>
                    <a:cs typeface="Times New Roman" panose="02020603050405020304" pitchFamily="18" charset="0"/>
                  </a:rPr>
                  <a:t>)</a:t>
                </a:r>
                <a:endParaRPr lang="en-VN" sz="160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C208E715-C36F-7C35-22B7-E424F2887479}"/>
                  </a:ext>
                </a:extLst>
              </p:cNvPr>
              <p:cNvSpPr txBox="1">
                <a:spLocks noRot="1" noChangeAspect="1" noMove="1" noResize="1" noEditPoints="1" noAdjustHandles="1" noChangeArrowheads="1" noChangeShapeType="1" noTextEdit="1"/>
              </p:cNvSpPr>
              <p:nvPr/>
            </p:nvSpPr>
            <p:spPr>
              <a:xfrm>
                <a:off x="5859776" y="3867577"/>
                <a:ext cx="864000" cy="338554"/>
              </a:xfrm>
              <a:prstGeom prst="rect">
                <a:avLst/>
              </a:prstGeom>
              <a:blipFill>
                <a:blip r:embed="rId9"/>
                <a:stretch>
                  <a:fillRect t="-3448" b="-1896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5ADDF9C-376A-A9D7-2734-1E019151694B}"/>
                  </a:ext>
                </a:extLst>
              </p:cNvPr>
              <p:cNvSpPr txBox="1"/>
              <p:nvPr/>
            </p:nvSpPr>
            <p:spPr>
              <a:xfrm>
                <a:off x="4726930" y="3860834"/>
                <a:ext cx="1069375" cy="338554"/>
              </a:xfrm>
              <a:prstGeom prst="rect">
                <a:avLst/>
              </a:prstGeom>
              <a:solidFill>
                <a:schemeClr val="bg1"/>
              </a:solidFill>
              <a:ln>
                <a:solidFill>
                  <a:schemeClr val="tx1"/>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reshape</a:t>
                </a:r>
                <a:r>
                  <a:rPr lang="en-VN" sz="1600">
                    <a:latin typeface="Times New Roman" panose="02020603050405020304" pitchFamily="18" charset="0"/>
                    <a:cs typeface="Times New Roman" panose="02020603050405020304" pitchFamily="18" charset="0"/>
                  </a:rPr>
                  <a:t>(</a:t>
                </a:r>
                <a14:m>
                  <m:oMath xmlns:m="http://schemas.openxmlformats.org/officeDocument/2006/math">
                    <m:r>
                      <a:rPr lang="en-VN" sz="1600" i="1">
                        <a:latin typeface="Cambria Math" panose="02040503050406030204" pitchFamily="18" charset="0"/>
                        <a:cs typeface="Times New Roman" panose="02020603050405020304" pitchFamily="18" charset="0"/>
                      </a:rPr>
                      <m:t>𝑘</m:t>
                    </m:r>
                  </m:oMath>
                </a14:m>
                <a:r>
                  <a:rPr lang="en-VN" sz="1600">
                    <a:latin typeface="Times New Roman" panose="02020603050405020304" pitchFamily="18" charset="0"/>
                    <a:cs typeface="Times New Roman" panose="02020603050405020304" pitchFamily="18" charset="0"/>
                  </a:rPr>
                  <a:t>)</a:t>
                </a:r>
              </a:p>
            </p:txBody>
          </p:sp>
        </mc:Choice>
        <mc:Fallback xmlns="">
          <p:sp>
            <p:nvSpPr>
              <p:cNvPr id="31" name="TextBox 30">
                <a:extLst>
                  <a:ext uri="{FF2B5EF4-FFF2-40B4-BE49-F238E27FC236}">
                    <a16:creationId xmlns:a16="http://schemas.microsoft.com/office/drawing/2014/main" id="{35ADDF9C-376A-A9D7-2734-1E019151694B}"/>
                  </a:ext>
                </a:extLst>
              </p:cNvPr>
              <p:cNvSpPr txBox="1">
                <a:spLocks noRot="1" noChangeAspect="1" noMove="1" noResize="1" noEditPoints="1" noAdjustHandles="1" noChangeArrowheads="1" noChangeShapeType="1" noTextEdit="1"/>
              </p:cNvSpPr>
              <p:nvPr/>
            </p:nvSpPr>
            <p:spPr>
              <a:xfrm>
                <a:off x="4726930" y="3860834"/>
                <a:ext cx="1069375" cy="338554"/>
              </a:xfrm>
              <a:prstGeom prst="rect">
                <a:avLst/>
              </a:prstGeom>
              <a:blipFill>
                <a:blip r:embed="rId10"/>
                <a:stretch>
                  <a:fillRect l="-562" t="-3448" r="-562" b="-18966"/>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821042B-5618-7311-8C4D-1B03C2BC794C}"/>
                  </a:ext>
                </a:extLst>
              </p:cNvPr>
              <p:cNvSpPr txBox="1"/>
              <p:nvPr/>
            </p:nvSpPr>
            <p:spPr>
              <a:xfrm>
                <a:off x="4344738" y="3561684"/>
                <a:ext cx="3504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VN" sz="1600" b="0" i="1">
                          <a:latin typeface="Cambria Math" panose="02040503050406030204" pitchFamily="18" charset="0"/>
                          <a:ea typeface="Cambria Math" panose="02040503050406030204" pitchFamily="18" charset="0"/>
                        </a:rPr>
                        <m:t>ℐ</m:t>
                      </m:r>
                    </m:oMath>
                  </m:oMathPara>
                </a14:m>
                <a:endParaRPr lang="en-VN" sz="1600"/>
              </a:p>
            </p:txBody>
          </p:sp>
        </mc:Choice>
        <mc:Fallback xmlns="">
          <p:sp>
            <p:nvSpPr>
              <p:cNvPr id="32" name="TextBox 31">
                <a:extLst>
                  <a:ext uri="{FF2B5EF4-FFF2-40B4-BE49-F238E27FC236}">
                    <a16:creationId xmlns:a16="http://schemas.microsoft.com/office/drawing/2014/main" id="{9821042B-5618-7311-8C4D-1B03C2BC794C}"/>
                  </a:ext>
                </a:extLst>
              </p:cNvPr>
              <p:cNvSpPr txBox="1">
                <a:spLocks noRot="1" noChangeAspect="1" noMove="1" noResize="1" noEditPoints="1" noAdjustHandles="1" noChangeArrowheads="1" noChangeShapeType="1" noTextEdit="1"/>
              </p:cNvSpPr>
              <p:nvPr/>
            </p:nvSpPr>
            <p:spPr>
              <a:xfrm>
                <a:off x="4344738" y="3561684"/>
                <a:ext cx="350455" cy="338554"/>
              </a:xfrm>
              <a:prstGeom prst="rect">
                <a:avLst/>
              </a:prstGeom>
              <a:blipFill>
                <a:blip r:embed="rId11"/>
                <a:stretch>
                  <a:fillRect/>
                </a:stretch>
              </a:blipFill>
            </p:spPr>
            <p:txBody>
              <a:bodyPr/>
              <a:lstStyle/>
              <a:p>
                <a:r>
                  <a:rPr lang="vi-VN">
                    <a:noFill/>
                  </a:rPr>
                  <a:t> </a:t>
                </a:r>
              </a:p>
            </p:txBody>
          </p:sp>
        </mc:Fallback>
      </mc:AlternateContent>
      <p:cxnSp>
        <p:nvCxnSpPr>
          <p:cNvPr id="33" name="Straight Arrow Connector 32">
            <a:extLst>
              <a:ext uri="{FF2B5EF4-FFF2-40B4-BE49-F238E27FC236}">
                <a16:creationId xmlns:a16="http://schemas.microsoft.com/office/drawing/2014/main" id="{3657C74E-310C-B6AB-5B6A-F1ECDDB7E259}"/>
              </a:ext>
            </a:extLst>
          </p:cNvPr>
          <p:cNvCxnSpPr/>
          <p:nvPr/>
        </p:nvCxnSpPr>
        <p:spPr>
          <a:xfrm>
            <a:off x="4671435" y="3217380"/>
            <a:ext cx="15396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EC54B2-1955-955C-3578-C50F3E3D3706}"/>
              </a:ext>
            </a:extLst>
          </p:cNvPr>
          <p:cNvCxnSpPr>
            <a:cxnSpLocks/>
          </p:cNvCxnSpPr>
          <p:nvPr/>
        </p:nvCxnSpPr>
        <p:spPr>
          <a:xfrm flipH="1">
            <a:off x="6963984" y="4370170"/>
            <a:ext cx="15396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684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C642662D-0FEB-4BA1-7071-8963BCD02E97}"/>
              </a:ext>
            </a:extLst>
          </p:cNvPr>
          <p:cNvCxnSpPr>
            <a:cxnSpLocks/>
            <a:stCxn id="5" idx="1"/>
            <a:endCxn id="28" idx="1"/>
          </p:cNvCxnSpPr>
          <p:nvPr/>
        </p:nvCxnSpPr>
        <p:spPr>
          <a:xfrm>
            <a:off x="1942895" y="1982636"/>
            <a:ext cx="1638924" cy="2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74C9F8E9-F422-A962-095A-48A6BD267AC9}"/>
              </a:ext>
            </a:extLst>
          </p:cNvPr>
          <p:cNvSpPr>
            <a:spLocks noGrp="1"/>
          </p:cNvSpPr>
          <p:nvPr>
            <p:ph type="sldNum" sz="quarter" idx="12"/>
          </p:nvPr>
        </p:nvSpPr>
        <p:spPr/>
        <p:txBody>
          <a:bodyPr/>
          <a:lstStyle/>
          <a:p>
            <a:fld id="{2DC57BC1-DA96-344B-A605-1D4DD83CAAC2}" type="slidenum">
              <a:rPr lang="en-US" smtClean="0"/>
              <a:t>64</a:t>
            </a:fld>
            <a:endParaRPr lang="en-US"/>
          </a:p>
        </p:txBody>
      </p:sp>
      <p:pic>
        <p:nvPicPr>
          <p:cNvPr id="5" name="Content Placeholder 8" descr="A person wearing a hat&#10;&#10;Description automatically generated">
            <a:extLst>
              <a:ext uri="{FF2B5EF4-FFF2-40B4-BE49-F238E27FC236}">
                <a16:creationId xmlns:a16="http://schemas.microsoft.com/office/drawing/2014/main" id="{92AAFCE8-2215-F9D6-1073-30291C4CEBD8}"/>
              </a:ext>
            </a:extLst>
          </p:cNvPr>
          <p:cNvPicPr>
            <a:picLocks noChangeAspect="1"/>
          </p:cNvPicPr>
          <p:nvPr/>
        </p:nvPicPr>
        <p:blipFill>
          <a:blip r:embed="rId3"/>
          <a:stretch>
            <a:fillRect/>
          </a:stretch>
        </p:blipFill>
        <p:spPr>
          <a:xfrm>
            <a:off x="1942895" y="1282174"/>
            <a:ext cx="1400924" cy="1400924"/>
          </a:xfrm>
          <a:prstGeom prst="rect">
            <a:avLst/>
          </a:prstGeom>
        </p:spPr>
      </p:pic>
      <p:cxnSp>
        <p:nvCxnSpPr>
          <p:cNvPr id="6" name="Straight Connector 5">
            <a:extLst>
              <a:ext uri="{FF2B5EF4-FFF2-40B4-BE49-F238E27FC236}">
                <a16:creationId xmlns:a16="http://schemas.microsoft.com/office/drawing/2014/main" id="{18F4EB5C-589C-2B18-E962-EA199A63BE5A}"/>
              </a:ext>
            </a:extLst>
          </p:cNvPr>
          <p:cNvCxnSpPr>
            <a:cxnSpLocks/>
          </p:cNvCxnSpPr>
          <p:nvPr/>
        </p:nvCxnSpPr>
        <p:spPr>
          <a:xfrm>
            <a:off x="2904853" y="1277963"/>
            <a:ext cx="0" cy="141902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3D8043-E785-D783-6C87-7518382FF46F}"/>
              </a:ext>
            </a:extLst>
          </p:cNvPr>
          <p:cNvCxnSpPr>
            <a:cxnSpLocks/>
          </p:cNvCxnSpPr>
          <p:nvPr/>
        </p:nvCxnSpPr>
        <p:spPr>
          <a:xfrm>
            <a:off x="2417016" y="1277963"/>
            <a:ext cx="0" cy="13958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4B2345-9B2D-876C-B1B7-FE9C436BDEAC}"/>
              </a:ext>
            </a:extLst>
          </p:cNvPr>
          <p:cNvCxnSpPr>
            <a:cxnSpLocks/>
          </p:cNvCxnSpPr>
          <p:nvPr/>
        </p:nvCxnSpPr>
        <p:spPr>
          <a:xfrm>
            <a:off x="1975783" y="1709633"/>
            <a:ext cx="13680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2C3C40-32B9-BC52-9C81-AA379AFF058D}"/>
              </a:ext>
            </a:extLst>
          </p:cNvPr>
          <p:cNvCxnSpPr>
            <a:cxnSpLocks/>
          </p:cNvCxnSpPr>
          <p:nvPr/>
        </p:nvCxnSpPr>
        <p:spPr>
          <a:xfrm>
            <a:off x="1942895" y="2211528"/>
            <a:ext cx="140092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406ABA-2618-322B-6D55-EC35D9D4E303}"/>
                  </a:ext>
                </a:extLst>
              </p:cNvPr>
              <p:cNvSpPr txBox="1"/>
              <p:nvPr/>
            </p:nvSpPr>
            <p:spPr>
              <a:xfrm>
                <a:off x="1933994" y="2673800"/>
                <a:ext cx="1428304" cy="3000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VN" sz="1350" i="1">
                          <a:latin typeface="Cambria Math" panose="02040503050406030204" pitchFamily="18" charset="0"/>
                          <a:ea typeface="Cambria Math" panose="02040503050406030204" pitchFamily="18" charset="0"/>
                        </a:rPr>
                        <m:t>ℬ</m:t>
                      </m:r>
                    </m:oMath>
                  </m:oMathPara>
                </a14:m>
                <a:endParaRPr lang="en-VN" sz="1350" i="1"/>
              </a:p>
            </p:txBody>
          </p:sp>
        </mc:Choice>
        <mc:Fallback xmlns="">
          <p:sp>
            <p:nvSpPr>
              <p:cNvPr id="10" name="TextBox 9">
                <a:extLst>
                  <a:ext uri="{FF2B5EF4-FFF2-40B4-BE49-F238E27FC236}">
                    <a16:creationId xmlns:a16="http://schemas.microsoft.com/office/drawing/2014/main" id="{F7406ABA-2618-322B-6D55-EC35D9D4E303}"/>
                  </a:ext>
                </a:extLst>
              </p:cNvPr>
              <p:cNvSpPr txBox="1">
                <a:spLocks noRot="1" noChangeAspect="1" noMove="1" noResize="1" noEditPoints="1" noAdjustHandles="1" noChangeArrowheads="1" noChangeShapeType="1" noTextEdit="1"/>
              </p:cNvSpPr>
              <p:nvPr/>
            </p:nvSpPr>
            <p:spPr>
              <a:xfrm>
                <a:off x="1933994" y="2673800"/>
                <a:ext cx="1428304" cy="300082"/>
              </a:xfrm>
              <a:prstGeom prst="rect">
                <a:avLst/>
              </a:prstGeom>
              <a:blipFill>
                <a:blip r:embed="rId4"/>
                <a:stretch>
                  <a:fillRect/>
                </a:stretch>
              </a:blipFill>
            </p:spPr>
            <p:txBody>
              <a:bodyPr/>
              <a:lstStyle/>
              <a:p>
                <a:r>
                  <a:rPr lang="vi-VN">
                    <a:noFill/>
                  </a:rPr>
                  <a:t> </a:t>
                </a:r>
              </a:p>
            </p:txBody>
          </p:sp>
        </mc:Fallback>
      </mc:AlternateContent>
      <p:sp>
        <p:nvSpPr>
          <p:cNvPr id="12" name="Left Brace 11">
            <a:extLst>
              <a:ext uri="{FF2B5EF4-FFF2-40B4-BE49-F238E27FC236}">
                <a16:creationId xmlns:a16="http://schemas.microsoft.com/office/drawing/2014/main" id="{0DE3C405-9C54-1FC9-8999-28AFC9883941}"/>
              </a:ext>
            </a:extLst>
          </p:cNvPr>
          <p:cNvSpPr/>
          <p:nvPr/>
        </p:nvSpPr>
        <p:spPr>
          <a:xfrm rot="5400000">
            <a:off x="2569896" y="498667"/>
            <a:ext cx="146918" cy="1400921"/>
          </a:xfrm>
          <a:prstGeom prst="leftBrace">
            <a:avLst>
              <a:gd name="adj1" fmla="val 2969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sz="75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D96975-F295-BCC8-569B-0AD6408AC0F2}"/>
                  </a:ext>
                </a:extLst>
              </p:cNvPr>
              <p:cNvSpPr txBox="1"/>
              <p:nvPr/>
            </p:nvSpPr>
            <p:spPr>
              <a:xfrm>
                <a:off x="2410075" y="887108"/>
                <a:ext cx="455177"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VN" sz="1350" i="1">
                          <a:latin typeface="Cambria Math" panose="02040503050406030204" pitchFamily="18" charset="0"/>
                        </a:rPr>
                        <m:t>𝑁</m:t>
                      </m:r>
                    </m:oMath>
                  </m:oMathPara>
                </a14:m>
                <a:endParaRPr lang="en-VN" sz="1350" i="1"/>
              </a:p>
            </p:txBody>
          </p:sp>
        </mc:Choice>
        <mc:Fallback xmlns="">
          <p:sp>
            <p:nvSpPr>
              <p:cNvPr id="13" name="TextBox 12">
                <a:extLst>
                  <a:ext uri="{FF2B5EF4-FFF2-40B4-BE49-F238E27FC236}">
                    <a16:creationId xmlns:a16="http://schemas.microsoft.com/office/drawing/2014/main" id="{E6D96975-F295-BCC8-569B-0AD6408AC0F2}"/>
                  </a:ext>
                </a:extLst>
              </p:cNvPr>
              <p:cNvSpPr txBox="1">
                <a:spLocks noRot="1" noChangeAspect="1" noMove="1" noResize="1" noEditPoints="1" noAdjustHandles="1" noChangeArrowheads="1" noChangeShapeType="1" noTextEdit="1"/>
              </p:cNvSpPr>
              <p:nvPr/>
            </p:nvSpPr>
            <p:spPr>
              <a:xfrm>
                <a:off x="2410075" y="887108"/>
                <a:ext cx="455177" cy="207749"/>
              </a:xfrm>
              <a:prstGeom prst="rect">
                <a:avLst/>
              </a:prstGeom>
              <a:blipFill>
                <a:blip r:embed="rId5"/>
                <a:stretch>
                  <a:fillRect b="-5882"/>
                </a:stretch>
              </a:blipFill>
            </p:spPr>
            <p:txBody>
              <a:bodyPr/>
              <a:lstStyle/>
              <a:p>
                <a:r>
                  <a:rPr lang="vi-VN">
                    <a:noFill/>
                  </a:rPr>
                  <a:t> </a:t>
                </a:r>
              </a:p>
            </p:txBody>
          </p:sp>
        </mc:Fallback>
      </mc:AlternateContent>
      <p:sp>
        <p:nvSpPr>
          <p:cNvPr id="14" name="Left Brace 13">
            <a:extLst>
              <a:ext uri="{FF2B5EF4-FFF2-40B4-BE49-F238E27FC236}">
                <a16:creationId xmlns:a16="http://schemas.microsoft.com/office/drawing/2014/main" id="{86D363A4-8F0B-69BB-27E4-F3E60748A74E}"/>
              </a:ext>
            </a:extLst>
          </p:cNvPr>
          <p:cNvSpPr/>
          <p:nvPr/>
        </p:nvSpPr>
        <p:spPr>
          <a:xfrm rot="10800000">
            <a:off x="3356544" y="1292742"/>
            <a:ext cx="131615" cy="1381058"/>
          </a:xfrm>
          <a:prstGeom prst="leftBrace">
            <a:avLst>
              <a:gd name="adj1" fmla="val 29695"/>
              <a:gd name="adj2" fmla="val 8753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VN" sz="75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37B356-94E0-A6D4-DD53-750D9E2C127F}"/>
                  </a:ext>
                </a:extLst>
              </p:cNvPr>
              <p:cNvSpPr txBox="1"/>
              <p:nvPr/>
            </p:nvSpPr>
            <p:spPr>
              <a:xfrm>
                <a:off x="3414397" y="1332472"/>
                <a:ext cx="455177"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VN" sz="1350" i="1">
                          <a:latin typeface="Cambria Math" panose="02040503050406030204" pitchFamily="18" charset="0"/>
                        </a:rPr>
                        <m:t>𝑀</m:t>
                      </m:r>
                    </m:oMath>
                  </m:oMathPara>
                </a14:m>
                <a:endParaRPr lang="en-VN" sz="1350" i="1"/>
              </a:p>
            </p:txBody>
          </p:sp>
        </mc:Choice>
        <mc:Fallback xmlns="">
          <p:sp>
            <p:nvSpPr>
              <p:cNvPr id="15" name="TextBox 14">
                <a:extLst>
                  <a:ext uri="{FF2B5EF4-FFF2-40B4-BE49-F238E27FC236}">
                    <a16:creationId xmlns:a16="http://schemas.microsoft.com/office/drawing/2014/main" id="{DE37B356-94E0-A6D4-DD53-750D9E2C127F}"/>
                  </a:ext>
                </a:extLst>
              </p:cNvPr>
              <p:cNvSpPr txBox="1">
                <a:spLocks noRot="1" noChangeAspect="1" noMove="1" noResize="1" noEditPoints="1" noAdjustHandles="1" noChangeArrowheads="1" noChangeShapeType="1" noTextEdit="1"/>
              </p:cNvSpPr>
              <p:nvPr/>
            </p:nvSpPr>
            <p:spPr>
              <a:xfrm>
                <a:off x="3414397" y="1332472"/>
                <a:ext cx="455177" cy="207749"/>
              </a:xfrm>
              <a:prstGeom prst="rect">
                <a:avLst/>
              </a:prstGeom>
              <a:blipFill>
                <a:blip r:embed="rId6"/>
                <a:stretch>
                  <a:fillRect b="-588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2B50D5-3D7A-0CB9-4308-E1D95B1D5A2E}"/>
                  </a:ext>
                </a:extLst>
              </p:cNvPr>
              <p:cNvSpPr txBox="1"/>
              <p:nvPr/>
            </p:nvSpPr>
            <p:spPr>
              <a:xfrm>
                <a:off x="239359" y="2688991"/>
                <a:ext cx="1400924" cy="3000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VN" sz="1350" i="1">
                          <a:latin typeface="Cambria Math" panose="02040503050406030204" pitchFamily="18" charset="0"/>
                          <a:ea typeface="Cambria Math" panose="02040503050406030204" pitchFamily="18" charset="0"/>
                        </a:rPr>
                        <m:t>ℐ</m:t>
                      </m:r>
                    </m:oMath>
                  </m:oMathPara>
                </a14:m>
                <a:endParaRPr lang="en-VN" sz="1350"/>
              </a:p>
            </p:txBody>
          </p:sp>
        </mc:Choice>
        <mc:Fallback xmlns="">
          <p:sp>
            <p:nvSpPr>
              <p:cNvPr id="16" name="TextBox 15">
                <a:extLst>
                  <a:ext uri="{FF2B5EF4-FFF2-40B4-BE49-F238E27FC236}">
                    <a16:creationId xmlns:a16="http://schemas.microsoft.com/office/drawing/2014/main" id="{922B50D5-3D7A-0CB9-4308-E1D95B1D5A2E}"/>
                  </a:ext>
                </a:extLst>
              </p:cNvPr>
              <p:cNvSpPr txBox="1">
                <a:spLocks noRot="1" noChangeAspect="1" noMove="1" noResize="1" noEditPoints="1" noAdjustHandles="1" noChangeArrowheads="1" noChangeShapeType="1" noTextEdit="1"/>
              </p:cNvSpPr>
              <p:nvPr/>
            </p:nvSpPr>
            <p:spPr>
              <a:xfrm>
                <a:off x="239359" y="2688991"/>
                <a:ext cx="1400924" cy="300082"/>
              </a:xfrm>
              <a:prstGeom prst="rect">
                <a:avLst/>
              </a:prstGeom>
              <a:blipFill>
                <a:blip r:embed="rId7"/>
                <a:stretch>
                  <a:fillRect/>
                </a:stretch>
              </a:blipFill>
            </p:spPr>
            <p:txBody>
              <a:bodyPr/>
              <a:lstStyle/>
              <a:p>
                <a:r>
                  <a:rPr lang="vi-VN">
                    <a:noFill/>
                  </a:rPr>
                  <a:t> </a:t>
                </a:r>
              </a:p>
            </p:txBody>
          </p:sp>
        </mc:Fallback>
      </mc:AlternateContent>
      <p:cxnSp>
        <p:nvCxnSpPr>
          <p:cNvPr id="17" name="Elbow Connector 550">
            <a:extLst>
              <a:ext uri="{FF2B5EF4-FFF2-40B4-BE49-F238E27FC236}">
                <a16:creationId xmlns:a16="http://schemas.microsoft.com/office/drawing/2014/main" id="{B4D085A0-E497-9B3E-BB18-7BC296E234A1}"/>
              </a:ext>
            </a:extLst>
          </p:cNvPr>
          <p:cNvCxnSpPr>
            <a:cxnSpLocks/>
            <a:stCxn id="18" idx="3"/>
            <a:endCxn id="19" idx="1"/>
          </p:cNvCxnSpPr>
          <p:nvPr/>
        </p:nvCxnSpPr>
        <p:spPr>
          <a:xfrm flipV="1">
            <a:off x="1433856" y="1367527"/>
            <a:ext cx="509039" cy="1250999"/>
          </a:xfrm>
          <a:prstGeom prst="bentConnector3">
            <a:avLst>
              <a:gd name="adj1" fmla="val 64612"/>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4A19BD7-7EDC-4C18-6765-DA2CE66EBC19}"/>
              </a:ext>
            </a:extLst>
          </p:cNvPr>
          <p:cNvSpPr/>
          <p:nvPr/>
        </p:nvSpPr>
        <p:spPr>
          <a:xfrm>
            <a:off x="1385473" y="2560036"/>
            <a:ext cx="48384" cy="11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750"/>
          </a:p>
        </p:txBody>
      </p:sp>
      <p:sp>
        <p:nvSpPr>
          <p:cNvPr id="19" name="Rectangle 18">
            <a:extLst>
              <a:ext uri="{FF2B5EF4-FFF2-40B4-BE49-F238E27FC236}">
                <a16:creationId xmlns:a16="http://schemas.microsoft.com/office/drawing/2014/main" id="{55308F90-09D5-BCFF-E76C-C27B8DA3DB09}"/>
              </a:ext>
            </a:extLst>
          </p:cNvPr>
          <p:cNvSpPr/>
          <p:nvPr/>
        </p:nvSpPr>
        <p:spPr>
          <a:xfrm>
            <a:off x="1942894" y="1309036"/>
            <a:ext cx="48384" cy="116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75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EBEB15-F58C-A06D-8963-3EFA92551744}"/>
                  </a:ext>
                </a:extLst>
              </p:cNvPr>
              <p:cNvSpPr txBox="1"/>
              <p:nvPr/>
            </p:nvSpPr>
            <p:spPr>
              <a:xfrm rot="16200000" flipH="1">
                <a:off x="1288285" y="1864105"/>
                <a:ext cx="969870" cy="300082"/>
              </a:xfrm>
              <a:prstGeom prst="rect">
                <a:avLst/>
              </a:prstGeom>
              <a:solidFill>
                <a:schemeClr val="bg1"/>
              </a:solidFill>
              <a:ln>
                <a:solidFill>
                  <a:schemeClr val="tx1"/>
                </a:solidFill>
              </a:ln>
            </p:spPr>
            <p:txBody>
              <a:bodyPr wrap="square" rtlCol="0">
                <a:spAutoFit/>
              </a:bodyPr>
              <a:lstStyle/>
              <a:p>
                <a:pPr algn="ctr"/>
                <a:r>
                  <a:rPr lang="en-VN" sz="1350" dirty="0">
                    <a:latin typeface="Times New Roman" panose="02020603050405020304" pitchFamily="18" charset="0"/>
                    <a:cs typeface="Times New Roman" panose="02020603050405020304" pitchFamily="18" charset="0"/>
                  </a:rPr>
                  <a:t>divide(</a:t>
                </a:r>
                <a14:m>
                  <m:oMath xmlns:m="http://schemas.openxmlformats.org/officeDocument/2006/math">
                    <m:r>
                      <a:rPr lang="en-VN" sz="1350" i="1">
                        <a:latin typeface="Cambria Math" panose="02040503050406030204" pitchFamily="18" charset="0"/>
                      </a:rPr>
                      <m:t>𝑘</m:t>
                    </m:r>
                  </m:oMath>
                </a14:m>
                <a:r>
                  <a:rPr lang="en-VN" sz="135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82EBEB15-F58C-A06D-8963-3EFA92551744}"/>
                  </a:ext>
                </a:extLst>
              </p:cNvPr>
              <p:cNvSpPr txBox="1">
                <a:spLocks noRot="1" noChangeAspect="1" noMove="1" noResize="1" noEditPoints="1" noAdjustHandles="1" noChangeArrowheads="1" noChangeShapeType="1" noTextEdit="1"/>
              </p:cNvSpPr>
              <p:nvPr/>
            </p:nvSpPr>
            <p:spPr>
              <a:xfrm rot="16200000" flipH="1">
                <a:off x="1288285" y="1864105"/>
                <a:ext cx="969870" cy="300082"/>
              </a:xfrm>
              <a:prstGeom prst="rect">
                <a:avLst/>
              </a:prstGeom>
              <a:blipFill>
                <a:blip r:embed="rId8"/>
                <a:stretch>
                  <a:fillRect r="-17647"/>
                </a:stretch>
              </a:blipFill>
              <a:ln>
                <a:solidFill>
                  <a:schemeClr val="tx1"/>
                </a:solidFill>
              </a:ln>
            </p:spPr>
            <p:txBody>
              <a:bodyPr/>
              <a:lstStyle/>
              <a:p>
                <a:r>
                  <a:rPr lang="vi-VN">
                    <a:noFill/>
                  </a:rPr>
                  <a:t> </a:t>
                </a:r>
              </a:p>
            </p:txBody>
          </p:sp>
        </mc:Fallback>
      </mc:AlternateContent>
      <p:pic>
        <p:nvPicPr>
          <p:cNvPr id="22" name="Content Placeholder 8" descr="A person wearing a hat&#10;&#10;Description automatically generated">
            <a:extLst>
              <a:ext uri="{FF2B5EF4-FFF2-40B4-BE49-F238E27FC236}">
                <a16:creationId xmlns:a16="http://schemas.microsoft.com/office/drawing/2014/main" id="{894CBBDA-8C6A-0B5B-D34C-FA6962B3DBEA}"/>
              </a:ext>
            </a:extLst>
          </p:cNvPr>
          <p:cNvPicPr>
            <a:picLocks noChangeAspect="1"/>
          </p:cNvPicPr>
          <p:nvPr/>
        </p:nvPicPr>
        <p:blipFill>
          <a:blip r:embed="rId3"/>
          <a:stretch>
            <a:fillRect/>
          </a:stretch>
        </p:blipFill>
        <p:spPr>
          <a:xfrm>
            <a:off x="197231" y="1287018"/>
            <a:ext cx="1400924" cy="1400924"/>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3B5D69-BD0F-93C3-589B-4206D6B321A6}"/>
                  </a:ext>
                </a:extLst>
              </p:cNvPr>
              <p:cNvSpPr txBox="1"/>
              <p:nvPr/>
            </p:nvSpPr>
            <p:spPr>
              <a:xfrm>
                <a:off x="3581819" y="1835432"/>
                <a:ext cx="1454152" cy="300082"/>
              </a:xfrm>
              <a:prstGeom prst="rect">
                <a:avLst/>
              </a:prstGeom>
              <a:solidFill>
                <a:schemeClr val="bg1"/>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VN" sz="1350" i="1">
                              <a:latin typeface="Cambria Math" panose="02040503050406030204" pitchFamily="18" charset="0"/>
                              <a:cs typeface="Times New Roman" panose="02020603050405020304" pitchFamily="18" charset="0"/>
                            </a:rPr>
                          </m:ctrlPr>
                        </m:sSubPr>
                        <m:e>
                          <m:r>
                            <m:rPr>
                              <m:nor/>
                            </m:rPr>
                            <a:rPr lang="en-US" sz="1350">
                              <a:latin typeface="Times New Roman" panose="02020603050405020304" pitchFamily="18" charset="0"/>
                              <a:cs typeface="Times New Roman" panose="02020603050405020304" pitchFamily="18" charset="0"/>
                            </a:rPr>
                            <m:t>c</m:t>
                          </m:r>
                          <m:r>
                            <m:rPr>
                              <m:nor/>
                            </m:rPr>
                            <a:rPr lang="en-VN" sz="1350">
                              <a:latin typeface="Times New Roman" panose="02020603050405020304" pitchFamily="18" charset="0"/>
                              <a:cs typeface="Times New Roman" panose="02020603050405020304" pitchFamily="18" charset="0"/>
                            </a:rPr>
                            <m:t>ompilation</m:t>
                          </m:r>
                          <m:r>
                            <m:rPr>
                              <m:nor/>
                            </m:rPr>
                            <a:rPr lang="en-VN" sz="1350">
                              <a:latin typeface="Times New Roman" panose="02020603050405020304" pitchFamily="18" charset="0"/>
                              <a:cs typeface="Times New Roman" panose="02020603050405020304" pitchFamily="18" charset="0"/>
                            </a:rPr>
                            <m:t> </m:t>
                          </m:r>
                        </m:e>
                        <m:sub>
                          <m:r>
                            <a:rPr lang="en-VN" sz="1350" i="1">
                              <a:latin typeface="Cambria Math" panose="02040503050406030204" pitchFamily="18" charset="0"/>
                              <a:cs typeface="Times New Roman" panose="02020603050405020304" pitchFamily="18" charset="0"/>
                            </a:rPr>
                            <m:t>𝑈</m:t>
                          </m:r>
                        </m:sub>
                      </m:sSub>
                      <m:d>
                        <m:dPr>
                          <m:ctrlPr>
                            <a:rPr lang="vi-VN" sz="1350" i="1">
                              <a:latin typeface="Cambria Math" panose="02040503050406030204" pitchFamily="18" charset="0"/>
                              <a:cs typeface="Times New Roman" panose="02020603050405020304" pitchFamily="18" charset="0"/>
                            </a:rPr>
                          </m:ctrlPr>
                        </m:dPr>
                        <m:e>
                          <m:r>
                            <a:rPr lang="vi-VN" sz="1350" i="1">
                              <a:latin typeface="Cambria Math" panose="02040503050406030204" pitchFamily="18" charset="0"/>
                              <a:cs typeface="Times New Roman" panose="02020603050405020304" pitchFamily="18" charset="0"/>
                            </a:rPr>
                            <m:t>…</m:t>
                          </m:r>
                        </m:e>
                      </m:d>
                    </m:oMath>
                  </m:oMathPara>
                </a14:m>
                <a:endParaRPr lang="en-VN" sz="1350"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963B5D69-BD0F-93C3-589B-4206D6B321A6}"/>
                  </a:ext>
                </a:extLst>
              </p:cNvPr>
              <p:cNvSpPr txBox="1">
                <a:spLocks noRot="1" noChangeAspect="1" noMove="1" noResize="1" noEditPoints="1" noAdjustHandles="1" noChangeArrowheads="1" noChangeShapeType="1" noTextEdit="1"/>
              </p:cNvSpPr>
              <p:nvPr/>
            </p:nvSpPr>
            <p:spPr>
              <a:xfrm>
                <a:off x="3581819" y="1835432"/>
                <a:ext cx="1454152" cy="300082"/>
              </a:xfrm>
              <a:prstGeom prst="rect">
                <a:avLst/>
              </a:prstGeom>
              <a:blipFill>
                <a:blip r:embed="rId9"/>
                <a:stretch>
                  <a:fillRect b="-5769"/>
                </a:stretch>
              </a:blipFill>
              <a:ln w="19050">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2F84F5-AAFF-53F3-812A-0350E04F05A7}"/>
                  </a:ext>
                </a:extLst>
              </p:cNvPr>
              <p:cNvSpPr txBox="1"/>
              <p:nvPr/>
            </p:nvSpPr>
            <p:spPr>
              <a:xfrm>
                <a:off x="4087089" y="2473166"/>
                <a:ext cx="455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a:latin typeface="Cambria Math" panose="02040503050406030204" pitchFamily="18" charset="0"/>
                              <a:ea typeface="Cambria Math" panose="02040503050406030204" pitchFamily="18" charset="0"/>
                            </a:rPr>
                          </m:ctrlPr>
                        </m:dPr>
                        <m:e>
                          <m:sSup>
                            <m:sSupPr>
                              <m:ctrlPr>
                                <a:rPr lang="vi-VN" b="1" i="1">
                                  <a:latin typeface="Cambria Math" panose="02040503050406030204" pitchFamily="18" charset="0"/>
                                  <a:ea typeface="Cambria Math" panose="02040503050406030204" pitchFamily="18" charset="0"/>
                                </a:rPr>
                              </m:ctrlPr>
                            </m:sSupPr>
                            <m:e>
                              <m:r>
                                <a:rPr lang="vi-VN" b="1" i="1">
                                  <a:latin typeface="Cambria Math" panose="02040503050406030204" pitchFamily="18" charset="0"/>
                                  <a:ea typeface="Cambria Math" panose="02040503050406030204" pitchFamily="18" charset="0"/>
                                </a:rPr>
                                <m:t>𝜽</m:t>
                              </m:r>
                            </m:e>
                            <m:sup>
                              <m:r>
                                <a:rPr lang="vi-VN" b="1" i="1">
                                  <a:latin typeface="Cambria Math" panose="02040503050406030204" pitchFamily="18" charset="0"/>
                                  <a:ea typeface="Cambria Math" panose="02040503050406030204" pitchFamily="18" charset="0"/>
                                </a:rPr>
                                <m:t>∗</m:t>
                              </m:r>
                            </m:sup>
                          </m:sSup>
                        </m:e>
                      </m:d>
                    </m:oMath>
                  </m:oMathPara>
                </a14:m>
                <a:endParaRPr lang="en-VN" dirty="0"/>
              </a:p>
            </p:txBody>
          </p:sp>
        </mc:Choice>
        <mc:Fallback xmlns="">
          <p:sp>
            <p:nvSpPr>
              <p:cNvPr id="29" name="TextBox 28">
                <a:extLst>
                  <a:ext uri="{FF2B5EF4-FFF2-40B4-BE49-F238E27FC236}">
                    <a16:creationId xmlns:a16="http://schemas.microsoft.com/office/drawing/2014/main" id="{2F2F84F5-AAFF-53F3-812A-0350E04F05A7}"/>
                  </a:ext>
                </a:extLst>
              </p:cNvPr>
              <p:cNvSpPr txBox="1">
                <a:spLocks noRot="1" noChangeAspect="1" noMove="1" noResize="1" noEditPoints="1" noAdjustHandles="1" noChangeArrowheads="1" noChangeShapeType="1" noTextEdit="1"/>
              </p:cNvSpPr>
              <p:nvPr/>
            </p:nvSpPr>
            <p:spPr>
              <a:xfrm>
                <a:off x="4087089" y="2473166"/>
                <a:ext cx="455177" cy="369332"/>
              </a:xfrm>
              <a:prstGeom prst="rect">
                <a:avLst/>
              </a:prstGeom>
              <a:blipFill>
                <a:blip r:embed="rId10"/>
                <a:stretch>
                  <a:fillRect r="-1066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5372B8-39D7-F86B-D481-CE95FB3ADAB6}"/>
                  </a:ext>
                </a:extLst>
              </p:cNvPr>
              <p:cNvSpPr txBox="1"/>
              <p:nvPr/>
            </p:nvSpPr>
            <p:spPr>
              <a:xfrm>
                <a:off x="103717" y="2982652"/>
                <a:ext cx="3661127" cy="646331"/>
              </a:xfrm>
              <a:prstGeom prst="rect">
                <a:avLst/>
              </a:prstGeom>
              <a:noFill/>
            </p:spPr>
            <p:txBody>
              <a:bodyPr wrap="square" rtlCol="0">
                <a:spAutoFit/>
              </a:bodyPr>
              <a:lstStyle/>
              <a:p>
                <a:r>
                  <a:rPr lang="en-US" dirty="0"/>
                  <a:t>Any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r>
                  <a:rPr lang="en-US" dirty="0"/>
                  <a:t>- dim vector can be encoded as </a:t>
                </a:r>
                <a14:m>
                  <m:oMath xmlns:m="http://schemas.openxmlformats.org/officeDocument/2006/math">
                    <m:r>
                      <a:rPr lang="en-US" i="1">
                        <a:latin typeface="Cambria Math" panose="02040503050406030204" pitchFamily="18" charset="0"/>
                      </a:rPr>
                      <m:t>𝑛</m:t>
                    </m:r>
                  </m:oMath>
                </a14:m>
                <a:r>
                  <a:rPr lang="en-US" dirty="0"/>
                  <a:t> – qubit state preparation circuit</a:t>
                </a:r>
              </a:p>
            </p:txBody>
          </p:sp>
        </mc:Choice>
        <mc:Fallback xmlns="">
          <p:sp>
            <p:nvSpPr>
              <p:cNvPr id="32" name="TextBox 31">
                <a:extLst>
                  <a:ext uri="{FF2B5EF4-FFF2-40B4-BE49-F238E27FC236}">
                    <a16:creationId xmlns:a16="http://schemas.microsoft.com/office/drawing/2014/main" id="{B35372B8-39D7-F86B-D481-CE95FB3ADAB6}"/>
                  </a:ext>
                </a:extLst>
              </p:cNvPr>
              <p:cNvSpPr txBox="1">
                <a:spLocks noRot="1" noChangeAspect="1" noMove="1" noResize="1" noEditPoints="1" noAdjustHandles="1" noChangeArrowheads="1" noChangeShapeType="1" noTextEdit="1"/>
              </p:cNvSpPr>
              <p:nvPr/>
            </p:nvSpPr>
            <p:spPr>
              <a:xfrm>
                <a:off x="103717" y="2982652"/>
                <a:ext cx="3661127" cy="646331"/>
              </a:xfrm>
              <a:prstGeom prst="rect">
                <a:avLst/>
              </a:prstGeom>
              <a:blipFill>
                <a:blip r:embed="rId11"/>
                <a:stretch>
                  <a:fillRect l="-1331" t="-4717" b="-1415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9C2A8A8-6F29-5421-AB8F-D84A50037EAC}"/>
                  </a:ext>
                </a:extLst>
              </p:cNvPr>
              <p:cNvSpPr txBox="1"/>
              <p:nvPr/>
            </p:nvSpPr>
            <p:spPr>
              <a:xfrm>
                <a:off x="103717" y="3559871"/>
                <a:ext cx="5042954" cy="1295996"/>
              </a:xfrm>
              <a:prstGeom prst="rect">
                <a:avLst/>
              </a:prstGeom>
              <a:noFill/>
            </p:spPr>
            <p:txBody>
              <a:bodyPr wrap="square" rtlCol="0">
                <a:spAutoFit/>
              </a:bodyPr>
              <a:lstStyle/>
              <a:p>
                <a:r>
                  <a:rPr lang="en-US" dirty="0"/>
                  <a:t>1. An image is divided into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oMath>
                </a14:m>
                <a:r>
                  <a:rPr lang="en-US" dirty="0"/>
                  <a:t> blocks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𝔅</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e>
                    </m:d>
                  </m:oMath>
                </a14:m>
                <a:r>
                  <a:rPr lang="en-US" dirty="0"/>
                  <a:t>.</a:t>
                </a:r>
              </a:p>
              <a:p>
                <a:r>
                  <a:rPr lang="en-US" dirty="0"/>
                  <a:t>2. For block in blocks (looping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𝑀</m:t>
                        </m:r>
                      </m:sub>
                    </m:sSub>
                  </m:oMath>
                </a14:m>
                <a:r>
                  <a:rPr lang="en-US" dirty="0"/>
                  <a:t> times):</a:t>
                </a:r>
              </a:p>
              <a:p>
                <a:r>
                  <a:rPr lang="en-US" dirty="0"/>
                  <a:t>	2.1.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𝑛𝑜𝑟𝑚</m:t>
                    </m:r>
                    <m:d>
                      <m:dPr>
                        <m:ctrlPr>
                          <a:rPr lang="en-US" i="1">
                            <a:latin typeface="Cambria Math" panose="02040503050406030204" pitchFamily="18" charset="0"/>
                          </a:rPr>
                        </m:ctrlPr>
                      </m:dPr>
                      <m:e>
                        <m:r>
                          <a:rPr lang="en-US" i="1">
                            <a:latin typeface="Cambria Math" panose="02040503050406030204" pitchFamily="18" charset="0"/>
                          </a:rPr>
                          <m:t>𝑣𝑒𝑐</m:t>
                        </m:r>
                        <m:d>
                          <m:dPr>
                            <m:ctrlPr>
                              <a:rPr lang="en-US" i="1">
                                <a:latin typeface="Cambria Math" panose="02040503050406030204" pitchFamily="18" charset="0"/>
                              </a:rPr>
                            </m:ctrlPr>
                          </m:dPr>
                          <m:e>
                            <m:r>
                              <a:rPr lang="en-US" i="1">
                                <a:latin typeface="Cambria Math" panose="02040503050406030204" pitchFamily="18" charset="0"/>
                              </a:rPr>
                              <m:t>𝑏𝑙𝑜𝑐𝑘</m:t>
                            </m:r>
                          </m:e>
                        </m:d>
                      </m:e>
                    </m:d>
                  </m:oMath>
                </a14:m>
                <a:endParaRPr lang="en-US" dirty="0"/>
              </a:p>
              <a:p>
                <a:r>
                  <a:rPr lang="en-US" dirty="0"/>
                  <a:t>	2.2.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𝜽</m:t>
                        </m:r>
                      </m:e>
                      <m:sup>
                        <m:r>
                          <a:rPr lang="en-US" b="1" i="1">
                            <a:latin typeface="Cambria Math" panose="02040503050406030204" pitchFamily="18" charset="0"/>
                          </a:rPr>
                          <m:t>∗</m:t>
                        </m:r>
                      </m:sup>
                    </m:sSup>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𝑐𝑜𝑚𝑝𝑖𝑙𝑎𝑡𝑖𝑜𝑛</m:t>
                        </m:r>
                      </m:e>
                      <m:sub>
                        <m:r>
                          <a:rPr lang="en-US" i="1">
                            <a:latin typeface="Cambria Math" panose="02040503050406030204" pitchFamily="18" charset="0"/>
                          </a:rPr>
                          <m:t>𝑈</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𝜽</m:t>
                        </m:r>
                      </m:e>
                      <m:sup>
                        <m:d>
                          <m:dPr>
                            <m:ctrlPr>
                              <a:rPr lang="en-US" i="1">
                                <a:latin typeface="Cambria Math" panose="02040503050406030204" pitchFamily="18" charset="0"/>
                              </a:rPr>
                            </m:ctrlPr>
                          </m:dPr>
                          <m:e>
                            <m:r>
                              <a:rPr lang="en-US" i="1">
                                <a:latin typeface="Cambria Math" panose="02040503050406030204" pitchFamily="18" charset="0"/>
                              </a:rPr>
                              <m:t>0</m:t>
                            </m:r>
                          </m:e>
                        </m:d>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b="1" i="1" dirty="0"/>
              </a:p>
            </p:txBody>
          </p:sp>
        </mc:Choice>
        <mc:Fallback xmlns="">
          <p:sp>
            <p:nvSpPr>
              <p:cNvPr id="36" name="TextBox 35">
                <a:extLst>
                  <a:ext uri="{FF2B5EF4-FFF2-40B4-BE49-F238E27FC236}">
                    <a16:creationId xmlns:a16="http://schemas.microsoft.com/office/drawing/2014/main" id="{19C2A8A8-6F29-5421-AB8F-D84A50037EAC}"/>
                  </a:ext>
                </a:extLst>
              </p:cNvPr>
              <p:cNvSpPr txBox="1">
                <a:spLocks noRot="1" noChangeAspect="1" noMove="1" noResize="1" noEditPoints="1" noAdjustHandles="1" noChangeArrowheads="1" noChangeShapeType="1" noTextEdit="1"/>
              </p:cNvSpPr>
              <p:nvPr/>
            </p:nvSpPr>
            <p:spPr>
              <a:xfrm>
                <a:off x="103717" y="3559871"/>
                <a:ext cx="5042954" cy="1295996"/>
              </a:xfrm>
              <a:prstGeom prst="rect">
                <a:avLst/>
              </a:prstGeom>
              <a:blipFill>
                <a:blip r:embed="rId12"/>
                <a:stretch>
                  <a:fillRect l="-967" t="-939" b="-6573"/>
                </a:stretch>
              </a:blipFill>
            </p:spPr>
            <p:txBody>
              <a:bodyPr/>
              <a:lstStyle/>
              <a:p>
                <a:r>
                  <a:rPr lang="vi-VN">
                    <a:noFill/>
                  </a:rPr>
                  <a:t> </a:t>
                </a:r>
              </a:p>
            </p:txBody>
          </p:sp>
        </mc:Fallback>
      </mc:AlternateContent>
      <p:cxnSp>
        <p:nvCxnSpPr>
          <p:cNvPr id="23" name="Straight Arrow Connector 22">
            <a:extLst>
              <a:ext uri="{FF2B5EF4-FFF2-40B4-BE49-F238E27FC236}">
                <a16:creationId xmlns:a16="http://schemas.microsoft.com/office/drawing/2014/main" id="{3FF1817B-CFAB-31E4-EA7D-C5561A49F36A}"/>
              </a:ext>
            </a:extLst>
          </p:cNvPr>
          <p:cNvCxnSpPr>
            <a:cxnSpLocks/>
            <a:stCxn id="24" idx="3"/>
            <a:endCxn id="26" idx="1"/>
          </p:cNvCxnSpPr>
          <p:nvPr/>
        </p:nvCxnSpPr>
        <p:spPr>
          <a:xfrm>
            <a:off x="3468609" y="4349445"/>
            <a:ext cx="1049562" cy="16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E41968E-3433-AEA2-A7D3-2160717857E1}"/>
              </a:ext>
            </a:extLst>
          </p:cNvPr>
          <p:cNvSpPr/>
          <p:nvPr/>
        </p:nvSpPr>
        <p:spPr>
          <a:xfrm>
            <a:off x="1500442" y="4182831"/>
            <a:ext cx="1968167" cy="333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593F9D72-7EB9-A882-EB86-8A2E5FEABC39}"/>
              </a:ext>
            </a:extLst>
          </p:cNvPr>
          <p:cNvSpPr txBox="1"/>
          <p:nvPr/>
        </p:nvSpPr>
        <p:spPr>
          <a:xfrm>
            <a:off x="4518171" y="4166381"/>
            <a:ext cx="3772481" cy="369332"/>
          </a:xfrm>
          <a:prstGeom prst="rect">
            <a:avLst/>
          </a:prstGeom>
          <a:noFill/>
        </p:spPr>
        <p:txBody>
          <a:bodyPr wrap="square" rtlCol="0">
            <a:spAutoFit/>
          </a:bodyPr>
          <a:lstStyle/>
          <a:p>
            <a:r>
              <a:rPr lang="en-US" dirty="0">
                <a:solidFill>
                  <a:srgbClr val="FF0000"/>
                </a:solidFill>
              </a:rPr>
              <a:t>Normalize and vectorize functions</a:t>
            </a:r>
          </a:p>
        </p:txBody>
      </p:sp>
      <p:cxnSp>
        <p:nvCxnSpPr>
          <p:cNvPr id="31" name="Straight Arrow Connector 30">
            <a:extLst>
              <a:ext uri="{FF2B5EF4-FFF2-40B4-BE49-F238E27FC236}">
                <a16:creationId xmlns:a16="http://schemas.microsoft.com/office/drawing/2014/main" id="{1568F01D-5632-A64A-BDDB-DC3EE2541B9B}"/>
              </a:ext>
            </a:extLst>
          </p:cNvPr>
          <p:cNvCxnSpPr>
            <a:cxnSpLocks/>
            <a:endCxn id="34" idx="1"/>
          </p:cNvCxnSpPr>
          <p:nvPr/>
        </p:nvCxnSpPr>
        <p:spPr>
          <a:xfrm>
            <a:off x="3833854" y="4650939"/>
            <a:ext cx="69444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D412D07A-175C-EE69-60F6-BEF4C1EDC4ED}"/>
              </a:ext>
            </a:extLst>
          </p:cNvPr>
          <p:cNvSpPr/>
          <p:nvPr/>
        </p:nvSpPr>
        <p:spPr>
          <a:xfrm>
            <a:off x="1556950" y="4482723"/>
            <a:ext cx="2276904" cy="333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a:extLst>
              <a:ext uri="{FF2B5EF4-FFF2-40B4-BE49-F238E27FC236}">
                <a16:creationId xmlns:a16="http://schemas.microsoft.com/office/drawing/2014/main" id="{D77CDDC2-B978-46DB-2A99-CDF966F648C6}"/>
              </a:ext>
            </a:extLst>
          </p:cNvPr>
          <p:cNvSpPr txBox="1"/>
          <p:nvPr/>
        </p:nvSpPr>
        <p:spPr>
          <a:xfrm>
            <a:off x="4528296" y="4466273"/>
            <a:ext cx="3772481" cy="369332"/>
          </a:xfrm>
          <a:prstGeom prst="rect">
            <a:avLst/>
          </a:prstGeom>
          <a:noFill/>
        </p:spPr>
        <p:txBody>
          <a:bodyPr wrap="square" rtlCol="0">
            <a:spAutoFit/>
          </a:bodyPr>
          <a:lstStyle/>
          <a:p>
            <a:r>
              <a:rPr lang="en-US" dirty="0">
                <a:solidFill>
                  <a:srgbClr val="FF0000"/>
                </a:solidFill>
              </a:rPr>
              <a:t>Quantum compilation algorithms</a:t>
            </a:r>
          </a:p>
        </p:txBody>
      </p:sp>
      <p:sp>
        <p:nvSpPr>
          <p:cNvPr id="2" name="Tiêu đề 1">
            <a:extLst>
              <a:ext uri="{FF2B5EF4-FFF2-40B4-BE49-F238E27FC236}">
                <a16:creationId xmlns:a16="http://schemas.microsoft.com/office/drawing/2014/main" id="{B28E0686-382F-5856-BED8-8857A884A8E4}"/>
              </a:ext>
            </a:extLst>
          </p:cNvPr>
          <p:cNvSpPr>
            <a:spLocks noGrp="1"/>
          </p:cNvSpPr>
          <p:nvPr>
            <p:ph type="title"/>
          </p:nvPr>
        </p:nvSpPr>
        <p:spPr>
          <a:xfrm>
            <a:off x="103717" y="102393"/>
            <a:ext cx="6466417" cy="994172"/>
          </a:xfrm>
        </p:spPr>
        <p:txBody>
          <a:bodyPr>
            <a:normAutofit/>
          </a:bodyPr>
          <a:lstStyle/>
          <a:p>
            <a:r>
              <a:rPr lang="en-US"/>
              <a:t>2.3.4. Quantum deep learning</a:t>
            </a:r>
            <a:br>
              <a:rPr lang="en-US"/>
            </a:br>
            <a:r>
              <a:rPr lang="en-US" sz="2200"/>
              <a:t>QNN as compressor</a:t>
            </a:r>
            <a:endParaRPr lang="vi-VN" sz="220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1DF890-8255-C1B9-3571-DA30B6424F7D}"/>
                  </a:ext>
                </a:extLst>
              </p:cNvPr>
              <p:cNvSpPr txBox="1"/>
              <p:nvPr/>
            </p:nvSpPr>
            <p:spPr>
              <a:xfrm>
                <a:off x="5240244" y="1272587"/>
                <a:ext cx="3817138" cy="1211807"/>
              </a:xfrm>
              <a:prstGeom prst="rect">
                <a:avLst/>
              </a:prstGeom>
              <a:noFill/>
            </p:spPr>
            <p:txBody>
              <a:bodyPr wrap="square" rtlCol="0">
                <a:spAutoFit/>
              </a:bodyPr>
              <a:lstStyle/>
              <a:p>
                <a:r>
                  <a:rPr lang="en-US" dirty="0"/>
                  <a:t>The compilation algo’s target is that finding</a:t>
                </a:r>
                <a14:m>
                  <m:oMath xmlns:m="http://schemas.openxmlformats.org/officeDocument/2006/math">
                    <m:r>
                      <a:rPr lang="en-US" b="0" i="0" smtClean="0">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𝜽</m:t>
                        </m:r>
                      </m:e>
                      <m:sup>
                        <m:r>
                          <a:rPr lang="en-US" b="1" i="1">
                            <a:latin typeface="Cambria Math" panose="02040503050406030204" pitchFamily="18" charset="0"/>
                          </a:rPr>
                          <m:t>∗</m:t>
                        </m:r>
                      </m:sup>
                    </m:sSup>
                  </m:oMath>
                </a14:m>
                <a:r>
                  <a:rPr lang="en-US" b="1" dirty="0"/>
                  <a:t> </a:t>
                </a:r>
                <a:r>
                  <a:rPr lang="en-US" dirty="0"/>
                  <a:t>from an initial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(0)</m:t>
                        </m:r>
                      </m:sup>
                    </m:sSup>
                  </m:oMath>
                </a14:m>
                <a:r>
                  <a:rPr lang="en-US" dirty="0"/>
                  <a:t> to make sure that </a:t>
                </a:r>
                <a14:m>
                  <m:oMath xmlns:m="http://schemas.openxmlformats.org/officeDocument/2006/math">
                    <m:r>
                      <a:rPr lang="en-US" i="1">
                        <a:latin typeface="Cambria Math" panose="02040503050406030204" pitchFamily="18" charset="0"/>
                      </a:rPr>
                      <m:t>𝑥</m:t>
                    </m:r>
                  </m:oMath>
                </a14:m>
                <a:r>
                  <a:rPr lang="en-US" dirty="0"/>
                  <a:t> is encoded in the parameterized circuit </a:t>
                </a:r>
                <a14:m>
                  <m:oMath xmlns:m="http://schemas.openxmlformats.org/officeDocument/2006/math">
                    <m:r>
                      <a:rPr lang="en-US" i="1">
                        <a:latin typeface="Cambria Math" panose="02040503050406030204" pitchFamily="18" charset="0"/>
                      </a:rPr>
                      <m:t>𝑈</m:t>
                    </m:r>
                  </m:oMath>
                </a14:m>
                <a:r>
                  <a:rPr lang="en-US" dirty="0"/>
                  <a:t>.</a:t>
                </a:r>
              </a:p>
            </p:txBody>
          </p:sp>
        </mc:Choice>
        <mc:Fallback xmlns="">
          <p:sp>
            <p:nvSpPr>
              <p:cNvPr id="3" name="TextBox 2">
                <a:extLst>
                  <a:ext uri="{FF2B5EF4-FFF2-40B4-BE49-F238E27FC236}">
                    <a16:creationId xmlns:a16="http://schemas.microsoft.com/office/drawing/2014/main" id="{DC1DF890-8255-C1B9-3571-DA30B6424F7D}"/>
                  </a:ext>
                </a:extLst>
              </p:cNvPr>
              <p:cNvSpPr txBox="1">
                <a:spLocks noRot="1" noChangeAspect="1" noMove="1" noResize="1" noEditPoints="1" noAdjustHandles="1" noChangeArrowheads="1" noChangeShapeType="1" noTextEdit="1"/>
              </p:cNvSpPr>
              <p:nvPr/>
            </p:nvSpPr>
            <p:spPr>
              <a:xfrm>
                <a:off x="5240244" y="1272587"/>
                <a:ext cx="3817138" cy="1211807"/>
              </a:xfrm>
              <a:prstGeom prst="rect">
                <a:avLst/>
              </a:prstGeom>
              <a:blipFill>
                <a:blip r:embed="rId13"/>
                <a:stretch>
                  <a:fillRect l="-1438" t="-3015" r="-160" b="-7035"/>
                </a:stretch>
              </a:blipFill>
            </p:spPr>
            <p:txBody>
              <a:bodyPr/>
              <a:lstStyle/>
              <a:p>
                <a:r>
                  <a:rPr lang="vi-VN">
                    <a:noFill/>
                  </a:rPr>
                  <a:t> </a:t>
                </a:r>
              </a:p>
            </p:txBody>
          </p:sp>
        </mc:Fallback>
      </mc:AlternateContent>
      <p:pic>
        <p:nvPicPr>
          <p:cNvPr id="11" name="Picture 10" descr="A diagram of a function&#10;&#10;AI-generated content may be incorrect.">
            <a:extLst>
              <a:ext uri="{FF2B5EF4-FFF2-40B4-BE49-F238E27FC236}">
                <a16:creationId xmlns:a16="http://schemas.microsoft.com/office/drawing/2014/main" id="{7E515133-1123-553F-CA94-BC70C3DB9B74}"/>
              </a:ext>
            </a:extLst>
          </p:cNvPr>
          <p:cNvPicPr>
            <a:picLocks noChangeAspect="1"/>
          </p:cNvPicPr>
          <p:nvPr/>
        </p:nvPicPr>
        <p:blipFill>
          <a:blip r:embed="rId14"/>
          <a:stretch>
            <a:fillRect/>
          </a:stretch>
        </p:blipFill>
        <p:spPr>
          <a:xfrm>
            <a:off x="4666079" y="2560036"/>
            <a:ext cx="4440464" cy="1569517"/>
          </a:xfrm>
          <a:prstGeom prst="rect">
            <a:avLst/>
          </a:prstGeom>
        </p:spPr>
      </p:pic>
      <p:cxnSp>
        <p:nvCxnSpPr>
          <p:cNvPr id="37" name="Straight Arrow Connector 36">
            <a:extLst>
              <a:ext uri="{FF2B5EF4-FFF2-40B4-BE49-F238E27FC236}">
                <a16:creationId xmlns:a16="http://schemas.microsoft.com/office/drawing/2014/main" id="{F5AE200B-E4EC-4BD6-7A55-085EF290178D}"/>
              </a:ext>
            </a:extLst>
          </p:cNvPr>
          <p:cNvCxnSpPr>
            <a:cxnSpLocks/>
            <a:stCxn id="28" idx="2"/>
            <a:endCxn id="29" idx="0"/>
          </p:cNvCxnSpPr>
          <p:nvPr/>
        </p:nvCxnSpPr>
        <p:spPr>
          <a:xfrm>
            <a:off x="4308895" y="2135514"/>
            <a:ext cx="5783" cy="337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0826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F568-EDD9-5BE6-57E1-DA4D4F18662B}"/>
              </a:ext>
            </a:extLst>
          </p:cNvPr>
          <p:cNvSpPr>
            <a:spLocks noGrp="1"/>
          </p:cNvSpPr>
          <p:nvPr>
            <p:ph type="title"/>
          </p:nvPr>
        </p:nvSpPr>
        <p:spPr/>
        <p:txBody>
          <a:bodyPr>
            <a:normAutofit/>
          </a:bodyPr>
          <a:lstStyle/>
          <a:p>
            <a:r>
              <a:rPr lang="en-US"/>
              <a:t>2.</a:t>
            </a:r>
            <a:r>
              <a:rPr lang="en-VN"/>
              <a:t>4. </a:t>
            </a:r>
            <a:r>
              <a:rPr lang="en-US"/>
              <a:t>Additional information</a:t>
            </a:r>
            <a:br>
              <a:rPr lang="en-US"/>
            </a:br>
            <a:r>
              <a:rPr lang="en-US" sz="2000"/>
              <a:t>Power of QML</a:t>
            </a:r>
            <a:endParaRPr lang="en-VN"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7048C-C071-7150-E357-14634982BD15}"/>
                  </a:ext>
                </a:extLst>
              </p:cNvPr>
              <p:cNvSpPr>
                <a:spLocks noGrp="1"/>
              </p:cNvSpPr>
              <p:nvPr>
                <p:ph idx="1"/>
              </p:nvPr>
            </p:nvSpPr>
            <p:spPr>
              <a:xfrm>
                <a:off x="628650" y="1369219"/>
                <a:ext cx="7334250" cy="3263504"/>
              </a:xfrm>
            </p:spPr>
            <p:txBody>
              <a:bodyPr/>
              <a:lstStyle/>
              <a:p>
                <a:pPr marL="0" indent="0">
                  <a:buNone/>
                </a:pPr>
                <a:r>
                  <a:rPr lang="en-VN"/>
                  <a:t>We will focus on PQC which is the main computation in QML</a:t>
                </a:r>
              </a:p>
              <a:p>
                <a:pPr marL="0" indent="0">
                  <a:buNone/>
                </a:pPr>
                <a:r>
                  <a:rPr lang="en-VN" b="1"/>
                  <a:t>Encoder</a:t>
                </a:r>
                <a:r>
                  <a:rPr lang="en-VN"/>
                  <a:t>: use a very small </a:t>
                </a:r>
                <a:r>
                  <a:rPr lang="en-US"/>
                  <a:t>qubit </a:t>
                </a:r>
                <a:r>
                  <a:rPr lang="en-VN"/>
                  <a:t>(</a:t>
                </a:r>
                <a14:m>
                  <m:oMath xmlns:m="http://schemas.openxmlformats.org/officeDocument/2006/math">
                    <m:func>
                      <m:funcPr>
                        <m:ctrlPr>
                          <a:rPr lang="vi-VN" b="0" i="1" smtClean="0">
                            <a:latin typeface="Cambria Math" panose="02040503050406030204" pitchFamily="18" charset="0"/>
                          </a:rPr>
                        </m:ctrlPr>
                      </m:funcPr>
                      <m:fName>
                        <m:sSub>
                          <m:sSubPr>
                            <m:ctrlPr>
                              <a:rPr lang="vi-VN" b="0" i="1" smtClean="0">
                                <a:latin typeface="Cambria Math" panose="02040503050406030204" pitchFamily="18" charset="0"/>
                              </a:rPr>
                            </m:ctrlPr>
                          </m:sSubPr>
                          <m:e>
                            <m:r>
                              <m:rPr>
                                <m:sty m:val="p"/>
                              </m:rPr>
                              <a:rPr lang="en-VN" i="0" smtClean="0">
                                <a:latin typeface="Cambria Math" panose="02040503050406030204" pitchFamily="18" charset="0"/>
                              </a:rPr>
                              <m:t>log</m:t>
                            </m:r>
                          </m:e>
                          <m:sub>
                            <m:r>
                              <a:rPr lang="vi-VN" b="0" i="1" smtClean="0">
                                <a:latin typeface="Cambria Math" panose="02040503050406030204" pitchFamily="18" charset="0"/>
                              </a:rPr>
                              <m:t>2</m:t>
                            </m:r>
                          </m:sub>
                        </m:sSub>
                      </m:fName>
                      <m:e>
                        <m:r>
                          <a:rPr lang="en-US" b="0" i="1" smtClean="0">
                            <a:latin typeface="Cambria Math" panose="02040503050406030204" pitchFamily="18" charset="0"/>
                          </a:rPr>
                          <m:t>𝑁</m:t>
                        </m:r>
                      </m:e>
                    </m:func>
                  </m:oMath>
                </a14:m>
                <a:r>
                  <a:rPr lang="en-VN"/>
                  <a:t>) to loading / encoding </a:t>
                </a:r>
                <a14:m>
                  <m:oMath xmlns:m="http://schemas.openxmlformats.org/officeDocument/2006/math">
                    <m:r>
                      <m:rPr>
                        <m:sty m:val="p"/>
                      </m:rPr>
                      <a:rPr lang="en-VN" i="1">
                        <a:latin typeface="Cambria Math" panose="02040503050406030204" pitchFamily="18" charset="0"/>
                      </a:rPr>
                      <m:t>N</m:t>
                    </m:r>
                  </m:oMath>
                </a14:m>
                <a:r>
                  <a:rPr lang="en-VN"/>
                  <a:t> – dimensional normalized </a:t>
                </a:r>
                <a14:m>
                  <m:oMath xmlns:m="http://schemas.openxmlformats.org/officeDocument/2006/math">
                    <m:r>
                      <a:rPr lang="en-VN" i="1">
                        <a:latin typeface="Cambria Math" panose="02040503050406030204" pitchFamily="18" charset="0"/>
                      </a:rPr>
                      <m:t>𝑥</m:t>
                    </m:r>
                  </m:oMath>
                </a14:m>
                <a:r>
                  <a:rPr lang="en-VN" i="1"/>
                  <a:t>. </a:t>
                </a:r>
                <a:endParaRPr lang="en-US" i="1"/>
              </a:p>
              <a:p>
                <a:pPr marL="0" indent="0">
                  <a:buNone/>
                </a:pPr>
                <a:r>
                  <a:rPr lang="en-VN" b="1"/>
                  <a:t>Operator</a:t>
                </a:r>
                <a:r>
                  <a:rPr lang="en-VN"/>
                  <a:t>: like classical </a:t>
                </a:r>
                <a:r>
                  <a:rPr lang="en-US"/>
                  <a:t>NN</a:t>
                </a:r>
                <a:r>
                  <a:rPr lang="en-VN"/>
                  <a:t>, the structure of </a:t>
                </a:r>
                <a14:m>
                  <m:oMath xmlns:m="http://schemas.openxmlformats.org/officeDocument/2006/math">
                    <m:r>
                      <a:rPr lang="en-VN" i="1">
                        <a:latin typeface="Cambria Math" panose="02040503050406030204" pitchFamily="18" charset="0"/>
                      </a:rPr>
                      <m:t>𝑈</m:t>
                    </m:r>
                    <m:r>
                      <a:rPr lang="vi-VN" b="0" i="1">
                        <a:latin typeface="Cambria Math" panose="02040503050406030204" pitchFamily="18" charset="0"/>
                      </a:rPr>
                      <m:t>(</m:t>
                    </m:r>
                    <m:r>
                      <a:rPr lang="vi-VN" b="1" i="1">
                        <a:latin typeface="Cambria Math" panose="02040503050406030204" pitchFamily="18" charset="0"/>
                      </a:rPr>
                      <m:t>𝜽</m:t>
                    </m:r>
                    <m:r>
                      <a:rPr lang="en-VN" i="1">
                        <a:latin typeface="Cambria Math" panose="02040503050406030204" pitchFamily="18" charset="0"/>
                      </a:rPr>
                      <m:t>)</m:t>
                    </m:r>
                  </m:oMath>
                </a14:m>
                <a:r>
                  <a:rPr lang="en-VN"/>
                  <a:t> decides the model extract feature / process information good or bad.</a:t>
                </a:r>
              </a:p>
              <a:p>
                <a:pPr marL="0" indent="0">
                  <a:buNone/>
                </a:pPr>
                <a:r>
                  <a:rPr lang="en-US" b="1"/>
                  <a:t>Decoder</a:t>
                </a:r>
                <a:r>
                  <a:rPr lang="en-VN"/>
                  <a:t>: quantum information </a:t>
                </a:r>
                <a14:m>
                  <m:oMath xmlns:m="http://schemas.openxmlformats.org/officeDocument/2006/math">
                    <m:r>
                      <a:rPr lang="en-US" b="0" i="1" smtClean="0">
                        <a:latin typeface="Cambria Math" panose="02040503050406030204" pitchFamily="18" charset="0"/>
                      </a:rPr>
                      <m:t>→</m:t>
                    </m:r>
                  </m:oMath>
                </a14:m>
                <a:r>
                  <a:rPr lang="en-US"/>
                  <a:t> </a:t>
                </a:r>
                <a:r>
                  <a:rPr lang="en-VN"/>
                  <a:t>classical information. </a:t>
                </a:r>
              </a:p>
            </p:txBody>
          </p:sp>
        </mc:Choice>
        <mc:Fallback xmlns="">
          <p:sp>
            <p:nvSpPr>
              <p:cNvPr id="3" name="Content Placeholder 2">
                <a:extLst>
                  <a:ext uri="{FF2B5EF4-FFF2-40B4-BE49-F238E27FC236}">
                    <a16:creationId xmlns:a16="http://schemas.microsoft.com/office/drawing/2014/main" id="{7097048C-C071-7150-E357-14634982BD15}"/>
                  </a:ext>
                </a:extLst>
              </p:cNvPr>
              <p:cNvSpPr>
                <a:spLocks noGrp="1" noRot="1" noChangeAspect="1" noMove="1" noResize="1" noEditPoints="1" noAdjustHandles="1" noChangeArrowheads="1" noChangeShapeType="1" noTextEdit="1"/>
              </p:cNvSpPr>
              <p:nvPr>
                <p:ph idx="1"/>
              </p:nvPr>
            </p:nvSpPr>
            <p:spPr>
              <a:xfrm>
                <a:off x="628650" y="1369219"/>
                <a:ext cx="7334250" cy="3263504"/>
              </a:xfrm>
              <a:blipFill>
                <a:blip r:embed="rId3"/>
                <a:stretch>
                  <a:fillRect l="-998" t="-2243" r="-665"/>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7043E9AF-36CB-0288-6816-A41245770716}"/>
              </a:ext>
            </a:extLst>
          </p:cNvPr>
          <p:cNvSpPr>
            <a:spLocks noGrp="1"/>
          </p:cNvSpPr>
          <p:nvPr>
            <p:ph type="sldNum" sz="quarter" idx="12"/>
          </p:nvPr>
        </p:nvSpPr>
        <p:spPr/>
        <p:txBody>
          <a:bodyPr/>
          <a:lstStyle/>
          <a:p>
            <a:fld id="{6A45828D-F580-42DE-B77E-860980F07F32}" type="slidenum">
              <a:rPr lang="vi-VN" smtClean="0"/>
              <a:t>65</a:t>
            </a:fld>
            <a:endParaRPr lang="vi-VN"/>
          </a:p>
        </p:txBody>
      </p:sp>
    </p:spTree>
    <p:extLst>
      <p:ext uri="{BB962C8B-B14F-4D97-AF65-F5344CB8AC3E}">
        <p14:creationId xmlns:p14="http://schemas.microsoft.com/office/powerpoint/2010/main" val="3032835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F568-EDD9-5BE6-57E1-DA4D4F18662B}"/>
              </a:ext>
            </a:extLst>
          </p:cNvPr>
          <p:cNvSpPr>
            <a:spLocks noGrp="1"/>
          </p:cNvSpPr>
          <p:nvPr>
            <p:ph type="title"/>
          </p:nvPr>
        </p:nvSpPr>
        <p:spPr/>
        <p:txBody>
          <a:bodyPr>
            <a:normAutofit/>
          </a:bodyPr>
          <a:lstStyle/>
          <a:p>
            <a:r>
              <a:rPr lang="en-US"/>
              <a:t>2.</a:t>
            </a:r>
            <a:r>
              <a:rPr lang="en-VN"/>
              <a:t>4. </a:t>
            </a:r>
            <a:r>
              <a:rPr lang="en-US"/>
              <a:t>Additional information</a:t>
            </a:r>
            <a:br>
              <a:rPr lang="en-US"/>
            </a:br>
            <a:r>
              <a:rPr lang="en-VN" sz="2000"/>
              <a:t>Challenge in QML field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7048C-C071-7150-E357-14634982BD15}"/>
                  </a:ext>
                </a:extLst>
              </p:cNvPr>
              <p:cNvSpPr>
                <a:spLocks noGrp="1"/>
              </p:cNvSpPr>
              <p:nvPr>
                <p:ph idx="1"/>
              </p:nvPr>
            </p:nvSpPr>
            <p:spPr>
              <a:xfrm>
                <a:off x="628650" y="1369219"/>
                <a:ext cx="7334250" cy="2597414"/>
              </a:xfrm>
            </p:spPr>
            <p:txBody>
              <a:bodyPr/>
              <a:lstStyle/>
              <a:p>
                <a:r>
                  <a:rPr lang="en-VN"/>
                  <a:t>Standard architechture?</a:t>
                </a:r>
              </a:p>
              <a:p>
                <a:r>
                  <a:rPr lang="en-VN"/>
                  <a:t>Trainability, Expressibility</a:t>
                </a:r>
              </a:p>
              <a:p>
                <a:r>
                  <a:rPr lang="en-VN"/>
                  <a:t>Lack of experiment resources (not enough </a:t>
                </a:r>
                <a:r>
                  <a:rPr lang="en-US"/>
                  <a:t>simulated #</a:t>
                </a:r>
                <a:r>
                  <a:rPr lang="en-VN"/>
                  <a:t>qubit to</a:t>
                </a:r>
                <a:r>
                  <a:rPr lang="en-US"/>
                  <a:t> transform toy dataset </a:t>
                </a:r>
                <a14:m>
                  <m:oMath xmlns:m="http://schemas.openxmlformats.org/officeDocument/2006/math">
                    <m:r>
                      <a:rPr lang="en-US" b="0" i="1" smtClean="0">
                        <a:latin typeface="Cambria Math" panose="02040503050406030204" pitchFamily="18" charset="0"/>
                      </a:rPr>
                      <m:t>→</m:t>
                    </m:r>
                  </m:oMath>
                </a14:m>
                <a:r>
                  <a:rPr lang="en-VN"/>
                  <a:t> real dataset)</a:t>
                </a:r>
                <a:endParaRPr lang="en-US"/>
              </a:p>
              <a:p>
                <a:r>
                  <a:rPr lang="en-US">
                    <a:solidFill>
                      <a:srgbClr val="FF0000"/>
                    </a:solidFill>
                  </a:rPr>
                  <a:t>Hype in QML</a:t>
                </a:r>
                <a:r>
                  <a:rPr lang="en-US"/>
                  <a:t>: some applied QML models are actually worse than classical models.</a:t>
                </a:r>
              </a:p>
              <a:p>
                <a:r>
                  <a:rPr lang="en-US"/>
                  <a:t>Other problems</a:t>
                </a:r>
              </a:p>
              <a:p>
                <a:endParaRPr lang="en-VN"/>
              </a:p>
            </p:txBody>
          </p:sp>
        </mc:Choice>
        <mc:Fallback xmlns="">
          <p:sp>
            <p:nvSpPr>
              <p:cNvPr id="3" name="Content Placeholder 2">
                <a:extLst>
                  <a:ext uri="{FF2B5EF4-FFF2-40B4-BE49-F238E27FC236}">
                    <a16:creationId xmlns:a16="http://schemas.microsoft.com/office/drawing/2014/main" id="{7097048C-C071-7150-E357-14634982BD15}"/>
                  </a:ext>
                </a:extLst>
              </p:cNvPr>
              <p:cNvSpPr>
                <a:spLocks noGrp="1" noRot="1" noChangeAspect="1" noMove="1" noResize="1" noEditPoints="1" noAdjustHandles="1" noChangeArrowheads="1" noChangeShapeType="1" noTextEdit="1"/>
              </p:cNvSpPr>
              <p:nvPr>
                <p:ph idx="1"/>
              </p:nvPr>
            </p:nvSpPr>
            <p:spPr>
              <a:xfrm>
                <a:off x="628650" y="1369219"/>
                <a:ext cx="7334250" cy="2597414"/>
              </a:xfrm>
              <a:blipFill>
                <a:blip r:embed="rId3"/>
                <a:stretch>
                  <a:fillRect l="-831" t="-2817" b="-1408"/>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7043E9AF-36CB-0288-6816-A41245770716}"/>
              </a:ext>
            </a:extLst>
          </p:cNvPr>
          <p:cNvSpPr>
            <a:spLocks noGrp="1"/>
          </p:cNvSpPr>
          <p:nvPr>
            <p:ph type="sldNum" sz="quarter" idx="12"/>
          </p:nvPr>
        </p:nvSpPr>
        <p:spPr/>
        <p:txBody>
          <a:bodyPr/>
          <a:lstStyle/>
          <a:p>
            <a:fld id="{6A45828D-F580-42DE-B77E-860980F07F32}" type="slidenum">
              <a:rPr lang="vi-VN" smtClean="0"/>
              <a:t>66</a:t>
            </a:fld>
            <a:endParaRPr lang="vi-VN"/>
          </a:p>
        </p:txBody>
      </p:sp>
      <p:sp>
        <p:nvSpPr>
          <p:cNvPr id="8" name="TextBox 7">
            <a:extLst>
              <a:ext uri="{FF2B5EF4-FFF2-40B4-BE49-F238E27FC236}">
                <a16:creationId xmlns:a16="http://schemas.microsoft.com/office/drawing/2014/main" id="{18207FF7-7528-30EF-E0BE-C3FEC552CD95}"/>
              </a:ext>
            </a:extLst>
          </p:cNvPr>
          <p:cNvSpPr txBox="1"/>
          <p:nvPr/>
        </p:nvSpPr>
        <p:spPr>
          <a:xfrm>
            <a:off x="628649" y="4025444"/>
            <a:ext cx="7973483" cy="1015663"/>
          </a:xfrm>
          <a:prstGeom prst="rect">
            <a:avLst/>
          </a:prstGeom>
          <a:noFill/>
        </p:spPr>
        <p:txBody>
          <a:bodyPr wrap="square">
            <a:spAutoFit/>
          </a:bodyPr>
          <a:lstStyle/>
          <a:p>
            <a:r>
              <a:rPr lang="en-US" sz="1200" b="1"/>
              <a:t>[2.12] </a:t>
            </a:r>
            <a:r>
              <a:rPr lang="en-US" sz="1200"/>
              <a:t>Joseph Bowles, Shahnawaz Ahmed, &amp; Maria Schuld. (2024). Better than classical? The subtle art of benchmarking quantum machine learning models.</a:t>
            </a:r>
          </a:p>
          <a:p>
            <a:r>
              <a:rPr lang="en-US" sz="1200" b="1"/>
              <a:t>[2.13] </a:t>
            </a:r>
            <a:r>
              <a:rPr lang="en-US" sz="1200"/>
              <a:t>Schuld, M., &amp; Killoran, N. (2022). Is Quantum Advantage the Right Goal for Quantum Machine Learning?. PRX Quantum, 3, 030101.</a:t>
            </a:r>
          </a:p>
          <a:p>
            <a:r>
              <a:rPr lang="en-US" sz="1200" b="1"/>
              <a:t>[2.14] </a:t>
            </a:r>
            <a:r>
              <a:rPr lang="en-US" sz="1200"/>
              <a:t>Jens Eisert, &amp; John Preskill. (2025). Mind the gaps: The fraught road to quantum advantage.</a:t>
            </a:r>
          </a:p>
        </p:txBody>
      </p:sp>
    </p:spTree>
    <p:extLst>
      <p:ext uri="{BB962C8B-B14F-4D97-AF65-F5344CB8AC3E}">
        <p14:creationId xmlns:p14="http://schemas.microsoft.com/office/powerpoint/2010/main" val="1624147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EA7D-0AE2-8257-9E38-3E8E992BA9F5}"/>
              </a:ext>
            </a:extLst>
          </p:cNvPr>
          <p:cNvSpPr>
            <a:spLocks noGrp="1"/>
          </p:cNvSpPr>
          <p:nvPr>
            <p:ph type="title"/>
          </p:nvPr>
        </p:nvSpPr>
        <p:spPr/>
        <p:txBody>
          <a:bodyPr/>
          <a:lstStyle/>
          <a:p>
            <a:r>
              <a:rPr lang="en-US"/>
              <a:t>3. Quantum simulation</a:t>
            </a:r>
            <a:endParaRPr lang="vi-VN"/>
          </a:p>
        </p:txBody>
      </p:sp>
      <p:sp>
        <p:nvSpPr>
          <p:cNvPr id="3" name="Content Placeholder 2">
            <a:extLst>
              <a:ext uri="{FF2B5EF4-FFF2-40B4-BE49-F238E27FC236}">
                <a16:creationId xmlns:a16="http://schemas.microsoft.com/office/drawing/2014/main" id="{78264564-38A8-EACE-125B-10C97D15A224}"/>
              </a:ext>
            </a:extLst>
          </p:cNvPr>
          <p:cNvSpPr>
            <a:spLocks noGrp="1"/>
          </p:cNvSpPr>
          <p:nvPr>
            <p:ph idx="1"/>
          </p:nvPr>
        </p:nvSpPr>
        <p:spPr/>
        <p:txBody>
          <a:bodyPr/>
          <a:lstStyle/>
          <a:p>
            <a:pPr marL="0" indent="0">
              <a:buNone/>
            </a:pPr>
            <a:r>
              <a:rPr lang="en-US"/>
              <a:t>3.1. State vector</a:t>
            </a:r>
          </a:p>
          <a:p>
            <a:pPr marL="0" indent="0">
              <a:buNone/>
            </a:pPr>
            <a:r>
              <a:rPr lang="en-US"/>
              <a:t>3.2. Stabilizer formalism</a:t>
            </a:r>
          </a:p>
          <a:p>
            <a:pPr marL="0" indent="0">
              <a:buNone/>
            </a:pPr>
            <a:r>
              <a:rPr lang="en-US"/>
              <a:t>3.3. Tensor network (Matrix product state)</a:t>
            </a:r>
            <a:endParaRPr lang="vi-VN"/>
          </a:p>
        </p:txBody>
      </p:sp>
      <p:sp>
        <p:nvSpPr>
          <p:cNvPr id="4" name="Slide Number Placeholder 3">
            <a:extLst>
              <a:ext uri="{FF2B5EF4-FFF2-40B4-BE49-F238E27FC236}">
                <a16:creationId xmlns:a16="http://schemas.microsoft.com/office/drawing/2014/main" id="{C6BE4432-65D6-7074-B1DD-79B45DE45889}"/>
              </a:ext>
            </a:extLst>
          </p:cNvPr>
          <p:cNvSpPr>
            <a:spLocks noGrp="1"/>
          </p:cNvSpPr>
          <p:nvPr>
            <p:ph type="sldNum" sz="quarter" idx="12"/>
          </p:nvPr>
        </p:nvSpPr>
        <p:spPr/>
        <p:txBody>
          <a:bodyPr/>
          <a:lstStyle/>
          <a:p>
            <a:fld id="{6A45828D-F580-42DE-B77E-860980F07F32}" type="slidenum">
              <a:rPr lang="vi-VN" smtClean="0"/>
              <a:t>67</a:t>
            </a:fld>
            <a:endParaRPr lang="vi-VN"/>
          </a:p>
        </p:txBody>
      </p:sp>
    </p:spTree>
    <p:extLst>
      <p:ext uri="{BB962C8B-B14F-4D97-AF65-F5344CB8AC3E}">
        <p14:creationId xmlns:p14="http://schemas.microsoft.com/office/powerpoint/2010/main" val="39423731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01967-6DAB-FCF8-45CF-36F4C1E6C286}"/>
              </a:ext>
            </a:extLst>
          </p:cNvPr>
          <p:cNvSpPr>
            <a:spLocks noGrp="1"/>
          </p:cNvSpPr>
          <p:nvPr>
            <p:ph type="title"/>
          </p:nvPr>
        </p:nvSpPr>
        <p:spPr/>
        <p:txBody>
          <a:bodyPr>
            <a:normAutofit/>
          </a:bodyPr>
          <a:lstStyle/>
          <a:p>
            <a:r>
              <a:rPr lang="en-US"/>
              <a:t>3.1. Quantum simulation</a:t>
            </a:r>
            <a:br>
              <a:rPr lang="en-US" sz="2400"/>
            </a:br>
            <a:r>
              <a:rPr lang="en-US" sz="2000"/>
              <a:t>State vector</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7F6365-A6A1-F53A-3A7F-14801FA12829}"/>
                  </a:ext>
                </a:extLst>
              </p:cNvPr>
              <p:cNvSpPr>
                <a:spLocks noGrp="1"/>
              </p:cNvSpPr>
              <p:nvPr>
                <p:ph idx="1"/>
              </p:nvPr>
            </p:nvSpPr>
            <p:spPr>
              <a:xfrm>
                <a:off x="628650" y="1145579"/>
                <a:ext cx="4202773" cy="1159411"/>
              </a:xfrm>
            </p:spPr>
            <p:txBody>
              <a:bodyPr>
                <a:normAutofit/>
              </a:bodyPr>
              <a:lstStyle/>
              <a:p>
                <a:pPr marL="0" indent="0">
                  <a:buNone/>
                </a:pPr>
                <a:r>
                  <a:rPr lang="en-US" sz="1500" dirty="0"/>
                  <a:t>A </a:t>
                </a:r>
                <a14:m>
                  <m:oMath xmlns:m="http://schemas.openxmlformats.org/officeDocument/2006/math">
                    <m:r>
                      <a:rPr lang="en-US" sz="1500" i="1">
                        <a:latin typeface="Cambria Math" panose="02040503050406030204" pitchFamily="18" charset="0"/>
                      </a:rPr>
                      <m:t>𝑛</m:t>
                    </m:r>
                  </m:oMath>
                </a14:m>
                <a:r>
                  <a:rPr lang="en-US" sz="1500" dirty="0"/>
                  <a:t> – qubit quantum state can be in the form:</a:t>
                </a:r>
              </a:p>
              <a:p>
                <a:pPr marL="342900" lvl="1" indent="0">
                  <a:buNone/>
                </a:pPr>
                <a14:m>
                  <m:oMath xmlns:m="http://schemas.openxmlformats.org/officeDocument/2006/math">
                    <m:d>
                      <m:dPr>
                        <m:begChr m:val="|"/>
                        <m:endChr m:val="⟩"/>
                        <m:ctrlPr>
                          <a:rPr lang="en-US" sz="1500" i="1">
                            <a:latin typeface="Cambria Math" panose="02040503050406030204" pitchFamily="18" charset="0"/>
                          </a:rPr>
                        </m:ctrlPr>
                      </m:dPr>
                      <m:e>
                        <m:sSup>
                          <m:sSupPr>
                            <m:ctrlPr>
                              <a:rPr lang="en-US" sz="1500" i="1">
                                <a:latin typeface="Cambria Math" panose="02040503050406030204" pitchFamily="18" charset="0"/>
                              </a:rPr>
                            </m:ctrlPr>
                          </m:sSupPr>
                          <m:e>
                            <m:r>
                              <a:rPr lang="en-US" sz="1500" i="1">
                                <a:latin typeface="Cambria Math" panose="02040503050406030204" pitchFamily="18" charset="0"/>
                              </a:rPr>
                              <m:t>𝜓</m:t>
                            </m:r>
                          </m:e>
                          <m:sup>
                            <m:d>
                              <m:dPr>
                                <m:ctrlPr>
                                  <a:rPr lang="en-US" sz="1500" i="1">
                                    <a:latin typeface="Cambria Math" panose="02040503050406030204" pitchFamily="18" charset="0"/>
                                  </a:rPr>
                                </m:ctrlPr>
                              </m:dPr>
                              <m:e>
                                <m:r>
                                  <a:rPr lang="en-US" sz="1500" i="1">
                                    <a:latin typeface="Cambria Math" panose="02040503050406030204" pitchFamily="18" charset="0"/>
                                  </a:rPr>
                                  <m:t>𝑡</m:t>
                                </m:r>
                              </m:e>
                            </m:d>
                          </m:sup>
                        </m:sSup>
                      </m:e>
                    </m:d>
                    <m:r>
                      <a:rPr lang="en-US" sz="1500" i="1">
                        <a:latin typeface="Cambria Math" panose="02040503050406030204" pitchFamily="18" charset="0"/>
                      </a:rPr>
                      <m:t>=</m:t>
                    </m:r>
                    <m:d>
                      <m:dPr>
                        <m:begChr m:val="["/>
                        <m:endChr m:val="]"/>
                        <m:ctrlPr>
                          <a:rPr lang="en-US" sz="1500" i="1">
                            <a:latin typeface="Cambria Math" panose="02040503050406030204" pitchFamily="18" charset="0"/>
                          </a:rPr>
                        </m:ctrlPr>
                      </m:dPr>
                      <m:e>
                        <m:m>
                          <m:mPr>
                            <m:mcs>
                              <m:mc>
                                <m:mcPr>
                                  <m:count m:val="1"/>
                                  <m:mcJc m:val="center"/>
                                </m:mcPr>
                              </m:mc>
                            </m:mcs>
                            <m:ctrlPr>
                              <a:rPr lang="en-US" sz="1500" i="1">
                                <a:latin typeface="Cambria Math" panose="02040503050406030204" pitchFamily="18" charset="0"/>
                              </a:rPr>
                            </m:ctrlPr>
                          </m:mPr>
                          <m:mr>
                            <m:e>
                              <m:sSubSup>
                                <m:sSubSupPr>
                                  <m:ctrlPr>
                                    <a:rPr lang="en-US" sz="1500" i="1">
                                      <a:latin typeface="Cambria Math" panose="02040503050406030204" pitchFamily="18" charset="0"/>
                                    </a:rPr>
                                  </m:ctrlPr>
                                </m:sSubSupPr>
                                <m:e>
                                  <m:r>
                                    <a:rPr lang="en-US" sz="1500" i="1">
                                      <a:latin typeface="Cambria Math" panose="02040503050406030204" pitchFamily="18" charset="0"/>
                                    </a:rPr>
                                    <m:t>𝛼</m:t>
                                  </m:r>
                                </m:e>
                                <m:sub>
                                  <m:r>
                                    <a:rPr lang="en-US" sz="1500" i="1">
                                      <a:latin typeface="Cambria Math" panose="02040503050406030204" pitchFamily="18" charset="0"/>
                                    </a:rPr>
                                    <m:t>0</m:t>
                                  </m:r>
                                </m:sub>
                                <m:sup>
                                  <m:d>
                                    <m:dPr>
                                      <m:ctrlPr>
                                        <a:rPr lang="en-US" sz="1500" i="1">
                                          <a:latin typeface="Cambria Math" panose="02040503050406030204" pitchFamily="18" charset="0"/>
                                        </a:rPr>
                                      </m:ctrlPr>
                                    </m:dPr>
                                    <m:e>
                                      <m:r>
                                        <a:rPr lang="en-US" sz="1500" i="1">
                                          <a:latin typeface="Cambria Math" panose="02040503050406030204" pitchFamily="18" charset="0"/>
                                        </a:rPr>
                                        <m:t>𝑡</m:t>
                                      </m:r>
                                    </m:e>
                                  </m:d>
                                </m:sup>
                              </m:sSubSup>
                            </m:e>
                          </m:mr>
                          <m:mr>
                            <m:e>
                              <m:r>
                                <a:rPr lang="en-US" sz="1500" i="1">
                                  <a:latin typeface="Cambria Math" panose="02040503050406030204" pitchFamily="18" charset="0"/>
                                  <a:ea typeface="Cambria Math" panose="02040503050406030204" pitchFamily="18" charset="0"/>
                                </a:rPr>
                                <m:t>⋮</m:t>
                              </m:r>
                            </m:e>
                          </m:mr>
                          <m:mr>
                            <m:e>
                              <m:sSubSup>
                                <m:sSubSupPr>
                                  <m:ctrlPr>
                                    <a:rPr lang="en-US" sz="1500" i="1">
                                      <a:latin typeface="Cambria Math" panose="02040503050406030204" pitchFamily="18" charset="0"/>
                                    </a:rPr>
                                  </m:ctrlPr>
                                </m:sSubSupPr>
                                <m:e>
                                  <m:r>
                                    <a:rPr lang="en-US" sz="1500" i="1">
                                      <a:latin typeface="Cambria Math" panose="02040503050406030204" pitchFamily="18" charset="0"/>
                                    </a:rPr>
                                    <m:t>𝛼</m:t>
                                  </m:r>
                                </m:e>
                                <m:sub>
                                  <m:r>
                                    <a:rPr lang="en-US" sz="1500" i="1">
                                      <a:latin typeface="Cambria Math" panose="02040503050406030204" pitchFamily="18" charset="0"/>
                                    </a:rPr>
                                    <m:t>𝑁</m:t>
                                  </m:r>
                                  <m:r>
                                    <a:rPr lang="en-US" sz="1500" i="1">
                                      <a:latin typeface="Cambria Math" panose="02040503050406030204" pitchFamily="18" charset="0"/>
                                    </a:rPr>
                                    <m:t>−1</m:t>
                                  </m:r>
                                </m:sub>
                                <m:sup>
                                  <m:d>
                                    <m:dPr>
                                      <m:ctrlPr>
                                        <a:rPr lang="en-US" sz="1500" i="1">
                                          <a:latin typeface="Cambria Math" panose="02040503050406030204" pitchFamily="18" charset="0"/>
                                        </a:rPr>
                                      </m:ctrlPr>
                                    </m:dPr>
                                    <m:e>
                                      <m:r>
                                        <a:rPr lang="en-US" sz="1500" i="1">
                                          <a:latin typeface="Cambria Math" panose="02040503050406030204" pitchFamily="18" charset="0"/>
                                        </a:rPr>
                                        <m:t>𝑡</m:t>
                                      </m:r>
                                    </m:e>
                                  </m:d>
                                </m:sup>
                              </m:sSubSup>
                            </m:e>
                          </m:mr>
                        </m:m>
                      </m:e>
                    </m:d>
                  </m:oMath>
                </a14:m>
                <a:r>
                  <a:rPr lang="en-US" sz="1500" dirty="0"/>
                  <a:t>  where </a:t>
                </a:r>
                <a14:m>
                  <m:oMath xmlns:m="http://schemas.openxmlformats.org/officeDocument/2006/math">
                    <m:r>
                      <a:rPr lang="en-US" sz="1500" i="1">
                        <a:latin typeface="Cambria Math" panose="02040503050406030204" pitchFamily="18" charset="0"/>
                      </a:rPr>
                      <m:t>𝑁</m:t>
                    </m:r>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2</m:t>
                        </m:r>
                      </m:e>
                      <m:sup>
                        <m:r>
                          <a:rPr lang="en-US" sz="1500" i="1">
                            <a:latin typeface="Cambria Math" panose="02040503050406030204" pitchFamily="18" charset="0"/>
                          </a:rPr>
                          <m:t>𝑛</m:t>
                        </m:r>
                      </m:sup>
                    </m:sSup>
                  </m:oMath>
                </a14:m>
                <a:r>
                  <a:rPr lang="en-US" sz="1500" dirty="0"/>
                  <a:t> and </a:t>
                </a:r>
                <a14:m>
                  <m:oMath xmlns:m="http://schemas.openxmlformats.org/officeDocument/2006/math">
                    <m:sSubSup>
                      <m:sSubSupPr>
                        <m:ctrlPr>
                          <a:rPr lang="en-US" sz="1500" i="1">
                            <a:latin typeface="Cambria Math" panose="02040503050406030204" pitchFamily="18" charset="0"/>
                          </a:rPr>
                        </m:ctrlPr>
                      </m:sSubSupPr>
                      <m:e>
                        <m:r>
                          <a:rPr lang="en-US" sz="1500" i="1">
                            <a:latin typeface="Cambria Math" panose="02040503050406030204" pitchFamily="18" charset="0"/>
                          </a:rPr>
                          <m:t>𝛼</m:t>
                        </m:r>
                      </m:e>
                      <m:sub>
                        <m:r>
                          <a:rPr lang="en-US" sz="1500" i="1">
                            <a:latin typeface="Cambria Math" panose="02040503050406030204" pitchFamily="18" charset="0"/>
                          </a:rPr>
                          <m:t>𝑗</m:t>
                        </m:r>
                      </m:sub>
                      <m:sup>
                        <m:d>
                          <m:dPr>
                            <m:ctrlPr>
                              <a:rPr lang="en-US" sz="1500" i="1">
                                <a:latin typeface="Cambria Math" panose="02040503050406030204" pitchFamily="18" charset="0"/>
                              </a:rPr>
                            </m:ctrlPr>
                          </m:dPr>
                          <m:e>
                            <m:r>
                              <a:rPr lang="en-US" sz="1500" i="1">
                                <a:latin typeface="Cambria Math" panose="02040503050406030204" pitchFamily="18" charset="0"/>
                              </a:rPr>
                              <m:t>𝑡</m:t>
                            </m:r>
                          </m:e>
                        </m:d>
                      </m:sup>
                    </m:sSubSup>
                    <m:r>
                      <a:rPr lang="en-US" sz="1500" i="1">
                        <a:latin typeface="Cambria Math" panose="02040503050406030204" pitchFamily="18" charset="0"/>
                      </a:rPr>
                      <m:t>∈</m:t>
                    </m:r>
                    <m:r>
                      <a:rPr lang="en-US" sz="1500" i="1">
                        <a:latin typeface="Cambria Math" panose="02040503050406030204" pitchFamily="18" charset="0"/>
                        <a:ea typeface="Cambria Math" panose="02040503050406030204" pitchFamily="18" charset="0"/>
                      </a:rPr>
                      <m:t>ℂ</m:t>
                    </m:r>
                  </m:oMath>
                </a14:m>
                <a:r>
                  <a:rPr lang="en-US" sz="1500" dirty="0"/>
                  <a:t> </a:t>
                </a:r>
              </a:p>
            </p:txBody>
          </p:sp>
        </mc:Choice>
        <mc:Fallback xmlns="">
          <p:sp>
            <p:nvSpPr>
              <p:cNvPr id="3" name="Content Placeholder 2">
                <a:extLst>
                  <a:ext uri="{FF2B5EF4-FFF2-40B4-BE49-F238E27FC236}">
                    <a16:creationId xmlns:a16="http://schemas.microsoft.com/office/drawing/2014/main" id="{AF7F6365-A6A1-F53A-3A7F-14801FA12829}"/>
                  </a:ext>
                </a:extLst>
              </p:cNvPr>
              <p:cNvSpPr>
                <a:spLocks noGrp="1" noRot="1" noChangeAspect="1" noMove="1" noResize="1" noEditPoints="1" noAdjustHandles="1" noChangeArrowheads="1" noChangeShapeType="1" noTextEdit="1"/>
              </p:cNvSpPr>
              <p:nvPr>
                <p:ph idx="1"/>
              </p:nvPr>
            </p:nvSpPr>
            <p:spPr>
              <a:xfrm>
                <a:off x="628650" y="1145579"/>
                <a:ext cx="4202773" cy="1159411"/>
              </a:xfrm>
              <a:blipFill>
                <a:blip r:embed="rId3"/>
                <a:stretch>
                  <a:fillRect l="-580" t="-2632"/>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FA9173CE-5AF2-DEF6-8117-C2B6515361C4}"/>
              </a:ext>
            </a:extLst>
          </p:cNvPr>
          <p:cNvSpPr>
            <a:spLocks noGrp="1"/>
          </p:cNvSpPr>
          <p:nvPr>
            <p:ph type="sldNum" sz="quarter" idx="12"/>
          </p:nvPr>
        </p:nvSpPr>
        <p:spPr/>
        <p:txBody>
          <a:bodyPr/>
          <a:lstStyle/>
          <a:p>
            <a:fld id="{3C0C221A-CB66-4297-9A52-937C35126D0C}" type="slidenum">
              <a:rPr lang="en-US" smtClean="0"/>
              <a:t>68</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1182476-AA37-AC95-3300-450EDDAB95AB}"/>
                  </a:ext>
                </a:extLst>
              </p:cNvPr>
              <p:cNvGraphicFramePr>
                <a:graphicFrameLocks noGrp="1"/>
              </p:cNvGraphicFramePr>
              <p:nvPr>
                <p:extLst>
                  <p:ext uri="{D42A27DB-BD31-4B8C-83A1-F6EECF244321}">
                    <p14:modId xmlns:p14="http://schemas.microsoft.com/office/powerpoint/2010/main" val="1206922754"/>
                  </p:ext>
                </p:extLst>
              </p:nvPr>
            </p:nvGraphicFramePr>
            <p:xfrm>
              <a:off x="628650" y="2763034"/>
              <a:ext cx="3389830" cy="408671"/>
            </p:xfrm>
            <a:graphic>
              <a:graphicData uri="http://schemas.openxmlformats.org/drawingml/2006/table">
                <a:tbl>
                  <a:tblPr firstRow="1" bandRow="1">
                    <a:tableStyleId>{5C22544A-7EE6-4342-B048-85BDC9FD1C3A}</a:tableStyleId>
                  </a:tblPr>
                  <a:tblGrid>
                    <a:gridCol w="2714625">
                      <a:extLst>
                        <a:ext uri="{9D8B030D-6E8A-4147-A177-3AD203B41FA5}">
                          <a16:colId xmlns:a16="http://schemas.microsoft.com/office/drawing/2014/main" val="1848615564"/>
                        </a:ext>
                      </a:extLst>
                    </a:gridCol>
                    <a:gridCol w="675205">
                      <a:extLst>
                        <a:ext uri="{9D8B030D-6E8A-4147-A177-3AD203B41FA5}">
                          <a16:colId xmlns:a16="http://schemas.microsoft.com/office/drawing/2014/main" val="1798586957"/>
                        </a:ext>
                      </a:extLst>
                    </a:gridCol>
                  </a:tblGrid>
                  <a:tr h="408671">
                    <a:tc>
                      <a:txBody>
                        <a:bodyPr/>
                        <a:lstStyle/>
                        <a:p>
                          <a:pPr marL="0" indent="0">
                            <a:buNone/>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𝑔</m:t>
                                </m:r>
                                <m:d>
                                  <m:dPr>
                                    <m:ctrlPr>
                                      <a:rPr lang="en-US" sz="1500" b="0" i="1" smtClean="0">
                                        <a:solidFill>
                                          <a:schemeClr val="tx1"/>
                                        </a:solidFill>
                                        <a:latin typeface="Cambria Math" panose="02040503050406030204" pitchFamily="18" charset="0"/>
                                      </a:rPr>
                                    </m:ctrlPr>
                                  </m:dPr>
                                  <m:e>
                                    <m:r>
                                      <a:rPr lang="en-US" sz="1500" b="0" i="1" smtClean="0">
                                        <a:solidFill>
                                          <a:schemeClr val="tx1"/>
                                        </a:solidFill>
                                        <a:latin typeface="Cambria Math" panose="02040503050406030204" pitchFamily="18" charset="0"/>
                                      </a:rPr>
                                      <m:t>𝑤</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𝜃</m:t>
                                    </m:r>
                                  </m:e>
                                </m:d>
                                <m:r>
                                  <a:rPr lang="en-US" sz="1500" b="0" i="1" smtClean="0">
                                    <a:solidFill>
                                      <a:schemeClr val="tx1"/>
                                    </a:solidFill>
                                    <a:latin typeface="Cambria Math" panose="02040503050406030204" pitchFamily="18" charset="0"/>
                                  </a:rPr>
                                  <m:t>:</m:t>
                                </m:r>
                                <m:d>
                                  <m:dPr>
                                    <m:begChr m:val="{"/>
                                    <m:endChr m:val="}"/>
                                    <m:ctrlPr>
                                      <a:rPr lang="en-US" sz="1500" i="1">
                                        <a:solidFill>
                                          <a:schemeClr val="tx1"/>
                                        </a:solidFill>
                                        <a:latin typeface="Cambria Math" panose="02040503050406030204" pitchFamily="18" charset="0"/>
                                      </a:rPr>
                                    </m:ctrlPr>
                                  </m:dPr>
                                  <m:e>
                                    <m:sSubSup>
                                      <m:sSubSupPr>
                                        <m:ctrlPr>
                                          <a:rPr lang="en-US" sz="1500" i="1">
                                            <a:solidFill>
                                              <a:schemeClr val="tx1"/>
                                            </a:solidFill>
                                            <a:latin typeface="Cambria Math" panose="02040503050406030204" pitchFamily="18" charset="0"/>
                                          </a:rPr>
                                        </m:ctrlPr>
                                      </m:sSubSupPr>
                                      <m:e>
                                        <m:r>
                                          <a:rPr lang="en-US" sz="1500" i="1">
                                            <a:solidFill>
                                              <a:schemeClr val="tx1"/>
                                            </a:solidFill>
                                            <a:latin typeface="Cambria Math" panose="02040503050406030204" pitchFamily="18" charset="0"/>
                                          </a:rPr>
                                          <m:t>𝛼</m:t>
                                        </m:r>
                                      </m:e>
                                      <m:sub>
                                        <m:r>
                                          <a:rPr lang="en-US" sz="1500" i="1">
                                            <a:solidFill>
                                              <a:schemeClr val="tx1"/>
                                            </a:solidFill>
                                            <a:latin typeface="Cambria Math" panose="02040503050406030204" pitchFamily="18" charset="0"/>
                                          </a:rPr>
                                          <m:t>𝑗</m:t>
                                        </m:r>
                                      </m:sub>
                                      <m:sup>
                                        <m:d>
                                          <m:dPr>
                                            <m:ctrlPr>
                                              <a:rPr lang="en-US" sz="1500" i="1">
                                                <a:solidFill>
                                                  <a:schemeClr val="tx1"/>
                                                </a:solidFill>
                                                <a:latin typeface="Cambria Math" panose="02040503050406030204" pitchFamily="18" charset="0"/>
                                              </a:rPr>
                                            </m:ctrlPr>
                                          </m:dPr>
                                          <m:e>
                                            <m:r>
                                              <a:rPr lang="en-US" sz="1500" i="1">
                                                <a:solidFill>
                                                  <a:schemeClr val="tx1"/>
                                                </a:solidFill>
                                                <a:latin typeface="Cambria Math" panose="02040503050406030204" pitchFamily="18" charset="0"/>
                                              </a:rPr>
                                              <m:t>𝑡</m:t>
                                            </m:r>
                                          </m:e>
                                        </m:d>
                                      </m:sup>
                                    </m:sSubSup>
                                  </m:e>
                                </m:d>
                                <m:r>
                                  <a:rPr lang="en-US" sz="1500" b="0" i="0" smtClean="0">
                                    <a:solidFill>
                                      <a:schemeClr val="tx1"/>
                                    </a:solidFill>
                                    <a:latin typeface="Cambria Math" panose="02040503050406030204" pitchFamily="18" charset="0"/>
                                  </a:rPr>
                                  <m:t>→</m:t>
                                </m:r>
                                <m:d>
                                  <m:dPr>
                                    <m:begChr m:val="{"/>
                                    <m:endChr m:val="}"/>
                                    <m:ctrlPr>
                                      <a:rPr lang="en-US" sz="1500" i="1">
                                        <a:solidFill>
                                          <a:schemeClr val="tx1"/>
                                        </a:solidFill>
                                        <a:latin typeface="Cambria Math" panose="02040503050406030204" pitchFamily="18" charset="0"/>
                                      </a:rPr>
                                    </m:ctrlPr>
                                  </m:dPr>
                                  <m:e>
                                    <m:sSubSup>
                                      <m:sSubSupPr>
                                        <m:ctrlPr>
                                          <a:rPr lang="en-US" sz="1500" i="1">
                                            <a:solidFill>
                                              <a:schemeClr val="tx1"/>
                                            </a:solidFill>
                                            <a:latin typeface="Cambria Math" panose="02040503050406030204" pitchFamily="18" charset="0"/>
                                          </a:rPr>
                                        </m:ctrlPr>
                                      </m:sSubSupPr>
                                      <m:e>
                                        <m:r>
                                          <a:rPr lang="en-US" sz="1500" i="1">
                                            <a:solidFill>
                                              <a:schemeClr val="tx1"/>
                                            </a:solidFill>
                                            <a:latin typeface="Cambria Math" panose="02040503050406030204" pitchFamily="18" charset="0"/>
                                          </a:rPr>
                                          <m:t>𝛼</m:t>
                                        </m:r>
                                      </m:e>
                                      <m:sub>
                                        <m:r>
                                          <a:rPr lang="en-US" sz="1500" i="1">
                                            <a:solidFill>
                                              <a:schemeClr val="tx1"/>
                                            </a:solidFill>
                                            <a:latin typeface="Cambria Math" panose="02040503050406030204" pitchFamily="18" charset="0"/>
                                          </a:rPr>
                                          <m:t>𝑗</m:t>
                                        </m:r>
                                      </m:sub>
                                      <m:sup>
                                        <m:d>
                                          <m:dPr>
                                            <m:ctrlPr>
                                              <a:rPr lang="en-US" sz="1500" i="1">
                                                <a:solidFill>
                                                  <a:schemeClr val="tx1"/>
                                                </a:solidFill>
                                                <a:latin typeface="Cambria Math" panose="02040503050406030204" pitchFamily="18" charset="0"/>
                                              </a:rPr>
                                            </m:ctrlPr>
                                          </m:dPr>
                                          <m:e>
                                            <m:r>
                                              <a:rPr lang="en-US" sz="1500" i="1">
                                                <a:solidFill>
                                                  <a:schemeClr val="tx1"/>
                                                </a:solidFill>
                                                <a:latin typeface="Cambria Math" panose="02040503050406030204" pitchFamily="18" charset="0"/>
                                              </a:rPr>
                                              <m:t>𝑡</m:t>
                                            </m:r>
                                            <m:r>
                                              <a:rPr lang="en-US" sz="1500" b="0" i="1" smtClean="0">
                                                <a:solidFill>
                                                  <a:schemeClr val="tx1"/>
                                                </a:solidFill>
                                                <a:latin typeface="Cambria Math" panose="02040503050406030204" pitchFamily="18" charset="0"/>
                                              </a:rPr>
                                              <m:t>+1</m:t>
                                            </m:r>
                                          </m:e>
                                        </m:d>
                                      </m:sup>
                                    </m:sSubSup>
                                  </m:e>
                                </m:d>
                              </m:oMath>
                            </m:oMathPara>
                          </a14:m>
                          <a:endParaRPr lang="en-US" sz="15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5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18675"/>
                      </a:ext>
                    </a:extLst>
                  </a:tr>
                </a:tbl>
              </a:graphicData>
            </a:graphic>
          </p:graphicFrame>
        </mc:Choice>
        <mc:Fallback xmlns="">
          <p:graphicFrame>
            <p:nvGraphicFramePr>
              <p:cNvPr id="5" name="Table 4">
                <a:extLst>
                  <a:ext uri="{FF2B5EF4-FFF2-40B4-BE49-F238E27FC236}">
                    <a16:creationId xmlns:a16="http://schemas.microsoft.com/office/drawing/2014/main" id="{91182476-AA37-AC95-3300-450EDDAB95AB}"/>
                  </a:ext>
                </a:extLst>
              </p:cNvPr>
              <p:cNvGraphicFramePr>
                <a:graphicFrameLocks noGrp="1"/>
              </p:cNvGraphicFramePr>
              <p:nvPr>
                <p:extLst>
                  <p:ext uri="{D42A27DB-BD31-4B8C-83A1-F6EECF244321}">
                    <p14:modId xmlns:p14="http://schemas.microsoft.com/office/powerpoint/2010/main" val="1206922754"/>
                  </p:ext>
                </p:extLst>
              </p:nvPr>
            </p:nvGraphicFramePr>
            <p:xfrm>
              <a:off x="628650" y="2763034"/>
              <a:ext cx="3389830" cy="408671"/>
            </p:xfrm>
            <a:graphic>
              <a:graphicData uri="http://schemas.openxmlformats.org/drawingml/2006/table">
                <a:tbl>
                  <a:tblPr firstRow="1" bandRow="1">
                    <a:tableStyleId>{5C22544A-7EE6-4342-B048-85BDC9FD1C3A}</a:tableStyleId>
                  </a:tblPr>
                  <a:tblGrid>
                    <a:gridCol w="2714625">
                      <a:extLst>
                        <a:ext uri="{9D8B030D-6E8A-4147-A177-3AD203B41FA5}">
                          <a16:colId xmlns:a16="http://schemas.microsoft.com/office/drawing/2014/main" val="1848615564"/>
                        </a:ext>
                      </a:extLst>
                    </a:gridCol>
                    <a:gridCol w="675205">
                      <a:extLst>
                        <a:ext uri="{9D8B030D-6E8A-4147-A177-3AD203B41FA5}">
                          <a16:colId xmlns:a16="http://schemas.microsoft.com/office/drawing/2014/main" val="1798586957"/>
                        </a:ext>
                      </a:extLst>
                    </a:gridCol>
                  </a:tblGrid>
                  <a:tr h="408671">
                    <a:tc>
                      <a:txBody>
                        <a:bodyPr/>
                        <a:lstStyle/>
                        <a:p>
                          <a:endParaRPr lang="vi-VN"/>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r="-24888" b="-1471"/>
                          </a:stretch>
                        </a:blipFill>
                      </a:tcPr>
                    </a:tc>
                    <a:tc>
                      <a:txBody>
                        <a:bodyPr/>
                        <a:lstStyle/>
                        <a:p>
                          <a:pPr algn="r"/>
                          <a:endParaRPr lang="en-US" sz="15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1867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29AD60-6F1B-2BA1-6A04-EC40BE6F8E46}"/>
                  </a:ext>
                </a:extLst>
              </p:cNvPr>
              <p:cNvSpPr txBox="1"/>
              <p:nvPr/>
            </p:nvSpPr>
            <p:spPr>
              <a:xfrm>
                <a:off x="628651" y="3205778"/>
                <a:ext cx="4649699" cy="323165"/>
              </a:xfrm>
              <a:prstGeom prst="rect">
                <a:avLst/>
              </a:prstGeom>
              <a:noFill/>
            </p:spPr>
            <p:txBody>
              <a:bodyPr wrap="square" rtlCol="0">
                <a:spAutoFit/>
              </a:bodyPr>
              <a:lstStyle/>
              <a:p>
                <a:r>
                  <a:rPr lang="en-US" sz="1500" dirty="0"/>
                  <a:t>where </a:t>
                </a:r>
                <a14:m>
                  <m:oMath xmlns:m="http://schemas.openxmlformats.org/officeDocument/2006/math">
                    <m:r>
                      <a:rPr lang="en-US" sz="1500" i="1">
                        <a:latin typeface="Cambria Math" panose="02040503050406030204" pitchFamily="18" charset="0"/>
                      </a:rPr>
                      <m:t>𝑤</m:t>
                    </m:r>
                  </m:oMath>
                </a14:m>
                <a:r>
                  <a:rPr lang="en-US" sz="1500" dirty="0"/>
                  <a:t> and </a:t>
                </a:r>
                <a14:m>
                  <m:oMath xmlns:m="http://schemas.openxmlformats.org/officeDocument/2006/math">
                    <m:r>
                      <a:rPr lang="en-US" sz="1500" i="1">
                        <a:latin typeface="Cambria Math" panose="02040503050406030204" pitchFamily="18" charset="0"/>
                      </a:rPr>
                      <m:t>𝜃</m:t>
                    </m:r>
                  </m:oMath>
                </a14:m>
                <a:r>
                  <a:rPr lang="en-US" sz="1500" dirty="0"/>
                  <a:t> are wires and parameter (if applicable).</a:t>
                </a:r>
              </a:p>
            </p:txBody>
          </p:sp>
        </mc:Choice>
        <mc:Fallback xmlns="">
          <p:sp>
            <p:nvSpPr>
              <p:cNvPr id="6" name="TextBox 5">
                <a:extLst>
                  <a:ext uri="{FF2B5EF4-FFF2-40B4-BE49-F238E27FC236}">
                    <a16:creationId xmlns:a16="http://schemas.microsoft.com/office/drawing/2014/main" id="{BF29AD60-6F1B-2BA1-6A04-EC40BE6F8E46}"/>
                  </a:ext>
                </a:extLst>
              </p:cNvPr>
              <p:cNvSpPr txBox="1">
                <a:spLocks noRot="1" noChangeAspect="1" noMove="1" noResize="1" noEditPoints="1" noAdjustHandles="1" noChangeArrowheads="1" noChangeShapeType="1" noTextEdit="1"/>
              </p:cNvSpPr>
              <p:nvPr/>
            </p:nvSpPr>
            <p:spPr>
              <a:xfrm>
                <a:off x="628651" y="3205778"/>
                <a:ext cx="4649699" cy="323165"/>
              </a:xfrm>
              <a:prstGeom prst="rect">
                <a:avLst/>
              </a:prstGeom>
              <a:blipFill>
                <a:blip r:embed="rId5"/>
                <a:stretch>
                  <a:fillRect l="-524" t="-3774" b="-18868"/>
                </a:stretch>
              </a:blipFill>
            </p:spPr>
            <p:txBody>
              <a:bodyPr/>
              <a:lstStyle/>
              <a:p>
                <a:r>
                  <a:rPr lang="vi-VN">
                    <a:noFill/>
                  </a:rPr>
                  <a:t> </a:t>
                </a:r>
              </a:p>
            </p:txBody>
          </p:sp>
        </mc:Fallback>
      </mc:AlternateContent>
      <p:sp>
        <p:nvSpPr>
          <p:cNvPr id="7" name="TextBox 6">
            <a:extLst>
              <a:ext uri="{FF2B5EF4-FFF2-40B4-BE49-F238E27FC236}">
                <a16:creationId xmlns:a16="http://schemas.microsoft.com/office/drawing/2014/main" id="{D645D380-5E49-5FC1-893B-5FC4A77F7395}"/>
              </a:ext>
            </a:extLst>
          </p:cNvPr>
          <p:cNvSpPr txBox="1"/>
          <p:nvPr/>
        </p:nvSpPr>
        <p:spPr>
          <a:xfrm>
            <a:off x="628651" y="3505860"/>
            <a:ext cx="4499439" cy="323165"/>
          </a:xfrm>
          <a:prstGeom prst="rect">
            <a:avLst/>
          </a:prstGeom>
          <a:noFill/>
        </p:spPr>
        <p:txBody>
          <a:bodyPr wrap="square" rtlCol="0">
            <a:spAutoFit/>
          </a:bodyPr>
          <a:lstStyle/>
          <a:p>
            <a:r>
              <a:rPr lang="en-US" sz="1500" dirty="0"/>
              <a:t>Our target is to compute the evolved (final) state:</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8484D538-63FA-2038-ACDA-CEFDB6C05633}"/>
                  </a:ext>
                </a:extLst>
              </p:cNvPr>
              <p:cNvGraphicFramePr>
                <a:graphicFrameLocks noGrp="1"/>
              </p:cNvGraphicFramePr>
              <p:nvPr>
                <p:extLst>
                  <p:ext uri="{D42A27DB-BD31-4B8C-83A1-F6EECF244321}">
                    <p14:modId xmlns:p14="http://schemas.microsoft.com/office/powerpoint/2010/main" val="3902751768"/>
                  </p:ext>
                </p:extLst>
              </p:nvPr>
            </p:nvGraphicFramePr>
            <p:xfrm>
              <a:off x="628650" y="3834395"/>
              <a:ext cx="3389830" cy="331026"/>
            </p:xfrm>
            <a:graphic>
              <a:graphicData uri="http://schemas.openxmlformats.org/drawingml/2006/table">
                <a:tbl>
                  <a:tblPr firstRow="1" bandRow="1">
                    <a:tableStyleId>{5C22544A-7EE6-4342-B048-85BDC9FD1C3A}</a:tableStyleId>
                  </a:tblPr>
                  <a:tblGrid>
                    <a:gridCol w="2565329">
                      <a:extLst>
                        <a:ext uri="{9D8B030D-6E8A-4147-A177-3AD203B41FA5}">
                          <a16:colId xmlns:a16="http://schemas.microsoft.com/office/drawing/2014/main" val="1848615564"/>
                        </a:ext>
                      </a:extLst>
                    </a:gridCol>
                    <a:gridCol w="824501">
                      <a:extLst>
                        <a:ext uri="{9D8B030D-6E8A-4147-A177-3AD203B41FA5}">
                          <a16:colId xmlns:a16="http://schemas.microsoft.com/office/drawing/2014/main" val="1798586957"/>
                        </a:ext>
                      </a:extLst>
                    </a:gridCol>
                  </a:tblGrid>
                  <a:tr h="330994">
                    <a:tc>
                      <a:txBody>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sz="1500" b="0" i="1" smtClean="0">
                                        <a:solidFill>
                                          <a:schemeClr val="tx1"/>
                                        </a:solidFill>
                                        <a:latin typeface="Cambria Math" panose="02040503050406030204" pitchFamily="18" charset="0"/>
                                      </a:rPr>
                                    </m:ctrlPr>
                                  </m:dPr>
                                  <m:e>
                                    <m:sSup>
                                      <m:sSupPr>
                                        <m:ctrlPr>
                                          <a:rPr lang="en-US" sz="1500" b="0" i="1" smtClean="0">
                                            <a:solidFill>
                                              <a:schemeClr val="tx1"/>
                                            </a:solidFill>
                                            <a:latin typeface="Cambria Math" panose="02040503050406030204" pitchFamily="18" charset="0"/>
                                          </a:rPr>
                                        </m:ctrlPr>
                                      </m:sSupPr>
                                      <m:e>
                                        <m:r>
                                          <a:rPr lang="en-US" sz="1500" b="0" i="1" smtClean="0">
                                            <a:solidFill>
                                              <a:schemeClr val="tx1"/>
                                            </a:solidFill>
                                            <a:latin typeface="Cambria Math" panose="02040503050406030204" pitchFamily="18" charset="0"/>
                                          </a:rPr>
                                          <m:t>𝜓</m:t>
                                        </m:r>
                                      </m:e>
                                      <m:sup>
                                        <m:d>
                                          <m:dPr>
                                            <m:ctrlPr>
                                              <a:rPr lang="en-US" sz="1500" b="0" i="1" smtClean="0">
                                                <a:solidFill>
                                                  <a:schemeClr val="tx1"/>
                                                </a:solidFill>
                                                <a:latin typeface="Cambria Math" panose="02040503050406030204" pitchFamily="18" charset="0"/>
                                              </a:rPr>
                                            </m:ctrlPr>
                                          </m:dPr>
                                          <m:e>
                                            <m:r>
                                              <a:rPr lang="en-US" sz="1500" b="0" i="1" smtClean="0">
                                                <a:solidFill>
                                                  <a:schemeClr val="tx1"/>
                                                </a:solidFill>
                                                <a:latin typeface="Cambria Math" panose="02040503050406030204" pitchFamily="18" charset="0"/>
                                              </a:rPr>
                                              <m:t>𝑚</m:t>
                                            </m:r>
                                          </m:e>
                                        </m:d>
                                      </m:sup>
                                    </m:sSup>
                                  </m:e>
                                </m:d>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𝑈</m:t>
                                </m:r>
                                <m:d>
                                  <m:dPr>
                                    <m:ctrlPr>
                                      <a:rPr lang="en-US" sz="1500" b="0" i="1" smtClean="0">
                                        <a:solidFill>
                                          <a:schemeClr val="tx1"/>
                                        </a:solidFill>
                                        <a:latin typeface="Cambria Math" panose="02040503050406030204" pitchFamily="18" charset="0"/>
                                      </a:rPr>
                                    </m:ctrlPr>
                                  </m:dPr>
                                  <m:e>
                                    <m:r>
                                      <a:rPr lang="en-US" sz="1500" b="1" i="1" smtClean="0">
                                        <a:solidFill>
                                          <a:schemeClr val="tx1"/>
                                        </a:solidFill>
                                        <a:latin typeface="Cambria Math" panose="02040503050406030204" pitchFamily="18" charset="0"/>
                                      </a:rPr>
                                      <m:t>𝜽</m:t>
                                    </m:r>
                                  </m:e>
                                </m:d>
                                <m:r>
                                  <a:rPr lang="en-US" sz="1500" b="0" i="1" smtClean="0">
                                    <a:solidFill>
                                      <a:schemeClr val="tx1"/>
                                    </a:solidFill>
                                    <a:latin typeface="Cambria Math" panose="02040503050406030204" pitchFamily="18" charset="0"/>
                                  </a:rPr>
                                  <m:t>|</m:t>
                                </m:r>
                                <m:sSup>
                                  <m:sSupPr>
                                    <m:ctrlPr>
                                      <a:rPr lang="en-US" sz="1500" b="0" i="1" smtClean="0">
                                        <a:solidFill>
                                          <a:schemeClr val="tx1"/>
                                        </a:solidFill>
                                        <a:latin typeface="Cambria Math" panose="02040503050406030204" pitchFamily="18" charset="0"/>
                                      </a:rPr>
                                    </m:ctrlPr>
                                  </m:sSupPr>
                                  <m:e>
                                    <m:r>
                                      <a:rPr lang="en-US" sz="1500" b="0" i="1" smtClean="0">
                                        <a:solidFill>
                                          <a:schemeClr val="tx1"/>
                                        </a:solidFill>
                                        <a:latin typeface="Cambria Math" panose="02040503050406030204" pitchFamily="18" charset="0"/>
                                      </a:rPr>
                                      <m:t>𝜓</m:t>
                                    </m:r>
                                  </m:e>
                                  <m:sup>
                                    <m:r>
                                      <a:rPr lang="en-US" sz="1500" b="0" i="1" smtClean="0">
                                        <a:solidFill>
                                          <a:schemeClr val="tx1"/>
                                        </a:solidFill>
                                        <a:latin typeface="Cambria Math" panose="02040503050406030204" pitchFamily="18" charset="0"/>
                                      </a:rPr>
                                      <m:t>(0)</m:t>
                                    </m:r>
                                  </m:sup>
                                </m:sSup>
                                <m:r>
                                  <a:rPr lang="en-US" sz="1500" b="0" i="1" smtClean="0">
                                    <a:solidFill>
                                      <a:schemeClr val="tx1"/>
                                    </a:solidFill>
                                    <a:latin typeface="Cambria Math" panose="02040503050406030204" pitchFamily="18" charset="0"/>
                                  </a:rPr>
                                  <m:t>⟩</m:t>
                                </m:r>
                              </m:oMath>
                            </m:oMathPara>
                          </a14:m>
                          <a:endParaRPr lang="en-US" sz="15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5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18675"/>
                      </a:ext>
                    </a:extLst>
                  </a:tr>
                </a:tbl>
              </a:graphicData>
            </a:graphic>
          </p:graphicFrame>
        </mc:Choice>
        <mc:Fallback xmlns="">
          <p:graphicFrame>
            <p:nvGraphicFramePr>
              <p:cNvPr id="8" name="Table 7">
                <a:extLst>
                  <a:ext uri="{FF2B5EF4-FFF2-40B4-BE49-F238E27FC236}">
                    <a16:creationId xmlns:a16="http://schemas.microsoft.com/office/drawing/2014/main" id="{8484D538-63FA-2038-ACDA-CEFDB6C05633}"/>
                  </a:ext>
                </a:extLst>
              </p:cNvPr>
              <p:cNvGraphicFramePr>
                <a:graphicFrameLocks noGrp="1"/>
              </p:cNvGraphicFramePr>
              <p:nvPr>
                <p:extLst>
                  <p:ext uri="{D42A27DB-BD31-4B8C-83A1-F6EECF244321}">
                    <p14:modId xmlns:p14="http://schemas.microsoft.com/office/powerpoint/2010/main" val="3902751768"/>
                  </p:ext>
                </p:extLst>
              </p:nvPr>
            </p:nvGraphicFramePr>
            <p:xfrm>
              <a:off x="628650" y="3834395"/>
              <a:ext cx="3389830" cy="331026"/>
            </p:xfrm>
            <a:graphic>
              <a:graphicData uri="http://schemas.openxmlformats.org/drawingml/2006/table">
                <a:tbl>
                  <a:tblPr firstRow="1" bandRow="1">
                    <a:tableStyleId>{5C22544A-7EE6-4342-B048-85BDC9FD1C3A}</a:tableStyleId>
                  </a:tblPr>
                  <a:tblGrid>
                    <a:gridCol w="2565329">
                      <a:extLst>
                        <a:ext uri="{9D8B030D-6E8A-4147-A177-3AD203B41FA5}">
                          <a16:colId xmlns:a16="http://schemas.microsoft.com/office/drawing/2014/main" val="1848615564"/>
                        </a:ext>
                      </a:extLst>
                    </a:gridCol>
                    <a:gridCol w="824501">
                      <a:extLst>
                        <a:ext uri="{9D8B030D-6E8A-4147-A177-3AD203B41FA5}">
                          <a16:colId xmlns:a16="http://schemas.microsoft.com/office/drawing/2014/main" val="1798586957"/>
                        </a:ext>
                      </a:extLst>
                    </a:gridCol>
                  </a:tblGrid>
                  <a:tr h="331026">
                    <a:tc>
                      <a:txBody>
                        <a:bodyPr/>
                        <a:lstStyle/>
                        <a:p>
                          <a:endParaRPr lang="vi-VN"/>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r="-31991" b="-10909"/>
                          </a:stretch>
                        </a:blipFill>
                      </a:tcPr>
                    </a:tc>
                    <a:tc>
                      <a:txBody>
                        <a:bodyPr/>
                        <a:lstStyle/>
                        <a:p>
                          <a:pPr algn="r"/>
                          <a:endParaRPr lang="en-US" sz="15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18675"/>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A42852-9ED7-46E3-2B48-7240CC4A85CD}"/>
                  </a:ext>
                </a:extLst>
              </p:cNvPr>
              <p:cNvSpPr txBox="1"/>
              <p:nvPr/>
            </p:nvSpPr>
            <p:spPr>
              <a:xfrm>
                <a:off x="628651" y="4234738"/>
                <a:ext cx="4649699" cy="553998"/>
              </a:xfrm>
              <a:prstGeom prst="rect">
                <a:avLst/>
              </a:prstGeom>
              <a:noFill/>
            </p:spPr>
            <p:txBody>
              <a:bodyPr wrap="square" rtlCol="0">
                <a:spAutoFit/>
              </a:bodyPr>
              <a:lstStyle/>
              <a:p>
                <a:r>
                  <a:rPr lang="en-US" sz="1500" dirty="0"/>
                  <a:t>under unitary </a:t>
                </a:r>
                <a14:m>
                  <m:oMath xmlns:m="http://schemas.openxmlformats.org/officeDocument/2006/math">
                    <m:r>
                      <a:rPr lang="en-US" sz="1500" i="1">
                        <a:latin typeface="Cambria Math" panose="02040503050406030204" pitchFamily="18" charset="0"/>
                      </a:rPr>
                      <m:t>𝑈</m:t>
                    </m:r>
                  </m:oMath>
                </a14:m>
                <a:r>
                  <a:rPr lang="en-US" sz="1500" dirty="0"/>
                  <a:t>. </a:t>
                </a:r>
                <a14:m>
                  <m:oMath xmlns:m="http://schemas.openxmlformats.org/officeDocument/2006/math">
                    <m:r>
                      <a:rPr lang="en-US" sz="1500" i="1">
                        <a:latin typeface="Cambria Math" panose="02040503050406030204" pitchFamily="18" charset="0"/>
                      </a:rPr>
                      <m:t>𝑈</m:t>
                    </m:r>
                  </m:oMath>
                </a14:m>
                <a:r>
                  <a:rPr lang="en-US" sz="1500" dirty="0"/>
                  <a:t> is composed from gates or sub-operators via tensor product/matrix multiplication</a:t>
                </a:r>
              </a:p>
            </p:txBody>
          </p:sp>
        </mc:Choice>
        <mc:Fallback xmlns="">
          <p:sp>
            <p:nvSpPr>
              <p:cNvPr id="9" name="TextBox 8">
                <a:extLst>
                  <a:ext uri="{FF2B5EF4-FFF2-40B4-BE49-F238E27FC236}">
                    <a16:creationId xmlns:a16="http://schemas.microsoft.com/office/drawing/2014/main" id="{7CA42852-9ED7-46E3-2B48-7240CC4A85CD}"/>
                  </a:ext>
                </a:extLst>
              </p:cNvPr>
              <p:cNvSpPr txBox="1">
                <a:spLocks noRot="1" noChangeAspect="1" noMove="1" noResize="1" noEditPoints="1" noAdjustHandles="1" noChangeArrowheads="1" noChangeShapeType="1" noTextEdit="1"/>
              </p:cNvSpPr>
              <p:nvPr/>
            </p:nvSpPr>
            <p:spPr>
              <a:xfrm>
                <a:off x="628651" y="4234738"/>
                <a:ext cx="4649699" cy="553998"/>
              </a:xfrm>
              <a:prstGeom prst="rect">
                <a:avLst/>
              </a:prstGeom>
              <a:blipFill>
                <a:blip r:embed="rId7"/>
                <a:stretch>
                  <a:fillRect l="-524" t="-3297" b="-10989"/>
                </a:stretch>
              </a:blipFill>
            </p:spPr>
            <p:txBody>
              <a:bodyPr/>
              <a:lstStyle/>
              <a:p>
                <a:r>
                  <a:rPr lang="vi-VN">
                    <a:noFill/>
                  </a:rPr>
                  <a:t> </a:t>
                </a:r>
              </a:p>
            </p:txBody>
          </p:sp>
        </mc:Fallback>
      </mc:AlternateContent>
      <p:sp>
        <p:nvSpPr>
          <p:cNvPr id="10" name="Rectangle 9">
            <a:extLst>
              <a:ext uri="{FF2B5EF4-FFF2-40B4-BE49-F238E27FC236}">
                <a16:creationId xmlns:a16="http://schemas.microsoft.com/office/drawing/2014/main" id="{7178EF51-E299-E47D-551E-6A111826D439}"/>
              </a:ext>
            </a:extLst>
          </p:cNvPr>
          <p:cNvSpPr/>
          <p:nvPr/>
        </p:nvSpPr>
        <p:spPr>
          <a:xfrm>
            <a:off x="2387600" y="1587179"/>
            <a:ext cx="2359382" cy="7393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C9823E5C-D5B2-3403-ADC2-4A2862C2BAE6}"/>
              </a:ext>
            </a:extLst>
          </p:cNvPr>
          <p:cNvSpPr txBox="1"/>
          <p:nvPr/>
        </p:nvSpPr>
        <p:spPr>
          <a:xfrm>
            <a:off x="4746982" y="1708689"/>
            <a:ext cx="2608031" cy="507831"/>
          </a:xfrm>
          <a:prstGeom prst="rect">
            <a:avLst/>
          </a:prstGeom>
          <a:noFill/>
        </p:spPr>
        <p:txBody>
          <a:bodyPr wrap="square" rtlCol="0" anchor="ctr">
            <a:spAutoFit/>
          </a:bodyPr>
          <a:lstStyle/>
          <a:p>
            <a:r>
              <a:rPr lang="en-US" sz="1350" dirty="0">
                <a:solidFill>
                  <a:srgbClr val="FF0000"/>
                </a:solidFill>
              </a:rPr>
              <a:t>The number of amplitudes grows exponentially based on #Qubits</a:t>
            </a:r>
          </a:p>
        </p:txBody>
      </p:sp>
      <p:sp>
        <p:nvSpPr>
          <p:cNvPr id="12" name="Rectangle 11">
            <a:extLst>
              <a:ext uri="{FF2B5EF4-FFF2-40B4-BE49-F238E27FC236}">
                <a16:creationId xmlns:a16="http://schemas.microsoft.com/office/drawing/2014/main" id="{F78A8F11-5D99-B60E-D80B-3645A062F90B}"/>
              </a:ext>
            </a:extLst>
          </p:cNvPr>
          <p:cNvSpPr/>
          <p:nvPr/>
        </p:nvSpPr>
        <p:spPr>
          <a:xfrm>
            <a:off x="878441" y="2780832"/>
            <a:ext cx="3868541" cy="4086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870DAC06-1867-B145-D4F5-98A511D1261B}"/>
              </a:ext>
            </a:extLst>
          </p:cNvPr>
          <p:cNvSpPr txBox="1"/>
          <p:nvPr/>
        </p:nvSpPr>
        <p:spPr>
          <a:xfrm>
            <a:off x="4746982" y="2827575"/>
            <a:ext cx="2380715" cy="300082"/>
          </a:xfrm>
          <a:prstGeom prst="rect">
            <a:avLst/>
          </a:prstGeom>
          <a:noFill/>
        </p:spPr>
        <p:txBody>
          <a:bodyPr wrap="square" rtlCol="0">
            <a:spAutoFit/>
          </a:bodyPr>
          <a:lstStyle/>
          <a:p>
            <a:r>
              <a:rPr lang="en-US" sz="1350" dirty="0">
                <a:solidFill>
                  <a:srgbClr val="FF0000"/>
                </a:solidFill>
              </a:rPr>
              <a:t>Traversing on a long vector</a:t>
            </a:r>
          </a:p>
        </p:txBody>
      </p:sp>
      <p:sp>
        <p:nvSpPr>
          <p:cNvPr id="14" name="Rectangle 13">
            <a:extLst>
              <a:ext uri="{FF2B5EF4-FFF2-40B4-BE49-F238E27FC236}">
                <a16:creationId xmlns:a16="http://schemas.microsoft.com/office/drawing/2014/main" id="{0C5614B0-CC33-CBF6-E415-2690E7CD43F2}"/>
              </a:ext>
            </a:extLst>
          </p:cNvPr>
          <p:cNvSpPr/>
          <p:nvPr/>
        </p:nvSpPr>
        <p:spPr>
          <a:xfrm>
            <a:off x="973477" y="3811878"/>
            <a:ext cx="3773505" cy="4086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100C01-3F9F-9A6C-5236-96D07768195E}"/>
                  </a:ext>
                </a:extLst>
              </p:cNvPr>
              <p:cNvSpPr txBox="1"/>
              <p:nvPr/>
            </p:nvSpPr>
            <p:spPr>
              <a:xfrm>
                <a:off x="4746982" y="3784365"/>
                <a:ext cx="2349893" cy="538674"/>
              </a:xfrm>
              <a:prstGeom prst="rect">
                <a:avLst/>
              </a:prstGeom>
              <a:noFill/>
            </p:spPr>
            <p:txBody>
              <a:bodyPr wrap="square" rtlCol="0">
                <a:spAutoFit/>
              </a:bodyPr>
              <a:lstStyle/>
              <a:p>
                <a:r>
                  <a:rPr lang="en-US" sz="1350" dirty="0">
                    <a:solidFill>
                      <a:srgbClr val="FF0000"/>
                    </a:solidFill>
                  </a:rPr>
                  <a:t>Both </a:t>
                </a:r>
                <a14:m>
                  <m:oMath xmlns:m="http://schemas.openxmlformats.org/officeDocument/2006/math">
                    <m:d>
                      <m:dPr>
                        <m:begChr m:val="|"/>
                        <m:endChr m:val="⟩"/>
                        <m:ctrlPr>
                          <a:rPr lang="en-US" sz="1350" i="1">
                            <a:solidFill>
                              <a:srgbClr val="FF0000"/>
                            </a:solidFill>
                            <a:latin typeface="Cambria Math" panose="02040503050406030204" pitchFamily="18" charset="0"/>
                          </a:rPr>
                        </m:ctrlPr>
                      </m:dPr>
                      <m:e>
                        <m:sSup>
                          <m:sSupPr>
                            <m:ctrlPr>
                              <a:rPr lang="en-US" sz="1350" i="1">
                                <a:solidFill>
                                  <a:srgbClr val="FF0000"/>
                                </a:solidFill>
                                <a:latin typeface="Cambria Math" panose="02040503050406030204" pitchFamily="18" charset="0"/>
                              </a:rPr>
                            </m:ctrlPr>
                          </m:sSupPr>
                          <m:e>
                            <m:r>
                              <a:rPr lang="en-US" sz="1350" i="1">
                                <a:solidFill>
                                  <a:srgbClr val="FF0000"/>
                                </a:solidFill>
                                <a:latin typeface="Cambria Math" panose="02040503050406030204" pitchFamily="18" charset="0"/>
                              </a:rPr>
                              <m:t>𝜓</m:t>
                            </m:r>
                          </m:e>
                          <m:sup>
                            <m:d>
                              <m:dPr>
                                <m:ctrlPr>
                                  <a:rPr lang="en-US" sz="1350" i="1">
                                    <a:solidFill>
                                      <a:srgbClr val="FF0000"/>
                                    </a:solidFill>
                                    <a:latin typeface="Cambria Math" panose="02040503050406030204" pitchFamily="18" charset="0"/>
                                  </a:rPr>
                                </m:ctrlPr>
                              </m:dPr>
                              <m:e>
                                <m:r>
                                  <a:rPr lang="en-US" sz="1350" i="1">
                                    <a:solidFill>
                                      <a:srgbClr val="FF0000"/>
                                    </a:solidFill>
                                    <a:latin typeface="Cambria Math" panose="02040503050406030204" pitchFamily="18" charset="0"/>
                                  </a:rPr>
                                  <m:t>𝑡</m:t>
                                </m:r>
                                <m:r>
                                  <a:rPr lang="en-US" sz="1350" i="1">
                                    <a:solidFill>
                                      <a:srgbClr val="FF0000"/>
                                    </a:solidFill>
                                    <a:latin typeface="Cambria Math" panose="02040503050406030204" pitchFamily="18" charset="0"/>
                                  </a:rPr>
                                  <m:t>+1</m:t>
                                </m:r>
                              </m:e>
                            </m:d>
                          </m:sup>
                        </m:sSup>
                      </m:e>
                    </m:d>
                  </m:oMath>
                </a14:m>
                <a:r>
                  <a:rPr lang="en-US" sz="1350" dirty="0">
                    <a:solidFill>
                      <a:srgbClr val="FF0000"/>
                    </a:solidFill>
                  </a:rPr>
                  <a:t> and </a:t>
                </a:r>
                <a14:m>
                  <m:oMath xmlns:m="http://schemas.openxmlformats.org/officeDocument/2006/math">
                    <m:d>
                      <m:dPr>
                        <m:begChr m:val="|"/>
                        <m:endChr m:val="⟩"/>
                        <m:ctrlPr>
                          <a:rPr lang="en-US" sz="1350" i="1">
                            <a:solidFill>
                              <a:srgbClr val="FF0000"/>
                            </a:solidFill>
                            <a:latin typeface="Cambria Math" panose="02040503050406030204" pitchFamily="18" charset="0"/>
                          </a:rPr>
                        </m:ctrlPr>
                      </m:dPr>
                      <m:e>
                        <m:sSup>
                          <m:sSupPr>
                            <m:ctrlPr>
                              <a:rPr lang="en-US" sz="1350" i="1">
                                <a:solidFill>
                                  <a:srgbClr val="FF0000"/>
                                </a:solidFill>
                                <a:latin typeface="Cambria Math" panose="02040503050406030204" pitchFamily="18" charset="0"/>
                              </a:rPr>
                            </m:ctrlPr>
                          </m:sSupPr>
                          <m:e>
                            <m:r>
                              <a:rPr lang="en-US" sz="1350" i="1">
                                <a:solidFill>
                                  <a:srgbClr val="FF0000"/>
                                </a:solidFill>
                                <a:latin typeface="Cambria Math" panose="02040503050406030204" pitchFamily="18" charset="0"/>
                              </a:rPr>
                              <m:t>𝜓</m:t>
                            </m:r>
                          </m:e>
                          <m:sup>
                            <m:d>
                              <m:dPr>
                                <m:ctrlPr>
                                  <a:rPr lang="en-US" sz="1350" i="1">
                                    <a:solidFill>
                                      <a:srgbClr val="FF0000"/>
                                    </a:solidFill>
                                    <a:latin typeface="Cambria Math" panose="02040503050406030204" pitchFamily="18" charset="0"/>
                                  </a:rPr>
                                </m:ctrlPr>
                              </m:dPr>
                              <m:e>
                                <m:r>
                                  <a:rPr lang="en-US" sz="1350" i="1">
                                    <a:solidFill>
                                      <a:srgbClr val="FF0000"/>
                                    </a:solidFill>
                                    <a:latin typeface="Cambria Math" panose="02040503050406030204" pitchFamily="18" charset="0"/>
                                  </a:rPr>
                                  <m:t>𝑡</m:t>
                                </m:r>
                              </m:e>
                            </m:d>
                          </m:sup>
                        </m:sSup>
                      </m:e>
                    </m:d>
                  </m:oMath>
                </a14:m>
                <a:r>
                  <a:rPr lang="en-US" sz="1350" dirty="0">
                    <a:solidFill>
                      <a:srgbClr val="FF0000"/>
                    </a:solidFill>
                  </a:rPr>
                  <a:t> need to be saved at the same time</a:t>
                </a:r>
              </a:p>
            </p:txBody>
          </p:sp>
        </mc:Choice>
        <mc:Fallback xmlns="">
          <p:sp>
            <p:nvSpPr>
              <p:cNvPr id="15" name="TextBox 14">
                <a:extLst>
                  <a:ext uri="{FF2B5EF4-FFF2-40B4-BE49-F238E27FC236}">
                    <a16:creationId xmlns:a16="http://schemas.microsoft.com/office/drawing/2014/main" id="{E4100C01-3F9F-9A6C-5236-96D07768195E}"/>
                  </a:ext>
                </a:extLst>
              </p:cNvPr>
              <p:cNvSpPr txBox="1">
                <a:spLocks noRot="1" noChangeAspect="1" noMove="1" noResize="1" noEditPoints="1" noAdjustHandles="1" noChangeArrowheads="1" noChangeShapeType="1" noTextEdit="1"/>
              </p:cNvSpPr>
              <p:nvPr/>
            </p:nvSpPr>
            <p:spPr>
              <a:xfrm>
                <a:off x="4746982" y="3784365"/>
                <a:ext cx="2349893" cy="538674"/>
              </a:xfrm>
              <a:prstGeom prst="rect">
                <a:avLst/>
              </a:prstGeom>
              <a:blipFill>
                <a:blip r:embed="rId8"/>
                <a:stretch>
                  <a:fillRect l="-779" b="-1136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234D75-88B2-45E4-C352-69BC7A9993D6}"/>
                  </a:ext>
                </a:extLst>
              </p:cNvPr>
              <p:cNvSpPr txBox="1"/>
              <p:nvPr/>
            </p:nvSpPr>
            <p:spPr>
              <a:xfrm>
                <a:off x="3706403" y="1935527"/>
                <a:ext cx="1098050" cy="343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500" i="1">
                              <a:latin typeface="Cambria Math" panose="02040503050406030204" pitchFamily="18" charset="0"/>
                            </a:rPr>
                          </m:ctrlPr>
                        </m:dPr>
                        <m:e>
                          <m:sSubSup>
                            <m:sSubSupPr>
                              <m:ctrlPr>
                                <a:rPr lang="en-US" sz="1500" i="1">
                                  <a:latin typeface="Cambria Math" panose="02040503050406030204" pitchFamily="18" charset="0"/>
                                </a:rPr>
                              </m:ctrlPr>
                            </m:sSubSupPr>
                            <m:e>
                              <m:r>
                                <a:rPr lang="en-US" sz="1500" i="1">
                                  <a:latin typeface="Cambria Math" panose="02040503050406030204" pitchFamily="18" charset="0"/>
                                </a:rPr>
                                <m:t>𝛼</m:t>
                              </m:r>
                            </m:e>
                            <m:sub>
                              <m:r>
                                <a:rPr lang="en-US" sz="1500" i="1">
                                  <a:latin typeface="Cambria Math" panose="02040503050406030204" pitchFamily="18" charset="0"/>
                                </a:rPr>
                                <m:t>𝑗</m:t>
                              </m:r>
                            </m:sub>
                            <m:sup>
                              <m:d>
                                <m:dPr>
                                  <m:ctrlPr>
                                    <a:rPr lang="en-US" sz="1500" i="1">
                                      <a:latin typeface="Cambria Math" panose="02040503050406030204" pitchFamily="18" charset="0"/>
                                    </a:rPr>
                                  </m:ctrlPr>
                                </m:dPr>
                                <m:e>
                                  <m:r>
                                    <a:rPr lang="en-US" sz="1500" i="1">
                                      <a:latin typeface="Cambria Math" panose="02040503050406030204" pitchFamily="18" charset="0"/>
                                    </a:rPr>
                                    <m:t>𝑡</m:t>
                                  </m:r>
                                </m:e>
                              </m:d>
                            </m:sup>
                          </m:sSubSup>
                        </m:e>
                      </m:d>
                      <m:r>
                        <a:rPr lang="vi-VN" sz="1500" i="1">
                          <a:latin typeface="Cambria Math" panose="02040503050406030204" pitchFamily="18" charset="0"/>
                        </a:rPr>
                        <m:t>≤</m:t>
                      </m:r>
                      <m:r>
                        <a:rPr lang="en-US" sz="1500" i="1">
                          <a:latin typeface="Cambria Math" panose="02040503050406030204" pitchFamily="18" charset="0"/>
                        </a:rPr>
                        <m:t>1</m:t>
                      </m:r>
                    </m:oMath>
                  </m:oMathPara>
                </a14:m>
                <a:endParaRPr lang="en-US" sz="1500" dirty="0"/>
              </a:p>
            </p:txBody>
          </p:sp>
        </mc:Choice>
        <mc:Fallback xmlns="">
          <p:sp>
            <p:nvSpPr>
              <p:cNvPr id="17" name="TextBox 16">
                <a:extLst>
                  <a:ext uri="{FF2B5EF4-FFF2-40B4-BE49-F238E27FC236}">
                    <a16:creationId xmlns:a16="http://schemas.microsoft.com/office/drawing/2014/main" id="{62234D75-88B2-45E4-C352-69BC7A9993D6}"/>
                  </a:ext>
                </a:extLst>
              </p:cNvPr>
              <p:cNvSpPr txBox="1">
                <a:spLocks noRot="1" noChangeAspect="1" noMove="1" noResize="1" noEditPoints="1" noAdjustHandles="1" noChangeArrowheads="1" noChangeShapeType="1" noTextEdit="1"/>
              </p:cNvSpPr>
              <p:nvPr/>
            </p:nvSpPr>
            <p:spPr>
              <a:xfrm>
                <a:off x="3706403" y="1935527"/>
                <a:ext cx="1098050" cy="343748"/>
              </a:xfrm>
              <a:prstGeom prst="rect">
                <a:avLst/>
              </a:prstGeom>
              <a:blipFill>
                <a:blip r:embed="rId9"/>
                <a:stretch>
                  <a:fillRect b="-125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224EE5-9F94-9A5D-C5CD-21206D6CB6D6}"/>
                  </a:ext>
                </a:extLst>
              </p:cNvPr>
              <p:cNvSpPr txBox="1"/>
              <p:nvPr/>
            </p:nvSpPr>
            <p:spPr>
              <a:xfrm>
                <a:off x="628650" y="2355019"/>
                <a:ext cx="4571358" cy="401392"/>
              </a:xfrm>
              <a:prstGeom prst="rect">
                <a:avLst/>
              </a:prstGeom>
              <a:noFill/>
            </p:spPr>
            <p:txBody>
              <a:bodyPr wrap="square">
                <a:spAutoFit/>
              </a:bodyPr>
              <a:lstStyle/>
              <a:p>
                <a:r>
                  <a:rPr lang="en-US" sz="1350" dirty="0"/>
                  <a:t>A quantum gate update amplitudes </a:t>
                </a:r>
                <a14:m>
                  <m:oMath xmlns:m="http://schemas.openxmlformats.org/officeDocument/2006/math">
                    <m:d>
                      <m:dPr>
                        <m:begChr m:val="{"/>
                        <m:endChr m:val="}"/>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𝛼</m:t>
                            </m:r>
                          </m:e>
                          <m:sub>
                            <m:r>
                              <a:rPr lang="en-US" sz="1350" i="1">
                                <a:latin typeface="Cambria Math" panose="02040503050406030204" pitchFamily="18" charset="0"/>
                              </a:rPr>
                              <m:t>𝑗</m:t>
                            </m:r>
                          </m:sub>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bSup>
                      </m:e>
                    </m:d>
                  </m:oMath>
                </a14:m>
                <a:r>
                  <a:rPr lang="en-US" sz="1350" dirty="0"/>
                  <a:t>:</a:t>
                </a:r>
              </a:p>
            </p:txBody>
          </p:sp>
        </mc:Choice>
        <mc:Fallback xmlns="">
          <p:sp>
            <p:nvSpPr>
              <p:cNvPr id="19" name="TextBox 18">
                <a:extLst>
                  <a:ext uri="{FF2B5EF4-FFF2-40B4-BE49-F238E27FC236}">
                    <a16:creationId xmlns:a16="http://schemas.microsoft.com/office/drawing/2014/main" id="{64224EE5-9F94-9A5D-C5CD-21206D6CB6D6}"/>
                  </a:ext>
                </a:extLst>
              </p:cNvPr>
              <p:cNvSpPr txBox="1">
                <a:spLocks noRot="1" noChangeAspect="1" noMove="1" noResize="1" noEditPoints="1" noAdjustHandles="1" noChangeArrowheads="1" noChangeShapeType="1" noTextEdit="1"/>
              </p:cNvSpPr>
              <p:nvPr/>
            </p:nvSpPr>
            <p:spPr>
              <a:xfrm>
                <a:off x="628650" y="2355019"/>
                <a:ext cx="4571358" cy="401392"/>
              </a:xfrm>
              <a:prstGeom prst="rect">
                <a:avLst/>
              </a:prstGeom>
              <a:blipFill>
                <a:blip r:embed="rId10"/>
                <a:stretch>
                  <a:fillRect l="-267" b="-3030"/>
                </a:stretch>
              </a:blipFill>
            </p:spPr>
            <p:txBody>
              <a:bodyPr/>
              <a:lstStyle/>
              <a:p>
                <a:r>
                  <a:rPr lang="vi-VN">
                    <a:noFill/>
                  </a:rPr>
                  <a:t> </a:t>
                </a:r>
              </a:p>
            </p:txBody>
          </p:sp>
        </mc:Fallback>
      </mc:AlternateContent>
    </p:spTree>
    <p:extLst>
      <p:ext uri="{BB962C8B-B14F-4D97-AF65-F5344CB8AC3E}">
        <p14:creationId xmlns:p14="http://schemas.microsoft.com/office/powerpoint/2010/main" val="3018939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A01E33-6C5F-A447-567C-5D7D39FBEC4A}"/>
              </a:ext>
            </a:extLst>
          </p:cNvPr>
          <p:cNvPicPr>
            <a:picLocks noChangeAspect="1"/>
          </p:cNvPicPr>
          <p:nvPr/>
        </p:nvPicPr>
        <p:blipFill>
          <a:blip r:embed="rId3"/>
          <a:srcRect b="37408"/>
          <a:stretch/>
        </p:blipFill>
        <p:spPr>
          <a:xfrm>
            <a:off x="4074327" y="162081"/>
            <a:ext cx="5045141" cy="3797765"/>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9ABE96-9CF6-D01E-1067-2C430BA8AFE7}"/>
                  </a:ext>
                </a:extLst>
              </p:cNvPr>
              <p:cNvSpPr>
                <a:spLocks noGrp="1"/>
              </p:cNvSpPr>
              <p:nvPr>
                <p:ph idx="1"/>
              </p:nvPr>
            </p:nvSpPr>
            <p:spPr>
              <a:xfrm>
                <a:off x="372002" y="3194266"/>
                <a:ext cx="3757086" cy="45091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pl-PL" sz="1500" i="1" dirty="0">
                              <a:latin typeface="Cambria Math" panose="02040503050406030204" pitchFamily="18" charset="0"/>
                            </a:rPr>
                          </m:ctrlPr>
                        </m:dPr>
                        <m:e>
                          <m:sSup>
                            <m:sSupPr>
                              <m:ctrlPr>
                                <a:rPr lang="en-US" sz="1500" i="1" dirty="0">
                                  <a:latin typeface="Cambria Math" panose="02040503050406030204" pitchFamily="18" charset="0"/>
                                </a:rPr>
                              </m:ctrlPr>
                            </m:sSupPr>
                            <m:e>
                              <m:r>
                                <a:rPr lang="pl-PL" sz="1500" i="1" dirty="0">
                                  <a:latin typeface="Cambria Math" panose="02040503050406030204" pitchFamily="18" charset="0"/>
                                </a:rPr>
                                <m:t>𝜓</m:t>
                              </m:r>
                            </m:e>
                            <m:sup>
                              <m:d>
                                <m:dPr>
                                  <m:ctrlPr>
                                    <a:rPr lang="pl-PL" sz="1500" i="1" dirty="0">
                                      <a:latin typeface="Cambria Math" panose="02040503050406030204" pitchFamily="18" charset="0"/>
                                    </a:rPr>
                                  </m:ctrlPr>
                                </m:dPr>
                                <m:e>
                                  <m:r>
                                    <a:rPr lang="pl-PL" sz="1500" i="1" dirty="0">
                                      <a:latin typeface="Cambria Math" panose="02040503050406030204" pitchFamily="18" charset="0"/>
                                    </a:rPr>
                                    <m:t>𝑚</m:t>
                                  </m:r>
                                </m:e>
                              </m:d>
                            </m:sup>
                          </m:sSup>
                        </m:e>
                      </m:d>
                      <m:r>
                        <a:rPr lang="pl-PL" sz="1500" i="1" dirty="0">
                          <a:latin typeface="Cambria Math" panose="02040503050406030204" pitchFamily="18" charset="0"/>
                        </a:rPr>
                        <m:t>= </m:t>
                      </m:r>
                      <m:r>
                        <a:rPr lang="pl-PL" sz="1500" i="1" dirty="0">
                          <a:latin typeface="Cambria Math" panose="02040503050406030204" pitchFamily="18" charset="0"/>
                          <a:ea typeface="Cambria Math" panose="02040503050406030204" pitchFamily="18" charset="0"/>
                        </a:rPr>
                        <m:t>𝒲</m:t>
                      </m:r>
                      <m:d>
                        <m:dPr>
                          <m:ctrlPr>
                            <a:rPr lang="pl-PL" sz="1500" i="1" dirty="0">
                              <a:latin typeface="Cambria Math" panose="02040503050406030204" pitchFamily="18" charset="0"/>
                              <a:ea typeface="Cambria Math" panose="02040503050406030204" pitchFamily="18" charset="0"/>
                            </a:rPr>
                          </m:ctrlPr>
                        </m:dPr>
                        <m:e>
                          <m:sSub>
                            <m:sSubPr>
                              <m:ctrlPr>
                                <a:rPr lang="en-US" sz="1500" i="1" dirty="0">
                                  <a:latin typeface="Cambria Math" panose="02040503050406030204" pitchFamily="18" charset="0"/>
                                </a:rPr>
                              </m:ctrlPr>
                            </m:sSubPr>
                            <m:e>
                              <m:r>
                                <a:rPr lang="pl-PL" sz="1500" i="1" dirty="0">
                                  <a:latin typeface="Cambria Math" panose="02040503050406030204" pitchFamily="18" charset="0"/>
                                </a:rPr>
                                <m:t>𝑔</m:t>
                              </m:r>
                            </m:e>
                            <m:sub>
                              <m:r>
                                <a:rPr lang="pl-PL" sz="1500" i="1" dirty="0">
                                  <a:latin typeface="Cambria Math" panose="02040503050406030204" pitchFamily="18" charset="0"/>
                                </a:rPr>
                                <m:t>𝑚</m:t>
                              </m:r>
                            </m:sub>
                          </m:sSub>
                        </m:e>
                      </m:d>
                      <m:r>
                        <a:rPr lang="en-US" sz="1500" i="1" dirty="0">
                          <a:latin typeface="Cambria Math" panose="02040503050406030204" pitchFamily="18" charset="0"/>
                        </a:rPr>
                        <m:t>…</m:t>
                      </m:r>
                      <m:r>
                        <a:rPr lang="pl-PL" sz="1500" i="1" dirty="0">
                          <a:latin typeface="Cambria Math" panose="02040503050406030204" pitchFamily="18" charset="0"/>
                          <a:ea typeface="Cambria Math" panose="02040503050406030204" pitchFamily="18" charset="0"/>
                        </a:rPr>
                        <m:t>𝒲</m:t>
                      </m:r>
                      <m:r>
                        <a:rPr lang="pl-PL" sz="1500" i="1" dirty="0">
                          <a:latin typeface="Cambria Math" panose="02040503050406030204" pitchFamily="18" charset="0"/>
                        </a:rPr>
                        <m:t>(</m:t>
                      </m:r>
                      <m:sSub>
                        <m:sSubPr>
                          <m:ctrlPr>
                            <a:rPr lang="en-US" sz="1500" i="1" dirty="0">
                              <a:latin typeface="Cambria Math" panose="02040503050406030204" pitchFamily="18" charset="0"/>
                            </a:rPr>
                          </m:ctrlPr>
                        </m:sSubPr>
                        <m:e>
                          <m:r>
                            <a:rPr lang="pl-PL" sz="1500" i="1" dirty="0">
                              <a:latin typeface="Cambria Math" panose="02040503050406030204" pitchFamily="18" charset="0"/>
                            </a:rPr>
                            <m:t>𝑔</m:t>
                          </m:r>
                        </m:e>
                        <m:sub>
                          <m:r>
                            <a:rPr lang="pl-PL" sz="1500" i="1" dirty="0">
                              <a:latin typeface="Cambria Math" panose="02040503050406030204" pitchFamily="18" charset="0"/>
                            </a:rPr>
                            <m:t>2</m:t>
                          </m:r>
                        </m:sub>
                      </m:sSub>
                      <m:r>
                        <a:rPr lang="pl-PL" sz="1500" i="1" dirty="0">
                          <a:latin typeface="Cambria Math" panose="02040503050406030204" pitchFamily="18" charset="0"/>
                        </a:rPr>
                        <m:t>)</m:t>
                      </m:r>
                      <m:r>
                        <a:rPr lang="pl-PL" sz="1500" i="1" dirty="0">
                          <a:latin typeface="Cambria Math" panose="02040503050406030204" pitchFamily="18" charset="0"/>
                          <a:ea typeface="Cambria Math" panose="02040503050406030204" pitchFamily="18" charset="0"/>
                        </a:rPr>
                        <m:t>𝒲</m:t>
                      </m:r>
                      <m:r>
                        <a:rPr lang="pl-PL" sz="1500" i="1" dirty="0">
                          <a:latin typeface="Cambria Math" panose="02040503050406030204" pitchFamily="18" charset="0"/>
                        </a:rPr>
                        <m:t>(</m:t>
                      </m:r>
                      <m:sSub>
                        <m:sSubPr>
                          <m:ctrlPr>
                            <a:rPr lang="en-US" sz="1500" i="1" dirty="0">
                              <a:latin typeface="Cambria Math" panose="02040503050406030204" pitchFamily="18" charset="0"/>
                            </a:rPr>
                          </m:ctrlPr>
                        </m:sSubPr>
                        <m:e>
                          <m:r>
                            <a:rPr lang="pl-PL" sz="1500" i="1" dirty="0">
                              <a:latin typeface="Cambria Math" panose="02040503050406030204" pitchFamily="18" charset="0"/>
                            </a:rPr>
                            <m:t>𝑔</m:t>
                          </m:r>
                        </m:e>
                        <m:sub>
                          <m:r>
                            <a:rPr lang="pl-PL" sz="1500" i="1" dirty="0">
                              <a:latin typeface="Cambria Math" panose="02040503050406030204" pitchFamily="18" charset="0"/>
                            </a:rPr>
                            <m:t>1</m:t>
                          </m:r>
                        </m:sub>
                      </m:sSub>
                      <m:r>
                        <a:rPr lang="pl-PL" sz="1500" i="1" dirty="0">
                          <a:latin typeface="Cambria Math" panose="02040503050406030204" pitchFamily="18" charset="0"/>
                        </a:rPr>
                        <m:t>)|</m:t>
                      </m:r>
                      <m:sSup>
                        <m:sSupPr>
                          <m:ctrlPr>
                            <a:rPr lang="en-US" sz="1500" i="1" dirty="0">
                              <a:latin typeface="Cambria Math" panose="02040503050406030204" pitchFamily="18" charset="0"/>
                            </a:rPr>
                          </m:ctrlPr>
                        </m:sSupPr>
                        <m:e>
                          <m:r>
                            <a:rPr lang="pl-PL" sz="1500" i="1" dirty="0">
                              <a:latin typeface="Cambria Math" panose="02040503050406030204" pitchFamily="18" charset="0"/>
                            </a:rPr>
                            <m:t>𝜓</m:t>
                          </m:r>
                        </m:e>
                        <m:sup>
                          <m:r>
                            <a:rPr lang="pl-PL" sz="1500" i="1" dirty="0">
                              <a:latin typeface="Cambria Math" panose="02040503050406030204" pitchFamily="18" charset="0"/>
                            </a:rPr>
                            <m:t>(0)</m:t>
                          </m:r>
                        </m:sup>
                      </m:sSup>
                      <m:r>
                        <a:rPr lang="pl-PL" sz="1500" i="1" dirty="0">
                          <a:latin typeface="Cambria Math" panose="02040503050406030204" pitchFamily="18" charset="0"/>
                        </a:rPr>
                        <m:t>⟩</m:t>
                      </m:r>
                    </m:oMath>
                  </m:oMathPara>
                </a14:m>
                <a:endParaRPr lang="en-US" sz="1500" dirty="0"/>
              </a:p>
            </p:txBody>
          </p:sp>
        </mc:Choice>
        <mc:Fallback xmlns="">
          <p:sp>
            <p:nvSpPr>
              <p:cNvPr id="3" name="Content Placeholder 2">
                <a:extLst>
                  <a:ext uri="{FF2B5EF4-FFF2-40B4-BE49-F238E27FC236}">
                    <a16:creationId xmlns:a16="http://schemas.microsoft.com/office/drawing/2014/main" id="{B19ABE96-9CF6-D01E-1067-2C430BA8AFE7}"/>
                  </a:ext>
                </a:extLst>
              </p:cNvPr>
              <p:cNvSpPr>
                <a:spLocks noGrp="1" noRot="1" noChangeAspect="1" noMove="1" noResize="1" noEditPoints="1" noAdjustHandles="1" noChangeArrowheads="1" noChangeShapeType="1" noTextEdit="1"/>
              </p:cNvSpPr>
              <p:nvPr>
                <p:ph idx="1"/>
              </p:nvPr>
            </p:nvSpPr>
            <p:spPr>
              <a:xfrm>
                <a:off x="372002" y="3194266"/>
                <a:ext cx="3757086" cy="450919"/>
              </a:xfrm>
              <a:blipFill>
                <a:blip r:embed="rId4"/>
                <a:stretch>
                  <a:fillRect/>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606B0A32-4BDF-6501-E5E3-EA2E65442EEF}"/>
              </a:ext>
            </a:extLst>
          </p:cNvPr>
          <p:cNvSpPr>
            <a:spLocks noGrp="1"/>
          </p:cNvSpPr>
          <p:nvPr>
            <p:ph type="sldNum" sz="quarter" idx="12"/>
          </p:nvPr>
        </p:nvSpPr>
        <p:spPr/>
        <p:txBody>
          <a:bodyPr/>
          <a:lstStyle/>
          <a:p>
            <a:fld id="{3C0C221A-CB66-4297-9A52-937C35126D0C}" type="slidenum">
              <a:rPr lang="en-US" smtClean="0"/>
              <a:t>69</a:t>
            </a:fld>
            <a:endParaRPr lang="en-US"/>
          </a:p>
        </p:txBody>
      </p:sp>
      <p:sp>
        <p:nvSpPr>
          <p:cNvPr id="7" name="Rectangle 6">
            <a:extLst>
              <a:ext uri="{FF2B5EF4-FFF2-40B4-BE49-F238E27FC236}">
                <a16:creationId xmlns:a16="http://schemas.microsoft.com/office/drawing/2014/main" id="{1D8C7771-DF26-F8C4-8270-6D1C4C3E1EDC}"/>
              </a:ext>
            </a:extLst>
          </p:cNvPr>
          <p:cNvSpPr>
            <a:spLocks/>
          </p:cNvSpPr>
          <p:nvPr/>
        </p:nvSpPr>
        <p:spPr>
          <a:xfrm>
            <a:off x="6810376" y="621663"/>
            <a:ext cx="771689" cy="700088"/>
          </a:xfrm>
          <a:prstGeom prst="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2FAE1B27-1145-FD91-7129-4BD037634A0D}"/>
              </a:ext>
            </a:extLst>
          </p:cNvPr>
          <p:cNvPicPr>
            <a:picLocks noChangeAspect="1"/>
          </p:cNvPicPr>
          <p:nvPr/>
        </p:nvPicPr>
        <p:blipFill>
          <a:blip r:embed="rId3"/>
          <a:srcRect t="94362" r="65673" b="845"/>
          <a:stretch/>
        </p:blipFill>
        <p:spPr>
          <a:xfrm>
            <a:off x="4129087" y="3980769"/>
            <a:ext cx="1799846" cy="302231"/>
          </a:xfrm>
          <a:prstGeom prst="rect">
            <a:avLst/>
          </a:prstGeom>
        </p:spPr>
      </p:pic>
      <p:pic>
        <p:nvPicPr>
          <p:cNvPr id="13" name="Picture 12">
            <a:extLst>
              <a:ext uri="{FF2B5EF4-FFF2-40B4-BE49-F238E27FC236}">
                <a16:creationId xmlns:a16="http://schemas.microsoft.com/office/drawing/2014/main" id="{E8F12B16-0F11-CBCD-E21D-1A6AAEF91511}"/>
              </a:ext>
            </a:extLst>
          </p:cNvPr>
          <p:cNvPicPr>
            <a:picLocks noChangeAspect="1"/>
          </p:cNvPicPr>
          <p:nvPr/>
        </p:nvPicPr>
        <p:blipFill>
          <a:blip r:embed="rId3"/>
          <a:srcRect l="9422" t="62592" r="52956" b="5845"/>
          <a:stretch/>
        </p:blipFill>
        <p:spPr>
          <a:xfrm>
            <a:off x="6341289" y="2274148"/>
            <a:ext cx="1928648" cy="194582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11A431F-B5E8-A1A4-A1EB-C3BCFC926D85}"/>
                  </a:ext>
                </a:extLst>
              </p:cNvPr>
              <p:cNvSpPr txBox="1"/>
              <p:nvPr/>
            </p:nvSpPr>
            <p:spPr>
              <a:xfrm>
                <a:off x="185738" y="3565624"/>
                <a:ext cx="4048125" cy="556114"/>
              </a:xfrm>
              <a:prstGeom prst="rect">
                <a:avLst/>
              </a:prstGeom>
              <a:noFill/>
            </p:spPr>
            <p:txBody>
              <a:bodyPr wrap="square">
                <a:spAutoFit/>
              </a:bodyPr>
              <a:lstStyle/>
              <a:p>
                <a:r>
                  <a:rPr lang="en-US" sz="1350" dirty="0"/>
                  <a:t>The transition function </a:t>
                </a:r>
                <a14:m>
                  <m:oMath xmlns:m="http://schemas.openxmlformats.org/officeDocument/2006/math">
                    <m:r>
                      <a:rPr lang="pl-PL" sz="1350" i="1" dirty="0">
                        <a:latin typeface="Cambria Math" panose="02040503050406030204" pitchFamily="18" charset="0"/>
                        <a:ea typeface="Cambria Math" panose="02040503050406030204" pitchFamily="18" charset="0"/>
                      </a:rPr>
                      <m:t>𝒲</m:t>
                    </m:r>
                    <m:d>
                      <m:dPr>
                        <m:ctrlPr>
                          <a:rPr lang="en-US" sz="1350" i="1" dirty="0">
                            <a:latin typeface="Cambria Math" panose="02040503050406030204" pitchFamily="18" charset="0"/>
                            <a:ea typeface="Cambria Math" panose="02040503050406030204" pitchFamily="18" charset="0"/>
                          </a:rPr>
                        </m:ctrlPr>
                      </m:dPr>
                      <m:e>
                        <m:sSub>
                          <m:sSubPr>
                            <m:ctrlPr>
                              <a:rPr lang="en-US" sz="1350" i="1" dirty="0">
                                <a:latin typeface="Cambria Math" panose="02040503050406030204" pitchFamily="18" charset="0"/>
                                <a:ea typeface="Cambria Math" panose="02040503050406030204" pitchFamily="18" charset="0"/>
                              </a:rPr>
                            </m:ctrlPr>
                          </m:sSubPr>
                          <m:e>
                            <m:r>
                              <a:rPr lang="en-US" sz="1350" i="1" dirty="0">
                                <a:latin typeface="Cambria Math" panose="02040503050406030204" pitchFamily="18" charset="0"/>
                                <a:ea typeface="Cambria Math" panose="02040503050406030204" pitchFamily="18" charset="0"/>
                              </a:rPr>
                              <m:t>𝑔</m:t>
                            </m:r>
                          </m:e>
                          <m:sub>
                            <m:r>
                              <a:rPr lang="en-US" sz="1350" i="1" dirty="0">
                                <a:latin typeface="Cambria Math" panose="02040503050406030204" pitchFamily="18" charset="0"/>
                                <a:ea typeface="Cambria Math" panose="02040503050406030204" pitchFamily="18" charset="0"/>
                              </a:rPr>
                              <m:t>𝑗</m:t>
                            </m:r>
                          </m:sub>
                        </m:sSub>
                      </m:e>
                    </m:d>
                  </m:oMath>
                </a14:m>
                <a:r>
                  <a:rPr lang="en-US" sz="1350" dirty="0"/>
                  <a:t> updates amplitudes </a:t>
                </a:r>
                <a14:m>
                  <m:oMath xmlns:m="http://schemas.openxmlformats.org/officeDocument/2006/math">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r>
                          <a:rPr lang="el-GR" sz="1350" i="1" dirty="0">
                            <a:latin typeface="Cambria Math" panose="02040503050406030204" pitchFamily="18" charset="0"/>
                          </a:rPr>
                          <m:t>𝛼</m:t>
                        </m:r>
                      </m:e>
                      <m:sub>
                        <m:r>
                          <a:rPr lang="en-US" sz="1350" i="1" dirty="0">
                            <a:latin typeface="Cambria Math" panose="02040503050406030204" pitchFamily="18" charset="0"/>
                          </a:rPr>
                          <m:t>𝑗</m:t>
                        </m:r>
                      </m:sub>
                    </m:sSub>
                    <m:r>
                      <a:rPr lang="en-US" sz="1350" i="1" dirty="0">
                        <a:latin typeface="Cambria Math" panose="02040503050406030204" pitchFamily="18" charset="0"/>
                      </a:rPr>
                      <m:t>}</m:t>
                    </m:r>
                  </m:oMath>
                </a14:m>
                <a:r>
                  <a:rPr lang="en-US" sz="1350" dirty="0"/>
                  <a:t> on the </a:t>
                </a:r>
                <a14:m>
                  <m:oMath xmlns:m="http://schemas.openxmlformats.org/officeDocument/2006/math">
                    <m:sSup>
                      <m:sSupPr>
                        <m:ctrlPr>
                          <a:rPr lang="en-US" sz="1350" i="1" dirty="0">
                            <a:latin typeface="Cambria Math" panose="02040503050406030204" pitchFamily="18" charset="0"/>
                          </a:rPr>
                        </m:ctrlPr>
                      </m:sSupPr>
                      <m:e>
                        <m:d>
                          <m:dPr>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𝑤</m:t>
                                </m:r>
                              </m:e>
                              <m:sub>
                                <m:r>
                                  <a:rPr lang="en-US" sz="1350" i="1" dirty="0">
                                    <a:latin typeface="Cambria Math" panose="02040503050406030204" pitchFamily="18" charset="0"/>
                                  </a:rPr>
                                  <m:t>0</m:t>
                                </m:r>
                              </m:sub>
                            </m:sSub>
                          </m:e>
                        </m:d>
                      </m:e>
                      <m:sup>
                        <m:r>
                          <a:rPr lang="en-US" sz="1350" i="1" dirty="0">
                            <a:latin typeface="Cambria Math" panose="02040503050406030204" pitchFamily="18" charset="0"/>
                          </a:rPr>
                          <m:t>𝑡h</m:t>
                        </m:r>
                      </m:sup>
                    </m:sSup>
                  </m:oMath>
                </a14:m>
                <a:r>
                  <a:rPr lang="en-US" sz="1350" dirty="0"/>
                  <a:t> qubit: </a:t>
                </a:r>
              </a:p>
            </p:txBody>
          </p:sp>
        </mc:Choice>
        <mc:Fallback xmlns="">
          <p:sp>
            <p:nvSpPr>
              <p:cNvPr id="18" name="TextBox 17">
                <a:extLst>
                  <a:ext uri="{FF2B5EF4-FFF2-40B4-BE49-F238E27FC236}">
                    <a16:creationId xmlns:a16="http://schemas.microsoft.com/office/drawing/2014/main" id="{711A431F-B5E8-A1A4-A1EB-C3BCFC926D85}"/>
                  </a:ext>
                </a:extLst>
              </p:cNvPr>
              <p:cNvSpPr txBox="1">
                <a:spLocks noRot="1" noChangeAspect="1" noMove="1" noResize="1" noEditPoints="1" noAdjustHandles="1" noChangeArrowheads="1" noChangeShapeType="1" noTextEdit="1"/>
              </p:cNvSpPr>
              <p:nvPr/>
            </p:nvSpPr>
            <p:spPr>
              <a:xfrm>
                <a:off x="185738" y="3565624"/>
                <a:ext cx="4048125" cy="556114"/>
              </a:xfrm>
              <a:prstGeom prst="rect">
                <a:avLst/>
              </a:prstGeom>
              <a:blipFill>
                <a:blip r:embed="rId5"/>
                <a:stretch>
                  <a:fillRect l="-301" b="-8791"/>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D13F56-8795-3035-B817-56B2302C99D1}"/>
                  </a:ext>
                </a:extLst>
              </p:cNvPr>
              <p:cNvSpPr txBox="1"/>
              <p:nvPr/>
            </p:nvSpPr>
            <p:spPr>
              <a:xfrm>
                <a:off x="314490" y="4170517"/>
                <a:ext cx="3238335" cy="752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350" i="1" dirty="0">
                          <a:latin typeface="Cambria Math" panose="02040503050406030204" pitchFamily="18" charset="0"/>
                          <a:ea typeface="Cambria Math" panose="02040503050406030204" pitchFamily="18" charset="0"/>
                        </a:rPr>
                        <m:t>𝒲</m:t>
                      </m:r>
                      <m:d>
                        <m:dPr>
                          <m:ctrlPr>
                            <a:rPr lang="pl-PL" sz="1350" i="1" dirty="0">
                              <a:latin typeface="Cambria Math" panose="02040503050406030204" pitchFamily="18" charset="0"/>
                              <a:ea typeface="Cambria Math" panose="02040503050406030204" pitchFamily="18" charset="0"/>
                            </a:rPr>
                          </m:ctrlPr>
                        </m:dPr>
                        <m:e>
                          <m:r>
                            <a:rPr lang="en-US" sz="1350" i="1" dirty="0">
                              <a:latin typeface="Cambria Math" panose="02040503050406030204" pitchFamily="18" charset="0"/>
                            </a:rPr>
                            <m:t>𝑔</m:t>
                          </m:r>
                        </m:e>
                      </m:d>
                      <m:r>
                        <a:rPr lang="en-US" sz="1350" i="1" dirty="0">
                          <a:latin typeface="Cambria Math" panose="02040503050406030204" pitchFamily="18" charset="0"/>
                        </a:rPr>
                        <m:t>:</m:t>
                      </m:r>
                      <m:d>
                        <m:dPr>
                          <m:begChr m:val="["/>
                          <m:endChr m:val="]"/>
                          <m:ctrlPr>
                            <a:rPr lang="en-US" sz="1350" i="1" dirty="0">
                              <a:latin typeface="Cambria Math" panose="02040503050406030204" pitchFamily="18" charset="0"/>
                            </a:rPr>
                          </m:ctrlPr>
                        </m:dPr>
                        <m:e>
                          <m:m>
                            <m:mPr>
                              <m:mcs>
                                <m:mc>
                                  <m:mcPr>
                                    <m:count m:val="1"/>
                                    <m:mcJc m:val="center"/>
                                  </m:mcPr>
                                </m:mc>
                              </m:mcs>
                              <m:ctrlPr>
                                <a:rPr lang="en-US" sz="1350" i="1" dirty="0">
                                  <a:latin typeface="Cambria Math" panose="02040503050406030204" pitchFamily="18" charset="0"/>
                                </a:rPr>
                              </m:ctrlPr>
                            </m:mP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sup>
                                </m:sSubSup>
                              </m:e>
                            </m:m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sSup>
                                      <m:sSupPr>
                                        <m:ctrlPr>
                                          <a:rPr lang="en-US" sz="1350" i="1" dirty="0">
                                            <a:latin typeface="Cambria Math" panose="02040503050406030204" pitchFamily="18" charset="0"/>
                                          </a:rPr>
                                        </m:ctrlPr>
                                      </m:sSupPr>
                                      <m:e>
                                        <m:r>
                                          <a:rPr lang="en-US" sz="1350" i="1" dirty="0">
                                            <a:latin typeface="Cambria Math" panose="02040503050406030204" pitchFamily="18" charset="0"/>
                                          </a:rPr>
                                          <m:t>2</m:t>
                                        </m:r>
                                      </m:e>
                                      <m:sup>
                                        <m:r>
                                          <a:rPr lang="en-US" sz="1350" i="1" dirty="0">
                                            <a:latin typeface="Cambria Math" panose="02040503050406030204" pitchFamily="18" charset="0"/>
                                          </a:rPr>
                                          <m:t>𝑤</m:t>
                                        </m:r>
                                      </m:sup>
                                    </m:sSup>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sup>
                                </m:sSubSup>
                              </m:e>
                            </m:mr>
                          </m:m>
                        </m:e>
                      </m:d>
                      <m:r>
                        <a:rPr lang="en-US" sz="1350" i="1" dirty="0">
                          <a:latin typeface="Cambria Math" panose="02040503050406030204" pitchFamily="18" charset="0"/>
                        </a:rPr>
                        <m:t>→</m:t>
                      </m:r>
                      <m:r>
                        <a:rPr lang="en-US" sz="1350" i="1" dirty="0">
                          <a:latin typeface="Cambria Math" panose="02040503050406030204" pitchFamily="18" charset="0"/>
                        </a:rPr>
                        <m:t>𝑔</m:t>
                      </m:r>
                      <m:d>
                        <m:dPr>
                          <m:begChr m:val="["/>
                          <m:endChr m:val="]"/>
                          <m:ctrlPr>
                            <a:rPr lang="en-US" sz="1350" i="1" dirty="0">
                              <a:latin typeface="Cambria Math" panose="02040503050406030204" pitchFamily="18" charset="0"/>
                            </a:rPr>
                          </m:ctrlPr>
                        </m:dPr>
                        <m:e>
                          <m:m>
                            <m:mPr>
                              <m:mcs>
                                <m:mc>
                                  <m:mcPr>
                                    <m:count m:val="1"/>
                                    <m:mcJc m:val="center"/>
                                  </m:mcPr>
                                </m:mc>
                              </m:mcs>
                              <m:ctrlPr>
                                <a:rPr lang="en-US" sz="1350" i="1" dirty="0">
                                  <a:latin typeface="Cambria Math" panose="02040503050406030204" pitchFamily="18" charset="0"/>
                                </a:rPr>
                              </m:ctrlPr>
                            </m:mP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sup>
                                </m:sSubSup>
                              </m:e>
                            </m:m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sSup>
                                      <m:sSupPr>
                                        <m:ctrlPr>
                                          <a:rPr lang="en-US" sz="1350" i="1" dirty="0">
                                            <a:latin typeface="Cambria Math" panose="02040503050406030204" pitchFamily="18" charset="0"/>
                                          </a:rPr>
                                        </m:ctrlPr>
                                      </m:sSupPr>
                                      <m:e>
                                        <m:r>
                                          <a:rPr lang="en-US" sz="1350" i="1" dirty="0">
                                            <a:latin typeface="Cambria Math" panose="02040503050406030204" pitchFamily="18" charset="0"/>
                                          </a:rPr>
                                          <m:t>2</m:t>
                                        </m:r>
                                      </m:e>
                                      <m:sup>
                                        <m:r>
                                          <a:rPr lang="en-US" sz="1350" i="1" dirty="0">
                                            <a:latin typeface="Cambria Math" panose="02040503050406030204" pitchFamily="18" charset="0"/>
                                          </a:rPr>
                                          <m:t>𝑤</m:t>
                                        </m:r>
                                      </m:sup>
                                    </m:sSup>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sup>
                                </m:sSubSup>
                              </m:e>
                            </m:mr>
                          </m:m>
                        </m:e>
                      </m:d>
                      <m:r>
                        <a:rPr lang="en-US" sz="1350" i="1" dirty="0">
                          <a:latin typeface="Cambria Math" panose="02040503050406030204" pitchFamily="18" charset="0"/>
                        </a:rPr>
                        <m:t>=</m:t>
                      </m:r>
                      <m:d>
                        <m:dPr>
                          <m:begChr m:val="["/>
                          <m:endChr m:val="]"/>
                          <m:ctrlPr>
                            <a:rPr lang="en-US" sz="1350" i="1" dirty="0">
                              <a:latin typeface="Cambria Math" panose="02040503050406030204" pitchFamily="18" charset="0"/>
                            </a:rPr>
                          </m:ctrlPr>
                        </m:dPr>
                        <m:e>
                          <m:m>
                            <m:mPr>
                              <m:mcs>
                                <m:mc>
                                  <m:mcPr>
                                    <m:count m:val="1"/>
                                    <m:mcJc m:val="center"/>
                                  </m:mcPr>
                                </m:mc>
                              </m:mcs>
                              <m:ctrlPr>
                                <a:rPr lang="en-US" sz="1350" i="1" dirty="0">
                                  <a:latin typeface="Cambria Math" panose="02040503050406030204" pitchFamily="18" charset="0"/>
                                </a:rPr>
                              </m:ctrlPr>
                            </m:mP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r>
                                          <a:rPr lang="en-US" sz="1350" i="1" dirty="0">
                                            <a:latin typeface="Cambria Math" panose="02040503050406030204" pitchFamily="18" charset="0"/>
                                          </a:rPr>
                                          <m:t>+1</m:t>
                                        </m:r>
                                      </m:e>
                                    </m:d>
                                  </m:sup>
                                </m:sSubSup>
                              </m:e>
                            </m:mr>
                            <m:mr>
                              <m:e>
                                <m:sSubSup>
                                  <m:sSubSupPr>
                                    <m:ctrlPr>
                                      <a:rPr lang="en-US" sz="1350" i="1" dirty="0">
                                        <a:latin typeface="Cambria Math" panose="02040503050406030204" pitchFamily="18" charset="0"/>
                                      </a:rPr>
                                    </m:ctrlPr>
                                  </m:sSubSupPr>
                                  <m:e>
                                    <m:r>
                                      <a:rPr lang="en-US" sz="1350" i="1" dirty="0">
                                        <a:latin typeface="Cambria Math" panose="02040503050406030204" pitchFamily="18" charset="0"/>
                                      </a:rPr>
                                      <m:t>𝛼</m:t>
                                    </m:r>
                                  </m:e>
                                  <m: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𝑠</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sSup>
                                      <m:sSupPr>
                                        <m:ctrlPr>
                                          <a:rPr lang="en-US" sz="1350" i="1" dirty="0">
                                            <a:latin typeface="Cambria Math" panose="02040503050406030204" pitchFamily="18" charset="0"/>
                                          </a:rPr>
                                        </m:ctrlPr>
                                      </m:sSupPr>
                                      <m:e>
                                        <m:r>
                                          <a:rPr lang="en-US" sz="1350" i="1" dirty="0">
                                            <a:latin typeface="Cambria Math" panose="02040503050406030204" pitchFamily="18" charset="0"/>
                                          </a:rPr>
                                          <m:t>2</m:t>
                                        </m:r>
                                      </m:e>
                                      <m:sup>
                                        <m:r>
                                          <a:rPr lang="en-US" sz="1350" i="1" dirty="0">
                                            <a:latin typeface="Cambria Math" panose="02040503050406030204" pitchFamily="18" charset="0"/>
                                          </a:rPr>
                                          <m:t>𝑤</m:t>
                                        </m:r>
                                      </m:sup>
                                    </m:sSup>
                                  </m:sub>
                                  <m:sup>
                                    <m:d>
                                      <m:dPr>
                                        <m:ctrlPr>
                                          <a:rPr lang="en-US" sz="1350" i="1" dirty="0">
                                            <a:latin typeface="Cambria Math" panose="02040503050406030204" pitchFamily="18" charset="0"/>
                                          </a:rPr>
                                        </m:ctrlPr>
                                      </m:dPr>
                                      <m:e>
                                        <m:r>
                                          <a:rPr lang="en-US" sz="1350" i="1" dirty="0">
                                            <a:latin typeface="Cambria Math" panose="02040503050406030204" pitchFamily="18" charset="0"/>
                                          </a:rPr>
                                          <m:t>𝑡</m:t>
                                        </m:r>
                                        <m:r>
                                          <a:rPr lang="en-US" sz="1350" i="1" dirty="0">
                                            <a:latin typeface="Cambria Math" panose="02040503050406030204" pitchFamily="18" charset="0"/>
                                          </a:rPr>
                                          <m:t>+1</m:t>
                                        </m:r>
                                      </m:e>
                                    </m:d>
                                  </m:sup>
                                </m:sSubSup>
                              </m:e>
                            </m:mr>
                          </m:m>
                        </m:e>
                      </m:d>
                    </m:oMath>
                  </m:oMathPara>
                </a14:m>
                <a:endParaRPr lang="en-US" sz="1350" dirty="0"/>
              </a:p>
            </p:txBody>
          </p:sp>
        </mc:Choice>
        <mc:Fallback xmlns="">
          <p:sp>
            <p:nvSpPr>
              <p:cNvPr id="22" name="TextBox 21">
                <a:extLst>
                  <a:ext uri="{FF2B5EF4-FFF2-40B4-BE49-F238E27FC236}">
                    <a16:creationId xmlns:a16="http://schemas.microsoft.com/office/drawing/2014/main" id="{33D13F56-8795-3035-B817-56B2302C99D1}"/>
                  </a:ext>
                </a:extLst>
              </p:cNvPr>
              <p:cNvSpPr txBox="1">
                <a:spLocks noRot="1" noChangeAspect="1" noMove="1" noResize="1" noEditPoints="1" noAdjustHandles="1" noChangeArrowheads="1" noChangeShapeType="1" noTextEdit="1"/>
              </p:cNvSpPr>
              <p:nvPr/>
            </p:nvSpPr>
            <p:spPr>
              <a:xfrm>
                <a:off x="314490" y="4170517"/>
                <a:ext cx="3238335" cy="752642"/>
              </a:xfrm>
              <a:prstGeom prst="rect">
                <a:avLst/>
              </a:prstGeom>
              <a:blipFill>
                <a:blip r:embed="rId6"/>
                <a:stretch>
                  <a:fillRect/>
                </a:stretch>
              </a:blipFill>
            </p:spPr>
            <p:txBody>
              <a:bodyPr/>
              <a:lstStyle/>
              <a:p>
                <a:r>
                  <a:rPr lang="vi-VN">
                    <a:noFill/>
                  </a:rPr>
                  <a:t> </a:t>
                </a:r>
              </a:p>
            </p:txBody>
          </p:sp>
        </mc:Fallback>
      </mc:AlternateContent>
      <p:sp>
        <p:nvSpPr>
          <p:cNvPr id="24" name="TextBox 23">
            <a:extLst>
              <a:ext uri="{FF2B5EF4-FFF2-40B4-BE49-F238E27FC236}">
                <a16:creationId xmlns:a16="http://schemas.microsoft.com/office/drawing/2014/main" id="{F55D7801-751D-E889-D139-80A11B24E7DD}"/>
              </a:ext>
            </a:extLst>
          </p:cNvPr>
          <p:cNvSpPr txBox="1"/>
          <p:nvPr/>
        </p:nvSpPr>
        <p:spPr>
          <a:xfrm>
            <a:off x="4074327" y="4286088"/>
            <a:ext cx="4879327" cy="507831"/>
          </a:xfrm>
          <a:prstGeom prst="rect">
            <a:avLst/>
          </a:prstGeom>
          <a:noFill/>
        </p:spPr>
        <p:txBody>
          <a:bodyPr wrap="square">
            <a:spAutoFit/>
          </a:bodyPr>
          <a:lstStyle/>
          <a:p>
            <a:r>
              <a:rPr lang="en-US" sz="1350" b="1">
                <a:solidFill>
                  <a:srgbClr val="FF0000"/>
                </a:solidFill>
              </a:rPr>
              <a:t>Algorithm. </a:t>
            </a:r>
            <a:r>
              <a:rPr lang="en-US" sz="1350"/>
              <a:t>The </a:t>
            </a:r>
            <a:r>
              <a:rPr lang="en-US" sz="1350" dirty="0"/>
              <a:t>implementation of single- and multiple-qubit gates is unified into a common framework </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A024088B-E2AB-E5D3-735D-4DE7E0F54D3F}"/>
                  </a:ext>
                </a:extLst>
              </p:cNvPr>
              <p:cNvGraphicFramePr>
                <a:graphicFrameLocks noGrp="1"/>
              </p:cNvGraphicFramePr>
              <p:nvPr/>
            </p:nvGraphicFramePr>
            <p:xfrm>
              <a:off x="273710" y="1367111"/>
              <a:ext cx="3757087" cy="1412877"/>
            </p:xfrm>
            <a:graphic>
              <a:graphicData uri="http://schemas.openxmlformats.org/drawingml/2006/table">
                <a:tbl>
                  <a:tblPr firstRow="1" bandRow="1">
                    <a:tableStyleId>{5940675A-B579-460E-94D1-54222C63F5DA}</a:tableStyleId>
                  </a:tblPr>
                  <a:tblGrid>
                    <a:gridCol w="893103">
                      <a:extLst>
                        <a:ext uri="{9D8B030D-6E8A-4147-A177-3AD203B41FA5}">
                          <a16:colId xmlns:a16="http://schemas.microsoft.com/office/drawing/2014/main" val="166312312"/>
                        </a:ext>
                      </a:extLst>
                    </a:gridCol>
                    <a:gridCol w="1404938">
                      <a:extLst>
                        <a:ext uri="{9D8B030D-6E8A-4147-A177-3AD203B41FA5}">
                          <a16:colId xmlns:a16="http://schemas.microsoft.com/office/drawing/2014/main" val="772765458"/>
                        </a:ext>
                      </a:extLst>
                    </a:gridCol>
                    <a:gridCol w="1459046">
                      <a:extLst>
                        <a:ext uri="{9D8B030D-6E8A-4147-A177-3AD203B41FA5}">
                          <a16:colId xmlns:a16="http://schemas.microsoft.com/office/drawing/2014/main" val="1489928785"/>
                        </a:ext>
                      </a:extLst>
                    </a:gridCol>
                  </a:tblGrid>
                  <a:tr h="470959">
                    <a:tc>
                      <a:txBody>
                        <a:bodyPr/>
                        <a:lstStyle/>
                        <a:p>
                          <a:pPr lvl="0" algn="ctr"/>
                          <a:r>
                            <a:rPr lang="en-US" sz="1500" b="1" dirty="0">
                              <a:solidFill>
                                <a:schemeClr val="tx1"/>
                              </a:solidFill>
                            </a:rPr>
                            <a:t>Op</a:t>
                          </a:r>
                        </a:p>
                      </a:txBody>
                      <a:tcPr marL="68580" marR="68580" marT="34290" marB="34290" anchor="ctr"/>
                    </a:tc>
                    <a:tc>
                      <a:txBody>
                        <a:bodyPr/>
                        <a:lstStyle/>
                        <a:p>
                          <a:pPr lvl="0" algn="ctr"/>
                          <a:r>
                            <a:rPr lang="en-US" sz="1500" b="1" dirty="0">
                              <a:solidFill>
                                <a:schemeClr val="tx1"/>
                              </a:solidFill>
                            </a:rPr>
                            <a:t>Wave-function</a:t>
                          </a:r>
                        </a:p>
                      </a:txBody>
                      <a:tcPr marL="68580" marR="68580" marT="34290" marB="34290" anchor="ctr"/>
                    </a:tc>
                    <a:tc>
                      <a:txBody>
                        <a:bodyPr/>
                        <a:lstStyle/>
                        <a:p>
                          <a:pPr lvl="0" algn="ctr"/>
                          <a:r>
                            <a:rPr lang="en-US" sz="1500" b="1" dirty="0">
                              <a:solidFill>
                                <a:schemeClr val="tx1"/>
                              </a:solidFill>
                            </a:rPr>
                            <a:t>Density-matrix</a:t>
                          </a:r>
                        </a:p>
                      </a:txBody>
                      <a:tcPr marL="68580" marR="68580" marT="34290" marB="34290" anchor="ctr"/>
                    </a:tc>
                    <a:extLst>
                      <a:ext uri="{0D108BD9-81ED-4DB2-BD59-A6C34878D82A}">
                        <a16:rowId xmlns:a16="http://schemas.microsoft.com/office/drawing/2014/main" val="4265103887"/>
                      </a:ext>
                    </a:extLst>
                  </a:tr>
                  <a:tr h="470959">
                    <a:tc>
                      <a:txBody>
                        <a:bodyPr/>
                        <a:lstStyle/>
                        <a:p>
                          <a:pPr lvl="0"/>
                          <a:r>
                            <a:rPr lang="en-US" sz="1500" dirty="0">
                              <a:solidFill>
                                <a:schemeClr val="tx1"/>
                              </a:solidFill>
                            </a:rPr>
                            <a:t>Mul/gate</a:t>
                          </a:r>
                        </a:p>
                      </a:txBody>
                      <a:tcPr marL="68580" marR="68580" marT="34290" marB="34290" anchor="ctr"/>
                    </a:tc>
                    <a:tc>
                      <a:txBody>
                        <a:bodyPr/>
                        <a:lstStyle/>
                        <a:p>
                          <a:pPr lvl="0"/>
                          <a14:m>
                            <m:oMath xmlns:m="http://schemas.openxmlformats.org/officeDocument/2006/math">
                              <m:sSup>
                                <m:sSupPr>
                                  <m:ctrlPr>
                                    <a:rPr lang="vi-VN" sz="1500" b="0" i="1" dirty="0" smtClean="0">
                                      <a:latin typeface="Cambria Math" panose="02040503050406030204" pitchFamily="18" charset="0"/>
                                    </a:rPr>
                                  </m:ctrlPr>
                                </m:sSupPr>
                                <m:e>
                                  <m:r>
                                    <a:rPr lang="en-US" sz="1500" i="1" dirty="0" smtClean="0">
                                      <a:latin typeface="Cambria Math" panose="02040503050406030204" pitchFamily="18" charset="0"/>
                                    </a:rPr>
                                    <m:t>2</m:t>
                                  </m:r>
                                </m:e>
                                <m:sup>
                                  <m:r>
                                    <a:rPr lang="en-US" sz="1500" i="1" dirty="0" smtClean="0">
                                      <a:latin typeface="Cambria Math" panose="02040503050406030204" pitchFamily="18" charset="0"/>
                                    </a:rPr>
                                    <m:t>𝑛</m:t>
                                  </m:r>
                                  <m:r>
                                    <a:rPr lang="en-US" sz="1500" i="1" dirty="0" smtClean="0">
                                      <a:latin typeface="Cambria Math" panose="02040503050406030204" pitchFamily="18" charset="0"/>
                                    </a:rPr>
                                    <m:t>+</m:t>
                                  </m:r>
                                  <m:sSub>
                                    <m:sSubPr>
                                      <m:ctrlPr>
                                        <a:rPr lang="en-US" sz="1500" b="0" i="1" dirty="0" smtClean="0">
                                          <a:latin typeface="Cambria Math" panose="02040503050406030204" pitchFamily="18" charset="0"/>
                                        </a:rPr>
                                      </m:ctrlPr>
                                    </m:sSubPr>
                                    <m:e>
                                      <m:acc>
                                        <m:accPr>
                                          <m:chr m:val="̂"/>
                                          <m:ctrlPr>
                                            <a:rPr lang="en-US" sz="1500" b="0" i="1" dirty="0" smtClean="0">
                                              <a:latin typeface="Cambria Math" panose="02040503050406030204" pitchFamily="18" charset="0"/>
                                            </a:rPr>
                                          </m:ctrlPr>
                                        </m:accPr>
                                        <m:e>
                                          <m:r>
                                            <a:rPr lang="en-US" sz="1500" i="1" dirty="0">
                                              <a:latin typeface="Cambria Math" panose="02040503050406030204" pitchFamily="18" charset="0"/>
                                            </a:rPr>
                                            <m:t>𝑛</m:t>
                                          </m:r>
                                        </m:e>
                                      </m:acc>
                                    </m:e>
                                    <m:sub>
                                      <m:r>
                                        <a:rPr lang="en-US" sz="1500" b="0" i="1" dirty="0" smtClean="0">
                                          <a:latin typeface="Cambria Math" panose="02040503050406030204" pitchFamily="18" charset="0"/>
                                        </a:rPr>
                                        <m:t>𝑗</m:t>
                                      </m:r>
                                    </m:sub>
                                  </m:sSub>
                                  <m:r>
                                    <a:rPr lang="en-US" sz="1500" i="1" dirty="0" smtClean="0">
                                      <a:latin typeface="Cambria Math" panose="02040503050406030204" pitchFamily="18" charset="0"/>
                                    </a:rPr>
                                    <m:t>+1</m:t>
                                  </m:r>
                                </m:sup>
                              </m:sSup>
                            </m:oMath>
                          </a14:m>
                          <a:r>
                            <a:rPr lang="en-US" sz="1500" dirty="0">
                              <a:solidFill>
                                <a:schemeClr val="tx1"/>
                              </a:solidFill>
                            </a:rPr>
                            <a:t> (</a:t>
                          </a:r>
                          <a14:m>
                            <m:oMath xmlns:m="http://schemas.openxmlformats.org/officeDocument/2006/math">
                              <m:r>
                                <a:rPr lang="en-US" sz="1500" i="1" dirty="0" smtClean="0">
                                  <a:solidFill>
                                    <a:schemeClr val="tx1"/>
                                  </a:solidFill>
                                  <a:latin typeface="Cambria Math" panose="02040503050406030204" pitchFamily="18" charset="0"/>
                                  <a:ea typeface="Cambria Math" panose="02040503050406030204" pitchFamily="18" charset="0"/>
                                </a:rPr>
                                <m:t>†</m:t>
                              </m:r>
                            </m:oMath>
                          </a14:m>
                          <a:r>
                            <a:rPr lang="en-US" sz="1500" dirty="0">
                              <a:solidFill>
                                <a:schemeClr val="tx1"/>
                              </a:solidFill>
                            </a:rPr>
                            <a:t>)</a:t>
                          </a:r>
                        </a:p>
                      </a:txBody>
                      <a:tcPr marL="68580" marR="68580" marT="34290" marB="34290" anchor="ctr"/>
                    </a:tc>
                    <a:tc>
                      <a:txBody>
                        <a:bodyPr/>
                        <a:lstStyle/>
                        <a:p>
                          <a:pPr lvl="0" algn="l"/>
                          <a14:m>
                            <m:oMath xmlns:m="http://schemas.openxmlformats.org/officeDocument/2006/math">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2</m:t>
                                  </m:r>
                                </m:e>
                                <m:sup>
                                  <m:r>
                                    <a:rPr lang="en-US" sz="1500" i="1" dirty="0" smtClean="0">
                                      <a:latin typeface="Cambria Math" panose="02040503050406030204" pitchFamily="18" charset="0"/>
                                    </a:rPr>
                                    <m:t>2</m:t>
                                  </m:r>
                                  <m:r>
                                    <a:rPr lang="en-US" sz="1500" i="1" dirty="0" smtClean="0">
                                      <a:latin typeface="Cambria Math" panose="02040503050406030204" pitchFamily="18" charset="0"/>
                                    </a:rPr>
                                    <m:t>𝑛</m:t>
                                  </m:r>
                                </m:sup>
                              </m:sSup>
                            </m:oMath>
                          </a14:m>
                          <a:r>
                            <a:rPr lang="en-US" sz="1500" dirty="0"/>
                            <a:t> </a:t>
                          </a:r>
                          <a:endParaRPr lang="en-US" sz="1500" dirty="0">
                            <a:solidFill>
                              <a:schemeClr val="tx1"/>
                            </a:solidFill>
                          </a:endParaRPr>
                        </a:p>
                      </a:txBody>
                      <a:tcPr marL="68580" marR="68580" marT="34290" marB="34290" anchor="ctr"/>
                    </a:tc>
                    <a:extLst>
                      <a:ext uri="{0D108BD9-81ED-4DB2-BD59-A6C34878D82A}">
                        <a16:rowId xmlns:a16="http://schemas.microsoft.com/office/drawing/2014/main" val="2208258994"/>
                      </a:ext>
                    </a:extLst>
                  </a:tr>
                  <a:tr h="470959">
                    <a:tc>
                      <a:txBody>
                        <a:bodyPr/>
                        <a:lstStyle/>
                        <a:p>
                          <a:pPr lvl="0"/>
                          <a:r>
                            <a:rPr lang="en-US" sz="1500" dirty="0">
                              <a:solidFill>
                                <a:schemeClr val="tx1"/>
                              </a:solidFill>
                            </a:rPr>
                            <a:t>Add/gate</a:t>
                          </a:r>
                        </a:p>
                      </a:txBody>
                      <a:tcPr marL="68580" marR="68580" marT="34290" marB="34290" anchor="ctr"/>
                    </a:tc>
                    <a:tc>
                      <a:txBody>
                        <a:bodyPr/>
                        <a:lstStyle/>
                        <a:p>
                          <a:pPr lvl="0"/>
                          <a14:m>
                            <m:oMath xmlns:m="http://schemas.openxmlformats.org/officeDocument/2006/math">
                              <m:sSup>
                                <m:sSupPr>
                                  <m:ctrlPr>
                                    <a:rPr lang="vi-VN" sz="1500" b="0" i="1" dirty="0" smtClean="0">
                                      <a:latin typeface="Cambria Math" panose="02040503050406030204" pitchFamily="18" charset="0"/>
                                    </a:rPr>
                                  </m:ctrlPr>
                                </m:sSupPr>
                                <m:e>
                                  <m:r>
                                    <a:rPr lang="en-US" sz="1500" i="1" dirty="0" smtClean="0">
                                      <a:latin typeface="Cambria Math" panose="02040503050406030204" pitchFamily="18" charset="0"/>
                                    </a:rPr>
                                    <m:t>2</m:t>
                                  </m:r>
                                </m:e>
                                <m:sup>
                                  <m:r>
                                    <a:rPr lang="en-US" sz="1500" i="1" dirty="0" smtClean="0">
                                      <a:latin typeface="Cambria Math" panose="02040503050406030204" pitchFamily="18" charset="0"/>
                                    </a:rPr>
                                    <m:t>𝑛</m:t>
                                  </m:r>
                                  <m:r>
                                    <a:rPr lang="en-US" sz="1500" i="1" dirty="0" smtClean="0">
                                      <a:latin typeface="Cambria Math" panose="02040503050406030204" pitchFamily="18" charset="0"/>
                                    </a:rPr>
                                    <m:t>+</m:t>
                                  </m:r>
                                  <m:sSub>
                                    <m:sSubPr>
                                      <m:ctrlPr>
                                        <a:rPr lang="en-US" sz="1500" i="1" dirty="0">
                                          <a:latin typeface="Cambria Math" panose="02040503050406030204" pitchFamily="18" charset="0"/>
                                        </a:rPr>
                                      </m:ctrlPr>
                                    </m:sSubPr>
                                    <m:e>
                                      <m:acc>
                                        <m:accPr>
                                          <m:chr m:val="̂"/>
                                          <m:ctrlPr>
                                            <a:rPr lang="en-US" sz="1500" i="1" dirty="0">
                                              <a:latin typeface="Cambria Math" panose="02040503050406030204" pitchFamily="18" charset="0"/>
                                            </a:rPr>
                                          </m:ctrlPr>
                                        </m:accPr>
                                        <m:e>
                                          <m:r>
                                            <a:rPr lang="en-US" sz="1500" i="1" dirty="0">
                                              <a:latin typeface="Cambria Math" panose="02040503050406030204" pitchFamily="18" charset="0"/>
                                            </a:rPr>
                                            <m:t>𝑛</m:t>
                                          </m:r>
                                        </m:e>
                                      </m:acc>
                                    </m:e>
                                    <m:sub>
                                      <m:r>
                                        <a:rPr lang="en-US" sz="1500" i="1" dirty="0">
                                          <a:latin typeface="Cambria Math" panose="02040503050406030204" pitchFamily="18" charset="0"/>
                                        </a:rPr>
                                        <m:t>𝑗</m:t>
                                      </m:r>
                                    </m:sub>
                                  </m:sSub>
                                  <m:r>
                                    <a:rPr lang="en-US" sz="1500" i="1" dirty="0">
                                      <a:latin typeface="Cambria Math" panose="02040503050406030204" pitchFamily="18" charset="0"/>
                                    </a:rPr>
                                    <m:t>+1</m:t>
                                  </m:r>
                                </m:sup>
                              </m:sSup>
                            </m:oMath>
                          </a14:m>
                          <a:r>
                            <a:rPr lang="en-US" sz="1500" dirty="0">
                              <a:solidFill>
                                <a:schemeClr val="tx1"/>
                              </a:solidFill>
                            </a:rPr>
                            <a:t> (</a:t>
                          </a:r>
                          <a14:m>
                            <m:oMath xmlns:m="http://schemas.openxmlformats.org/officeDocument/2006/math">
                              <m:r>
                                <a:rPr lang="en-US" sz="1500" i="1" dirty="0" smtClean="0">
                                  <a:solidFill>
                                    <a:schemeClr val="tx1"/>
                                  </a:solidFill>
                                  <a:latin typeface="Cambria Math" panose="02040503050406030204" pitchFamily="18" charset="0"/>
                                  <a:ea typeface="Cambria Math" panose="02040503050406030204" pitchFamily="18" charset="0"/>
                                </a:rPr>
                                <m:t>†</m:t>
                              </m:r>
                            </m:oMath>
                          </a14:m>
                          <a:r>
                            <a:rPr lang="en-US" sz="1500" dirty="0">
                              <a:solidFill>
                                <a:schemeClr val="tx1"/>
                              </a:solidFill>
                            </a:rPr>
                            <a:t>)</a:t>
                          </a:r>
                        </a:p>
                      </a:txBody>
                      <a:tcPr marL="68580" marR="68580" marT="34290" marB="34290" anchor="ctr"/>
                    </a:tc>
                    <a:tc>
                      <a:txBody>
                        <a:bodyPr/>
                        <a:lstStyle/>
                        <a:p>
                          <a:pPr lvl="0" algn="l"/>
                          <a14:m>
                            <m:oMath xmlns:m="http://schemas.openxmlformats.org/officeDocument/2006/math">
                              <m:sSup>
                                <m:sSupPr>
                                  <m:ctrlPr>
                                    <a:rPr lang="en-US" sz="1500" b="0" i="1" dirty="0" smtClean="0">
                                      <a:latin typeface="Cambria Math" panose="02040503050406030204" pitchFamily="18" charset="0"/>
                                    </a:rPr>
                                  </m:ctrlPr>
                                </m:sSupPr>
                                <m:e>
                                  <m:r>
                                    <a:rPr lang="en-US" sz="1500" i="1" dirty="0" smtClean="0">
                                      <a:latin typeface="Cambria Math" panose="02040503050406030204" pitchFamily="18" charset="0"/>
                                    </a:rPr>
                                    <m:t>2</m:t>
                                  </m:r>
                                </m:e>
                                <m:sup>
                                  <m:r>
                                    <a:rPr lang="en-US" sz="1500" i="1" dirty="0">
                                      <a:latin typeface="Cambria Math" panose="02040503050406030204" pitchFamily="18" charset="0"/>
                                    </a:rPr>
                                    <m:t>2</m:t>
                                  </m:r>
                                  <m:r>
                                    <a:rPr lang="en-US" sz="1500" i="1" dirty="0">
                                      <a:latin typeface="Cambria Math" panose="02040503050406030204" pitchFamily="18" charset="0"/>
                                    </a:rPr>
                                    <m:t>𝑛</m:t>
                                  </m:r>
                                  <m:r>
                                    <a:rPr lang="en-US" sz="1500" i="1" dirty="0">
                                      <a:latin typeface="Cambria Math" panose="02040503050406030204" pitchFamily="18" charset="0"/>
                                    </a:rPr>
                                    <m:t>−2</m:t>
                                  </m:r>
                                </m:sup>
                              </m:sSup>
                            </m:oMath>
                          </a14:m>
                          <a:r>
                            <a:rPr lang="en-US" sz="1500" dirty="0">
                              <a:solidFill>
                                <a:schemeClr val="tx1"/>
                              </a:solidFill>
                            </a:rPr>
                            <a:t> </a:t>
                          </a:r>
                        </a:p>
                      </a:txBody>
                      <a:tcPr marL="68580" marR="68580" marT="34290" marB="34290" anchor="ctr"/>
                    </a:tc>
                    <a:extLst>
                      <a:ext uri="{0D108BD9-81ED-4DB2-BD59-A6C34878D82A}">
                        <a16:rowId xmlns:a16="http://schemas.microsoft.com/office/drawing/2014/main" val="4198557693"/>
                      </a:ext>
                    </a:extLst>
                  </a:tr>
                </a:tbl>
              </a:graphicData>
            </a:graphic>
          </p:graphicFrame>
        </mc:Choice>
        <mc:Fallback xmlns="">
          <p:graphicFrame>
            <p:nvGraphicFramePr>
              <p:cNvPr id="27" name="Table 26">
                <a:extLst>
                  <a:ext uri="{FF2B5EF4-FFF2-40B4-BE49-F238E27FC236}">
                    <a16:creationId xmlns:a16="http://schemas.microsoft.com/office/drawing/2014/main" id="{A024088B-E2AB-E5D3-735D-4DE7E0F54D3F}"/>
                  </a:ext>
                </a:extLst>
              </p:cNvPr>
              <p:cNvGraphicFramePr>
                <a:graphicFrameLocks noGrp="1"/>
              </p:cNvGraphicFramePr>
              <p:nvPr/>
            </p:nvGraphicFramePr>
            <p:xfrm>
              <a:off x="273710" y="1367111"/>
              <a:ext cx="3757087" cy="1412877"/>
            </p:xfrm>
            <a:graphic>
              <a:graphicData uri="http://schemas.openxmlformats.org/drawingml/2006/table">
                <a:tbl>
                  <a:tblPr firstRow="1" bandRow="1">
                    <a:tableStyleId>{5940675A-B579-460E-94D1-54222C63F5DA}</a:tableStyleId>
                  </a:tblPr>
                  <a:tblGrid>
                    <a:gridCol w="893103">
                      <a:extLst>
                        <a:ext uri="{9D8B030D-6E8A-4147-A177-3AD203B41FA5}">
                          <a16:colId xmlns:a16="http://schemas.microsoft.com/office/drawing/2014/main" val="166312312"/>
                        </a:ext>
                      </a:extLst>
                    </a:gridCol>
                    <a:gridCol w="1404938">
                      <a:extLst>
                        <a:ext uri="{9D8B030D-6E8A-4147-A177-3AD203B41FA5}">
                          <a16:colId xmlns:a16="http://schemas.microsoft.com/office/drawing/2014/main" val="772765458"/>
                        </a:ext>
                      </a:extLst>
                    </a:gridCol>
                    <a:gridCol w="1459046">
                      <a:extLst>
                        <a:ext uri="{9D8B030D-6E8A-4147-A177-3AD203B41FA5}">
                          <a16:colId xmlns:a16="http://schemas.microsoft.com/office/drawing/2014/main" val="1489928785"/>
                        </a:ext>
                      </a:extLst>
                    </a:gridCol>
                  </a:tblGrid>
                  <a:tr h="470959">
                    <a:tc>
                      <a:txBody>
                        <a:bodyPr/>
                        <a:lstStyle/>
                        <a:p>
                          <a:pPr lvl="0" algn="ctr"/>
                          <a:r>
                            <a:rPr lang="en-US" sz="1500" b="1" dirty="0">
                              <a:solidFill>
                                <a:schemeClr val="tx1"/>
                              </a:solidFill>
                            </a:rPr>
                            <a:t>Op</a:t>
                          </a:r>
                        </a:p>
                      </a:txBody>
                      <a:tcPr marL="68580" marR="68580" marT="34290" marB="34290" anchor="ctr"/>
                    </a:tc>
                    <a:tc>
                      <a:txBody>
                        <a:bodyPr/>
                        <a:lstStyle/>
                        <a:p>
                          <a:pPr lvl="0" algn="ctr"/>
                          <a:r>
                            <a:rPr lang="en-US" sz="1500" b="1" dirty="0">
                              <a:solidFill>
                                <a:schemeClr val="tx1"/>
                              </a:solidFill>
                            </a:rPr>
                            <a:t>Wave-function</a:t>
                          </a:r>
                        </a:p>
                      </a:txBody>
                      <a:tcPr marL="68580" marR="68580" marT="34290" marB="34290" anchor="ctr"/>
                    </a:tc>
                    <a:tc>
                      <a:txBody>
                        <a:bodyPr/>
                        <a:lstStyle/>
                        <a:p>
                          <a:pPr lvl="0" algn="ctr"/>
                          <a:r>
                            <a:rPr lang="en-US" sz="1500" b="1" dirty="0">
                              <a:solidFill>
                                <a:schemeClr val="tx1"/>
                              </a:solidFill>
                            </a:rPr>
                            <a:t>Density-matrix</a:t>
                          </a:r>
                        </a:p>
                      </a:txBody>
                      <a:tcPr marL="68580" marR="68580" marT="34290" marB="34290" anchor="ctr"/>
                    </a:tc>
                    <a:extLst>
                      <a:ext uri="{0D108BD9-81ED-4DB2-BD59-A6C34878D82A}">
                        <a16:rowId xmlns:a16="http://schemas.microsoft.com/office/drawing/2014/main" val="4265103887"/>
                      </a:ext>
                    </a:extLst>
                  </a:tr>
                  <a:tr h="470959">
                    <a:tc>
                      <a:txBody>
                        <a:bodyPr/>
                        <a:lstStyle/>
                        <a:p>
                          <a:pPr lvl="0"/>
                          <a:r>
                            <a:rPr lang="en-US" sz="1500" dirty="0">
                              <a:solidFill>
                                <a:schemeClr val="tx1"/>
                              </a:solidFill>
                            </a:rPr>
                            <a:t>Mul/gate</a:t>
                          </a:r>
                        </a:p>
                      </a:txBody>
                      <a:tcPr marL="68580" marR="68580" marT="34290" marB="34290" anchor="ctr"/>
                    </a:tc>
                    <a:tc>
                      <a:txBody>
                        <a:bodyPr/>
                        <a:lstStyle/>
                        <a:p>
                          <a:endParaRPr lang="vi-VN"/>
                        </a:p>
                      </a:txBody>
                      <a:tcPr marL="68580" marR="68580" marT="34290" marB="34290" anchor="ctr">
                        <a:blipFill>
                          <a:blip r:embed="rId7"/>
                          <a:stretch>
                            <a:fillRect l="-64069" t="-102597" r="-104762" b="-103896"/>
                          </a:stretch>
                        </a:blipFill>
                      </a:tcPr>
                    </a:tc>
                    <a:tc>
                      <a:txBody>
                        <a:bodyPr/>
                        <a:lstStyle/>
                        <a:p>
                          <a:endParaRPr lang="vi-VN"/>
                        </a:p>
                      </a:txBody>
                      <a:tcPr marL="68580" marR="68580" marT="34290" marB="34290" anchor="ctr">
                        <a:blipFill>
                          <a:blip r:embed="rId7"/>
                          <a:stretch>
                            <a:fillRect l="-157917" t="-102597" r="-833" b="-103896"/>
                          </a:stretch>
                        </a:blipFill>
                      </a:tcPr>
                    </a:tc>
                    <a:extLst>
                      <a:ext uri="{0D108BD9-81ED-4DB2-BD59-A6C34878D82A}">
                        <a16:rowId xmlns:a16="http://schemas.microsoft.com/office/drawing/2014/main" val="2208258994"/>
                      </a:ext>
                    </a:extLst>
                  </a:tr>
                  <a:tr h="470959">
                    <a:tc>
                      <a:txBody>
                        <a:bodyPr/>
                        <a:lstStyle/>
                        <a:p>
                          <a:pPr lvl="0"/>
                          <a:r>
                            <a:rPr lang="en-US" sz="1500" dirty="0">
                              <a:solidFill>
                                <a:schemeClr val="tx1"/>
                              </a:solidFill>
                            </a:rPr>
                            <a:t>Add/gate</a:t>
                          </a:r>
                        </a:p>
                      </a:txBody>
                      <a:tcPr marL="68580" marR="68580" marT="34290" marB="34290" anchor="ctr"/>
                    </a:tc>
                    <a:tc>
                      <a:txBody>
                        <a:bodyPr/>
                        <a:lstStyle/>
                        <a:p>
                          <a:endParaRPr lang="vi-VN"/>
                        </a:p>
                      </a:txBody>
                      <a:tcPr marL="68580" marR="68580" marT="34290" marB="34290" anchor="ctr">
                        <a:blipFill>
                          <a:blip r:embed="rId7"/>
                          <a:stretch>
                            <a:fillRect l="-64069" t="-200000" r="-104762" b="-2564"/>
                          </a:stretch>
                        </a:blipFill>
                      </a:tcPr>
                    </a:tc>
                    <a:tc>
                      <a:txBody>
                        <a:bodyPr/>
                        <a:lstStyle/>
                        <a:p>
                          <a:endParaRPr lang="vi-VN"/>
                        </a:p>
                      </a:txBody>
                      <a:tcPr marL="68580" marR="68580" marT="34290" marB="34290" anchor="ctr">
                        <a:blipFill>
                          <a:blip r:embed="rId7"/>
                          <a:stretch>
                            <a:fillRect l="-157917" t="-200000" r="-833" b="-2564"/>
                          </a:stretch>
                        </a:blipFill>
                      </a:tcPr>
                    </a:tc>
                    <a:extLst>
                      <a:ext uri="{0D108BD9-81ED-4DB2-BD59-A6C34878D82A}">
                        <a16:rowId xmlns:a16="http://schemas.microsoft.com/office/drawing/2014/main" val="4198557693"/>
                      </a:ext>
                    </a:extLst>
                  </a:tr>
                </a:tbl>
              </a:graphicData>
            </a:graphic>
          </p:graphicFrame>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83AD84-2466-E459-215F-DCCC93B9B555}"/>
                  </a:ext>
                </a:extLst>
              </p:cNvPr>
              <p:cNvSpPr txBox="1"/>
              <p:nvPr/>
            </p:nvSpPr>
            <p:spPr>
              <a:xfrm>
                <a:off x="185738" y="791202"/>
                <a:ext cx="3845059" cy="316753"/>
              </a:xfrm>
              <a:prstGeom prst="rect">
                <a:avLst/>
              </a:prstGeom>
              <a:noFill/>
            </p:spPr>
            <p:txBody>
              <a:bodyPr wrap="square">
                <a:spAutoFit/>
              </a:bodyPr>
              <a:lstStyle/>
              <a:p>
                <a:r>
                  <a:rPr lang="en-US" sz="1350" b="1"/>
                  <a:t>Tab</a:t>
                </a:r>
                <a:r>
                  <a:rPr lang="en-US" sz="1350"/>
                  <a:t>. Comparison </a:t>
                </a:r>
                <a:r>
                  <a:rPr lang="en-US" sz="1350" dirty="0"/>
                  <a:t>between variants (</a:t>
                </a:r>
                <a14:m>
                  <m:oMath xmlns:m="http://schemas.openxmlformats.org/officeDocument/2006/math">
                    <m:r>
                      <a:rPr lang="en-US" sz="1350" i="1" dirty="0">
                        <a:latin typeface="Cambria Math" panose="02040503050406030204" pitchFamily="18" charset="0"/>
                        <a:ea typeface="Cambria Math" panose="02040503050406030204" pitchFamily="18" charset="0"/>
                      </a:rPr>
                      <m:t>†</m:t>
                    </m:r>
                  </m:oMath>
                </a14:m>
                <a:r>
                  <a:rPr lang="en-US" sz="1350" dirty="0"/>
                  <a:t>) </a:t>
                </a:r>
                <a14:m>
                  <m:oMath xmlns:m="http://schemas.openxmlformats.org/officeDocument/2006/math">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𝑛</m:t>
                            </m:r>
                          </m:e>
                        </m:acc>
                      </m:e>
                      <m:sub>
                        <m:r>
                          <a:rPr lang="en-US" sz="1350" i="1" dirty="0">
                            <a:latin typeface="Cambria Math" panose="02040503050406030204" pitchFamily="18" charset="0"/>
                          </a:rPr>
                          <m:t>𝑗</m:t>
                        </m:r>
                      </m:sub>
                    </m:sSub>
                    <m:r>
                      <a:rPr lang="en-US" sz="1350" i="1" dirty="0">
                        <a:latin typeface="Cambria Math" panose="02040503050406030204" pitchFamily="18" charset="0"/>
                      </a:rPr>
                      <m:t>∈ [1, 2]</m:t>
                    </m:r>
                  </m:oMath>
                </a14:m>
                <a:r>
                  <a:rPr lang="en-US" sz="1350" dirty="0"/>
                  <a:t> </a:t>
                </a:r>
              </a:p>
            </p:txBody>
          </p:sp>
        </mc:Choice>
        <mc:Fallback xmlns="">
          <p:sp>
            <p:nvSpPr>
              <p:cNvPr id="29" name="TextBox 28">
                <a:extLst>
                  <a:ext uri="{FF2B5EF4-FFF2-40B4-BE49-F238E27FC236}">
                    <a16:creationId xmlns:a16="http://schemas.microsoft.com/office/drawing/2014/main" id="{2F83AD84-2466-E459-215F-DCCC93B9B555}"/>
                  </a:ext>
                </a:extLst>
              </p:cNvPr>
              <p:cNvSpPr txBox="1">
                <a:spLocks noRot="1" noChangeAspect="1" noMove="1" noResize="1" noEditPoints="1" noAdjustHandles="1" noChangeArrowheads="1" noChangeShapeType="1" noTextEdit="1"/>
              </p:cNvSpPr>
              <p:nvPr/>
            </p:nvSpPr>
            <p:spPr>
              <a:xfrm>
                <a:off x="185738" y="791202"/>
                <a:ext cx="3845059" cy="316753"/>
              </a:xfrm>
              <a:prstGeom prst="rect">
                <a:avLst/>
              </a:prstGeom>
              <a:blipFill>
                <a:blip r:embed="rId8"/>
                <a:stretch>
                  <a:fillRect l="-317" t="-1923" b="-1538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B9E297F-7335-23C9-CF60-99342F0FFBF4}"/>
                  </a:ext>
                </a:extLst>
              </p:cNvPr>
              <p:cNvSpPr txBox="1"/>
              <p:nvPr/>
            </p:nvSpPr>
            <p:spPr>
              <a:xfrm>
                <a:off x="185738" y="2896345"/>
                <a:ext cx="4048125" cy="300082"/>
              </a:xfrm>
              <a:prstGeom prst="rect">
                <a:avLst/>
              </a:prstGeom>
              <a:noFill/>
            </p:spPr>
            <p:txBody>
              <a:bodyPr wrap="square">
                <a:spAutoFit/>
              </a:bodyPr>
              <a:lstStyle/>
              <a:p>
                <a:r>
                  <a:rPr lang="en-US" sz="1350" dirty="0"/>
                  <a:t>The final state is calculated through series of</a:t>
                </a:r>
                <a:r>
                  <a:rPr lang="pl-PL" sz="1350" dirty="0">
                    <a:ea typeface="Cambria Math" panose="02040503050406030204" pitchFamily="18" charset="0"/>
                  </a:rPr>
                  <a:t> </a:t>
                </a:r>
                <a14:m>
                  <m:oMath xmlns:m="http://schemas.openxmlformats.org/officeDocument/2006/math">
                    <m:r>
                      <a:rPr lang="pl-PL" sz="1350" i="1" dirty="0">
                        <a:latin typeface="Cambria Math" panose="02040503050406030204" pitchFamily="18" charset="0"/>
                        <a:ea typeface="Cambria Math" panose="02040503050406030204" pitchFamily="18" charset="0"/>
                      </a:rPr>
                      <m:t>𝒲</m:t>
                    </m:r>
                  </m:oMath>
                </a14:m>
                <a:r>
                  <a:rPr lang="en-US" sz="1350" dirty="0"/>
                  <a:t>: </a:t>
                </a:r>
              </a:p>
            </p:txBody>
          </p:sp>
        </mc:Choice>
        <mc:Fallback xmlns="">
          <p:sp>
            <p:nvSpPr>
              <p:cNvPr id="30" name="TextBox 29">
                <a:extLst>
                  <a:ext uri="{FF2B5EF4-FFF2-40B4-BE49-F238E27FC236}">
                    <a16:creationId xmlns:a16="http://schemas.microsoft.com/office/drawing/2014/main" id="{CB9E297F-7335-23C9-CF60-99342F0FFBF4}"/>
                  </a:ext>
                </a:extLst>
              </p:cNvPr>
              <p:cNvSpPr txBox="1">
                <a:spLocks noRot="1" noChangeAspect="1" noMove="1" noResize="1" noEditPoints="1" noAdjustHandles="1" noChangeArrowheads="1" noChangeShapeType="1" noTextEdit="1"/>
              </p:cNvSpPr>
              <p:nvPr/>
            </p:nvSpPr>
            <p:spPr>
              <a:xfrm>
                <a:off x="185738" y="2896345"/>
                <a:ext cx="4048125" cy="300082"/>
              </a:xfrm>
              <a:prstGeom prst="rect">
                <a:avLst/>
              </a:prstGeom>
              <a:blipFill>
                <a:blip r:embed="rId9"/>
                <a:stretch>
                  <a:fillRect l="-301" t="-2041" b="-20408"/>
                </a:stretch>
              </a:blipFill>
            </p:spPr>
            <p:txBody>
              <a:bodyPr/>
              <a:lstStyle/>
              <a:p>
                <a:r>
                  <a:rPr lang="vi-VN">
                    <a:noFill/>
                  </a:rPr>
                  <a:t> </a:t>
                </a:r>
              </a:p>
            </p:txBody>
          </p:sp>
        </mc:Fallback>
      </mc:AlternateContent>
      <p:sp>
        <p:nvSpPr>
          <p:cNvPr id="8" name="TextBox 7">
            <a:extLst>
              <a:ext uri="{FF2B5EF4-FFF2-40B4-BE49-F238E27FC236}">
                <a16:creationId xmlns:a16="http://schemas.microsoft.com/office/drawing/2014/main" id="{FA33C120-A5CB-69E7-61AC-07BB94682E65}"/>
              </a:ext>
            </a:extLst>
          </p:cNvPr>
          <p:cNvSpPr txBox="1">
            <a:spLocks/>
          </p:cNvSpPr>
          <p:nvPr/>
        </p:nvSpPr>
        <p:spPr>
          <a:xfrm>
            <a:off x="7677314" y="1886955"/>
            <a:ext cx="1324304" cy="300082"/>
          </a:xfrm>
          <a:prstGeom prst="rect">
            <a:avLst/>
          </a:prstGeom>
          <a:noFill/>
          <a:ln>
            <a:noFill/>
          </a:ln>
        </p:spPr>
        <p:txBody>
          <a:bodyPr wrap="square" rtlCol="0">
            <a:spAutoFit/>
          </a:bodyPr>
          <a:lstStyle/>
          <a:p>
            <a:r>
              <a:rPr lang="en-US" sz="1350" dirty="0">
                <a:solidFill>
                  <a:srgbClr val="FF0000"/>
                </a:solidFill>
              </a:rPr>
              <a:t>Depend on type</a:t>
            </a:r>
          </a:p>
        </p:txBody>
      </p:sp>
      <p:cxnSp>
        <p:nvCxnSpPr>
          <p:cNvPr id="10" name="Connector: Elbow 9">
            <a:extLst>
              <a:ext uri="{FF2B5EF4-FFF2-40B4-BE49-F238E27FC236}">
                <a16:creationId xmlns:a16="http://schemas.microsoft.com/office/drawing/2014/main" id="{1AF7815F-2CA1-6A7C-702E-D517C60BF378}"/>
              </a:ext>
            </a:extLst>
          </p:cNvPr>
          <p:cNvCxnSpPr>
            <a:cxnSpLocks/>
            <a:stCxn id="7" idx="2"/>
            <a:endCxn id="8" idx="1"/>
          </p:cNvCxnSpPr>
          <p:nvPr/>
        </p:nvCxnSpPr>
        <p:spPr>
          <a:xfrm rot="16200000" flipH="1">
            <a:off x="7079145" y="1438826"/>
            <a:ext cx="715245" cy="481093"/>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21DE3B1-7ABB-1D77-288C-9D38B9F42EFE}"/>
              </a:ext>
            </a:extLst>
          </p:cNvPr>
          <p:cNvSpPr/>
          <p:nvPr/>
        </p:nvSpPr>
        <p:spPr>
          <a:xfrm>
            <a:off x="2520874" y="1319407"/>
            <a:ext cx="1553453" cy="15050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B333F519-5377-6CEE-8BED-C0870A727F32}"/>
              </a:ext>
            </a:extLst>
          </p:cNvPr>
          <p:cNvSpPr txBox="1"/>
          <p:nvPr/>
        </p:nvSpPr>
        <p:spPr>
          <a:xfrm>
            <a:off x="1985211" y="1029047"/>
            <a:ext cx="2880870" cy="300082"/>
          </a:xfrm>
          <a:prstGeom prst="rect">
            <a:avLst/>
          </a:prstGeom>
          <a:noFill/>
        </p:spPr>
        <p:txBody>
          <a:bodyPr wrap="square" rtlCol="0">
            <a:spAutoFit/>
          </a:bodyPr>
          <a:lstStyle/>
          <a:p>
            <a:r>
              <a:rPr lang="en-US" sz="1350" dirty="0">
                <a:solidFill>
                  <a:srgbClr val="FF0000"/>
                </a:solidFill>
              </a:rPr>
              <a:t>Matrix-vector multiplication</a:t>
            </a:r>
          </a:p>
        </p:txBody>
      </p:sp>
      <p:sp>
        <p:nvSpPr>
          <p:cNvPr id="15" name="Title 1">
            <a:extLst>
              <a:ext uri="{FF2B5EF4-FFF2-40B4-BE49-F238E27FC236}">
                <a16:creationId xmlns:a16="http://schemas.microsoft.com/office/drawing/2014/main" id="{94E1E136-AB34-DBA2-FEA1-FF801515C9DC}"/>
              </a:ext>
            </a:extLst>
          </p:cNvPr>
          <p:cNvSpPr txBox="1">
            <a:spLocks/>
          </p:cNvSpPr>
          <p:nvPr/>
        </p:nvSpPr>
        <p:spPr>
          <a:xfrm>
            <a:off x="203353" y="-71040"/>
            <a:ext cx="6466417"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a:t>3.1. Quantum simulation</a:t>
            </a:r>
            <a:br>
              <a:rPr lang="en-US" sz="2400"/>
            </a:br>
            <a:r>
              <a:rPr lang="en-US" sz="2000"/>
              <a:t>State vector</a:t>
            </a:r>
            <a:endParaRPr lang="en-US" sz="2000" dirty="0"/>
          </a:p>
        </p:txBody>
      </p:sp>
    </p:spTree>
    <p:extLst>
      <p:ext uri="{BB962C8B-B14F-4D97-AF65-F5344CB8AC3E}">
        <p14:creationId xmlns:p14="http://schemas.microsoft.com/office/powerpoint/2010/main" val="54225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6C24-87D8-C1F7-810C-5FE21B164971}"/>
              </a:ext>
            </a:extLst>
          </p:cNvPr>
          <p:cNvSpPr>
            <a:spLocks noGrp="1"/>
          </p:cNvSpPr>
          <p:nvPr>
            <p:ph type="title"/>
          </p:nvPr>
        </p:nvSpPr>
        <p:spPr/>
        <p:txBody>
          <a:bodyPr>
            <a:normAutofit/>
          </a:bodyPr>
          <a:lstStyle/>
          <a:p>
            <a:r>
              <a:rPr lang="en-US" sz="4000"/>
              <a:t>1.2</a:t>
            </a:r>
            <a:r>
              <a:rPr lang="en-VN" sz="4000"/>
              <a:t>. </a:t>
            </a:r>
            <a:r>
              <a:rPr lang="en-US" sz="4000"/>
              <a:t>Circuit ansatz</a:t>
            </a:r>
            <a:br>
              <a:rPr lang="en-US" sz="4000"/>
            </a:br>
            <a:r>
              <a:rPr lang="en-US" sz="2200"/>
              <a:t>Existing ansatzes</a:t>
            </a:r>
            <a:endParaRPr lang="vi-VN" sz="2200"/>
          </a:p>
        </p:txBody>
      </p:sp>
      <p:sp>
        <p:nvSpPr>
          <p:cNvPr id="4" name="Slide Number Placeholder 3">
            <a:extLst>
              <a:ext uri="{FF2B5EF4-FFF2-40B4-BE49-F238E27FC236}">
                <a16:creationId xmlns:a16="http://schemas.microsoft.com/office/drawing/2014/main" id="{26B7AC36-7DB0-2F12-134C-B5D8AB379416}"/>
              </a:ext>
            </a:extLst>
          </p:cNvPr>
          <p:cNvSpPr>
            <a:spLocks noGrp="1"/>
          </p:cNvSpPr>
          <p:nvPr>
            <p:ph type="sldNum" sz="quarter" idx="12"/>
          </p:nvPr>
        </p:nvSpPr>
        <p:spPr/>
        <p:txBody>
          <a:bodyPr/>
          <a:lstStyle/>
          <a:p>
            <a:fld id="{6A45828D-F580-42DE-B77E-860980F07F32}" type="slidenum">
              <a:rPr lang="vi-VN" smtClean="0"/>
              <a:t>7</a:t>
            </a:fld>
            <a:endParaRPr lang="vi-VN"/>
          </a:p>
        </p:txBody>
      </p:sp>
      <p:pic>
        <p:nvPicPr>
          <p:cNvPr id="8" name="Content Placeholder 7">
            <a:extLst>
              <a:ext uri="{FF2B5EF4-FFF2-40B4-BE49-F238E27FC236}">
                <a16:creationId xmlns:a16="http://schemas.microsoft.com/office/drawing/2014/main" id="{B6B6450F-0679-35CE-D1F2-F70D2EC649B2}"/>
              </a:ext>
            </a:extLst>
          </p:cNvPr>
          <p:cNvPicPr>
            <a:picLocks noGrp="1" noChangeAspect="1"/>
          </p:cNvPicPr>
          <p:nvPr>
            <p:ph idx="1"/>
          </p:nvPr>
        </p:nvPicPr>
        <p:blipFill>
          <a:blip r:embed="rId2"/>
          <a:stretch>
            <a:fillRect/>
          </a:stretch>
        </p:blipFill>
        <p:spPr bwMode="auto">
          <a:xfrm>
            <a:off x="628650" y="1497261"/>
            <a:ext cx="5230727" cy="14287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BF8E75-B453-55A0-CA83-E5E3C5EA54BE}"/>
                  </a:ext>
                </a:extLst>
              </p:cNvPr>
              <p:cNvSpPr txBox="1"/>
              <p:nvPr/>
            </p:nvSpPr>
            <p:spPr>
              <a:xfrm>
                <a:off x="628650" y="1172895"/>
                <a:ext cx="2992966"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𝑁</m:t>
                    </m:r>
                  </m:oMath>
                </a14:m>
                <a:r>
                  <a:rPr lang="en-US"/>
                  <a:t> local </a:t>
                </a:r>
                <a14:m>
                  <m:oMath xmlns:m="http://schemas.openxmlformats.org/officeDocument/2006/math">
                    <m:r>
                      <a:rPr lang="en-US" b="0" i="1" smtClean="0">
                        <a:latin typeface="Cambria Math" panose="02040503050406030204" pitchFamily="18" charset="0"/>
                      </a:rPr>
                      <m:t>→ </m:t>
                    </m:r>
                  </m:oMath>
                </a14:m>
                <a:r>
                  <a:rPr lang="en-US"/>
                  <a:t>Two local ansatz</a:t>
                </a:r>
                <a:endParaRPr lang="vi-VN"/>
              </a:p>
            </p:txBody>
          </p:sp>
        </mc:Choice>
        <mc:Fallback xmlns="">
          <p:sp>
            <p:nvSpPr>
              <p:cNvPr id="9" name="TextBox 8">
                <a:extLst>
                  <a:ext uri="{FF2B5EF4-FFF2-40B4-BE49-F238E27FC236}">
                    <a16:creationId xmlns:a16="http://schemas.microsoft.com/office/drawing/2014/main" id="{8EBF8E75-B453-55A0-CA83-E5E3C5EA54BE}"/>
                  </a:ext>
                </a:extLst>
              </p:cNvPr>
              <p:cNvSpPr txBox="1">
                <a:spLocks noRot="1" noChangeAspect="1" noMove="1" noResize="1" noEditPoints="1" noAdjustHandles="1" noChangeArrowheads="1" noChangeShapeType="1" noTextEdit="1"/>
              </p:cNvSpPr>
              <p:nvPr/>
            </p:nvSpPr>
            <p:spPr>
              <a:xfrm>
                <a:off x="628650" y="1172895"/>
                <a:ext cx="2992966" cy="369332"/>
              </a:xfrm>
              <a:prstGeom prst="rect">
                <a:avLst/>
              </a:prstGeom>
              <a:blipFill>
                <a:blip r:embed="rId3"/>
                <a:stretch>
                  <a:fillRect t="-8197" b="-24590"/>
                </a:stretch>
              </a:blipFill>
            </p:spPr>
            <p:txBody>
              <a:bodyPr/>
              <a:lstStyle/>
              <a:p>
                <a:r>
                  <a:rPr lang="vi-VN">
                    <a:noFill/>
                  </a:rPr>
                  <a:t> </a:t>
                </a:r>
              </a:p>
            </p:txBody>
          </p:sp>
        </mc:Fallback>
      </mc:AlternateContent>
      <p:pic>
        <p:nvPicPr>
          <p:cNvPr id="11" name="Picture 10">
            <a:extLst>
              <a:ext uri="{FF2B5EF4-FFF2-40B4-BE49-F238E27FC236}">
                <a16:creationId xmlns:a16="http://schemas.microsoft.com/office/drawing/2014/main" id="{7335B05A-2E39-47E7-E466-AF8975F8B656}"/>
              </a:ext>
            </a:extLst>
          </p:cNvPr>
          <p:cNvPicPr>
            <a:picLocks noChangeAspect="1"/>
          </p:cNvPicPr>
          <p:nvPr/>
        </p:nvPicPr>
        <p:blipFill>
          <a:blip r:embed="rId4"/>
          <a:stretch>
            <a:fillRect/>
          </a:stretch>
        </p:blipFill>
        <p:spPr>
          <a:xfrm>
            <a:off x="5953637" y="1492716"/>
            <a:ext cx="2962205" cy="1474768"/>
          </a:xfrm>
          <a:prstGeom prst="rect">
            <a:avLst/>
          </a:prstGeom>
        </p:spPr>
      </p:pic>
      <p:sp>
        <p:nvSpPr>
          <p:cNvPr id="13" name="TextBox 12">
            <a:extLst>
              <a:ext uri="{FF2B5EF4-FFF2-40B4-BE49-F238E27FC236}">
                <a16:creationId xmlns:a16="http://schemas.microsoft.com/office/drawing/2014/main" id="{67F59A6D-C7C0-D7D3-2231-0BB25D1B66CD}"/>
              </a:ext>
            </a:extLst>
          </p:cNvPr>
          <p:cNvSpPr txBox="1"/>
          <p:nvPr/>
        </p:nvSpPr>
        <p:spPr>
          <a:xfrm>
            <a:off x="6193366" y="1170623"/>
            <a:ext cx="2755901" cy="369332"/>
          </a:xfrm>
          <a:prstGeom prst="rect">
            <a:avLst/>
          </a:prstGeom>
          <a:noFill/>
        </p:spPr>
        <p:txBody>
          <a:bodyPr wrap="square">
            <a:spAutoFit/>
          </a:bodyPr>
          <a:lstStyle/>
          <a:p>
            <a:pPr algn="l"/>
            <a:r>
              <a:rPr lang="vi-VN" b="0" i="0">
                <a:solidFill>
                  <a:srgbClr val="161616"/>
                </a:solidFill>
                <a:effectLst/>
                <a:latin typeface="__plexSans_5bcaf2"/>
              </a:rPr>
              <a:t>Efficient SU2</a:t>
            </a:r>
            <a:r>
              <a:rPr lang="en-US" b="0" i="0">
                <a:solidFill>
                  <a:srgbClr val="161616"/>
                </a:solidFill>
                <a:effectLst/>
                <a:latin typeface="__plexSans_5bcaf2"/>
              </a:rPr>
              <a:t> ansatz</a:t>
            </a:r>
            <a:endParaRPr lang="vi-VN" b="0" i="0">
              <a:solidFill>
                <a:srgbClr val="161616"/>
              </a:solidFill>
              <a:effectLst/>
              <a:latin typeface="__plexSans_5bcaf2"/>
            </a:endParaRPr>
          </a:p>
        </p:txBody>
      </p:sp>
      <p:pic>
        <p:nvPicPr>
          <p:cNvPr id="15" name="Picture 14">
            <a:extLst>
              <a:ext uri="{FF2B5EF4-FFF2-40B4-BE49-F238E27FC236}">
                <a16:creationId xmlns:a16="http://schemas.microsoft.com/office/drawing/2014/main" id="{6B5170D0-08E2-16CA-81A1-E386B7DAC7CB}"/>
              </a:ext>
            </a:extLst>
          </p:cNvPr>
          <p:cNvPicPr>
            <a:picLocks noChangeAspect="1"/>
          </p:cNvPicPr>
          <p:nvPr/>
        </p:nvPicPr>
        <p:blipFill>
          <a:blip r:embed="rId5"/>
          <a:stretch>
            <a:fillRect/>
          </a:stretch>
        </p:blipFill>
        <p:spPr>
          <a:xfrm>
            <a:off x="628650" y="3205369"/>
            <a:ext cx="4659324" cy="1614132"/>
          </a:xfrm>
          <a:prstGeom prst="rect">
            <a:avLst/>
          </a:prstGeom>
        </p:spPr>
      </p:pic>
      <p:sp>
        <p:nvSpPr>
          <p:cNvPr id="16" name="TextBox 15">
            <a:extLst>
              <a:ext uri="{FF2B5EF4-FFF2-40B4-BE49-F238E27FC236}">
                <a16:creationId xmlns:a16="http://schemas.microsoft.com/office/drawing/2014/main" id="{5B6BC877-2015-99F5-F205-62EC01549E41}"/>
              </a:ext>
            </a:extLst>
          </p:cNvPr>
          <p:cNvSpPr txBox="1"/>
          <p:nvPr/>
        </p:nvSpPr>
        <p:spPr>
          <a:xfrm>
            <a:off x="653775" y="2884385"/>
            <a:ext cx="3630358" cy="369332"/>
          </a:xfrm>
          <a:prstGeom prst="rect">
            <a:avLst/>
          </a:prstGeom>
          <a:noFill/>
        </p:spPr>
        <p:txBody>
          <a:bodyPr wrap="square">
            <a:spAutoFit/>
          </a:bodyPr>
          <a:lstStyle/>
          <a:p>
            <a:pPr algn="l"/>
            <a:r>
              <a:rPr lang="en-US">
                <a:solidFill>
                  <a:srgbClr val="161616"/>
                </a:solidFill>
                <a:latin typeface="__plexSans_5bcaf2"/>
              </a:rPr>
              <a:t>(Domain-specific) </a:t>
            </a:r>
            <a:r>
              <a:rPr lang="en-US" b="0" i="0">
                <a:solidFill>
                  <a:srgbClr val="161616"/>
                </a:solidFill>
                <a:effectLst/>
                <a:latin typeface="__plexSans_5bcaf2"/>
              </a:rPr>
              <a:t>QAOA ansatz</a:t>
            </a:r>
            <a:endParaRPr lang="vi-VN" b="0" i="0">
              <a:solidFill>
                <a:srgbClr val="161616"/>
              </a:solidFill>
              <a:effectLst/>
              <a:latin typeface="__plexSans_5bcaf2"/>
            </a:endParaRPr>
          </a:p>
        </p:txBody>
      </p:sp>
      <p:sp>
        <p:nvSpPr>
          <p:cNvPr id="18" name="TextBox 17">
            <a:extLst>
              <a:ext uri="{FF2B5EF4-FFF2-40B4-BE49-F238E27FC236}">
                <a16:creationId xmlns:a16="http://schemas.microsoft.com/office/drawing/2014/main" id="{2DF0A66B-4CAF-D6DC-500E-17181475C286}"/>
              </a:ext>
            </a:extLst>
          </p:cNvPr>
          <p:cNvSpPr txBox="1"/>
          <p:nvPr/>
        </p:nvSpPr>
        <p:spPr>
          <a:xfrm>
            <a:off x="628650" y="4794886"/>
            <a:ext cx="6813872" cy="246221"/>
          </a:xfrm>
          <a:prstGeom prst="rect">
            <a:avLst/>
          </a:prstGeom>
          <a:noFill/>
        </p:spPr>
        <p:txBody>
          <a:bodyPr wrap="square">
            <a:spAutoFit/>
          </a:bodyPr>
          <a:lstStyle/>
          <a:p>
            <a:r>
              <a:rPr lang="en-US" sz="1000"/>
              <a:t>[</a:t>
            </a:r>
            <a:r>
              <a:rPr lang="en-US" sz="1000" b="1"/>
              <a:t>1.6</a:t>
            </a:r>
            <a:r>
              <a:rPr lang="en-US" sz="1000"/>
              <a:t>] </a:t>
            </a:r>
            <a:r>
              <a:rPr lang="vi-VN" sz="1000"/>
              <a:t>https://quantum.cloud.ibm.com/learning/en/courses/variational-algorithm-design/ansaetze-and-variational-forms</a:t>
            </a:r>
          </a:p>
        </p:txBody>
      </p:sp>
    </p:spTree>
    <p:extLst>
      <p:ext uri="{BB962C8B-B14F-4D97-AF65-F5344CB8AC3E}">
        <p14:creationId xmlns:p14="http://schemas.microsoft.com/office/powerpoint/2010/main" val="29138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368D-05B6-C7A0-06BB-96CD5B106342}"/>
              </a:ext>
            </a:extLst>
          </p:cNvPr>
          <p:cNvSpPr>
            <a:spLocks noGrp="1"/>
          </p:cNvSpPr>
          <p:nvPr>
            <p:ph type="title"/>
          </p:nvPr>
        </p:nvSpPr>
        <p:spPr>
          <a:xfrm>
            <a:off x="628650" y="1"/>
            <a:ext cx="7886700" cy="923381"/>
          </a:xfrm>
        </p:spPr>
        <p:txBody>
          <a:bodyPr>
            <a:normAutofit/>
          </a:bodyPr>
          <a:lstStyle/>
          <a:p>
            <a:r>
              <a:rPr lang="en-US"/>
              <a:t>3.2. </a:t>
            </a:r>
            <a:r>
              <a:rPr lang="en-US" sz="3600"/>
              <a:t>Quantum simulation</a:t>
            </a:r>
            <a:br>
              <a:rPr lang="en-US" sz="3600"/>
            </a:br>
            <a:r>
              <a:rPr lang="en-US" sz="2000"/>
              <a:t>Stabilizer formalism</a:t>
            </a:r>
            <a:endParaRPr lang="en-US" sz="2000" dirty="0"/>
          </a:p>
        </p:txBody>
      </p:sp>
      <p:sp>
        <p:nvSpPr>
          <p:cNvPr id="4" name="Slide Number Placeholder 3">
            <a:extLst>
              <a:ext uri="{FF2B5EF4-FFF2-40B4-BE49-F238E27FC236}">
                <a16:creationId xmlns:a16="http://schemas.microsoft.com/office/drawing/2014/main" id="{54F4F71E-6B5D-0DD0-6A7B-C128AFC53F7C}"/>
              </a:ext>
            </a:extLst>
          </p:cNvPr>
          <p:cNvSpPr>
            <a:spLocks noGrp="1"/>
          </p:cNvSpPr>
          <p:nvPr>
            <p:ph type="sldNum" sz="quarter" idx="12"/>
          </p:nvPr>
        </p:nvSpPr>
        <p:spPr/>
        <p:txBody>
          <a:bodyPr/>
          <a:lstStyle/>
          <a:p>
            <a:fld id="{3C0C221A-CB66-4297-9A52-937C35126D0C}" type="slidenum">
              <a:rPr lang="en-US" smtClean="0"/>
              <a:t>70</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407812-9264-5E5D-C6EF-4163B7838C7A}"/>
                  </a:ext>
                </a:extLst>
              </p:cNvPr>
              <p:cNvSpPr txBox="1"/>
              <p:nvPr/>
            </p:nvSpPr>
            <p:spPr>
              <a:xfrm>
                <a:off x="613188" y="797810"/>
                <a:ext cx="3617360" cy="1469569"/>
              </a:xfrm>
              <a:prstGeom prst="rect">
                <a:avLst/>
              </a:prstGeom>
              <a:noFill/>
            </p:spPr>
            <p:txBody>
              <a:bodyPr wrap="square" rtlCol="0">
                <a:spAutoFit/>
              </a:bodyPr>
              <a:lstStyle/>
              <a:p>
                <a:r>
                  <a:rPr lang="en-US" sz="1350" dirty="0"/>
                  <a:t>A stabilizer state </a:t>
                </a:r>
                <a14:m>
                  <m:oMath xmlns:m="http://schemas.openxmlformats.org/officeDocument/2006/math">
                    <m:r>
                      <a:rPr lang="en-US" sz="1350" i="1">
                        <a:latin typeface="Cambria Math" panose="02040503050406030204" pitchFamily="18" charset="0"/>
                      </a:rPr>
                      <m:t>|</m:t>
                    </m:r>
                    <m:r>
                      <a:rPr lang="en-US" sz="1350" i="1">
                        <a:latin typeface="Cambria Math" panose="02040503050406030204" pitchFamily="18" charset="0"/>
                      </a:rPr>
                      <m:t>𝜓</m:t>
                    </m:r>
                    <m:r>
                      <a:rPr lang="en-US" sz="1350" i="1">
                        <a:latin typeface="Cambria Math" panose="02040503050406030204" pitchFamily="18" charset="0"/>
                      </a:rPr>
                      <m:t>⟩</m:t>
                    </m:r>
                  </m:oMath>
                </a14:m>
                <a:r>
                  <a:rPr lang="en-US" sz="1350" dirty="0"/>
                  <a:t> can be represented as </a:t>
                </a:r>
                <a:r>
                  <a:rPr lang="en-US" sz="1350" b="1" dirty="0"/>
                  <a:t>stabilizer generators</a:t>
                </a:r>
                <a:r>
                  <a:rPr lang="en-US" sz="1350" dirty="0"/>
                  <a:t>:</a:t>
                </a:r>
              </a:p>
              <a:p>
                <a:endParaRPr lang="en-US" sz="1350" dirty="0"/>
              </a:p>
              <a:p>
                <a:pPr lvl="1"/>
                <a14:m>
                  <m:oMath xmlns:m="http://schemas.openxmlformats.org/officeDocument/2006/math">
                    <m:r>
                      <a:rPr lang="en-US" sz="1350" i="1">
                        <a:latin typeface="Cambria Math" panose="02040503050406030204" pitchFamily="18" charset="0"/>
                      </a:rPr>
                      <m:t>𝐺</m:t>
                    </m:r>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sSubSup>
                                <m:sSubSupPr>
                                  <m:ctrlPr>
                                    <a:rPr lang="en-US" sz="1350" i="1">
                                      <a:latin typeface="Cambria Math" panose="02040503050406030204" pitchFamily="18" charset="0"/>
                                      <a:ea typeface="Cambria Math" panose="02040503050406030204" pitchFamily="18" charset="0"/>
                                    </a:rPr>
                                  </m:ctrlPr>
                                </m:sSubSup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,0</m:t>
                                  </m:r>
                                </m:sub>
                                <m:sup>
                                  <m:r>
                                    <a:rPr lang="en-US" sz="1350" i="1">
                                      <a:latin typeface="Cambria Math" panose="02040503050406030204" pitchFamily="18" charset="0"/>
                                      <a:ea typeface="Cambria Math" panose="02040503050406030204" pitchFamily="18" charset="0"/>
                                    </a:rPr>
                                    <m:t>(0)</m:t>
                                  </m:r>
                                </m:sup>
                              </m:sSubSup>
                            </m:e>
                          </m:mr>
                          <m:mr>
                            <m:e>
                              <m:r>
                                <a:rPr lang="en-US" sz="1350" i="1">
                                  <a:latin typeface="Cambria Math" panose="02040503050406030204" pitchFamily="18" charset="0"/>
                                  <a:ea typeface="Cambria Math" panose="02040503050406030204" pitchFamily="18" charset="0"/>
                                </a:rPr>
                                <m:t>⋮</m:t>
                              </m:r>
                            </m:e>
                          </m:mr>
                          <m:mr>
                            <m:e>
                              <m:sSubSup>
                                <m:sSubSupPr>
                                  <m:ctrlPr>
                                    <a:rPr lang="en-US" sz="1350" i="1">
                                      <a:latin typeface="Cambria Math" panose="02040503050406030204" pitchFamily="18" charset="0"/>
                                      <a:ea typeface="Cambria Math" panose="02040503050406030204" pitchFamily="18" charset="0"/>
                                    </a:rPr>
                                  </m:ctrlPr>
                                </m:sSubSup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−1</m:t>
                                  </m:r>
                                </m:sub>
                                <m:sup>
                                  <m:r>
                                    <a:rPr lang="en-US" sz="1350" i="1">
                                      <a:latin typeface="Cambria Math" panose="02040503050406030204" pitchFamily="18" charset="0"/>
                                      <a:ea typeface="Cambria Math" panose="02040503050406030204" pitchFamily="18" charset="0"/>
                                    </a:rPr>
                                    <m:t>(0)</m:t>
                                  </m:r>
                                </m:sup>
                              </m:sSubSup>
                            </m:e>
                          </m:mr>
                        </m:m>
                      </m:e>
                    </m:d>
                    <m:groupChr>
                      <m:groupChrPr>
                        <m:chr m:val="→"/>
                        <m:vertJc m:val="bot"/>
                        <m:ctrlPr>
                          <a:rPr lang="en-US" sz="1350" i="1">
                            <a:latin typeface="Cambria Math" panose="02040503050406030204" pitchFamily="18" charset="0"/>
                          </a:rPr>
                        </m:ctrlPr>
                      </m:groupChrPr>
                      <m:e>
                        <m:sSup>
                          <m:sSupPr>
                            <m:ctrlPr>
                              <a:rPr lang="en-US" sz="1350" i="1">
                                <a:latin typeface="Cambria Math" panose="02040503050406030204" pitchFamily="18" charset="0"/>
                              </a:rPr>
                            </m:ctrlPr>
                          </m:sSupPr>
                          <m:e>
                            <m:r>
                              <m:rPr>
                                <m:brk m:alnAt="2"/>
                              </m:rPr>
                              <a:rPr lang="en-US" sz="1350" i="1">
                                <a:latin typeface="Cambria Math" panose="02040503050406030204" pitchFamily="18" charset="0"/>
                              </a:rPr>
                              <m:t>𝑔</m:t>
                            </m:r>
                          </m:e>
                          <m:sup>
                            <m:r>
                              <a:rPr lang="en-US" sz="1350" i="1">
                                <a:latin typeface="Cambria Math" panose="02040503050406030204" pitchFamily="18" charset="0"/>
                              </a:rPr>
                              <m:t>𝑚</m:t>
                            </m:r>
                          </m:sup>
                        </m:sSup>
                      </m:e>
                    </m:groupChr>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sSubSup>
                                <m:sSubSupPr>
                                  <m:ctrlPr>
                                    <a:rPr lang="en-US" sz="1350" i="1">
                                      <a:latin typeface="Cambria Math" panose="02040503050406030204" pitchFamily="18" charset="0"/>
                                      <a:ea typeface="Cambria Math" panose="02040503050406030204" pitchFamily="18" charset="0"/>
                                    </a:rPr>
                                  </m:ctrlPr>
                                </m:sSubSup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,0</m:t>
                                  </m:r>
                                </m:sub>
                                <m:sup>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𝑚</m:t>
                                  </m:r>
                                  <m:r>
                                    <a:rPr lang="en-US" sz="1350" i="1">
                                      <a:latin typeface="Cambria Math" panose="02040503050406030204" pitchFamily="18" charset="0"/>
                                      <a:ea typeface="Cambria Math" panose="02040503050406030204" pitchFamily="18" charset="0"/>
                                    </a:rPr>
                                    <m:t>)</m:t>
                                  </m:r>
                                </m:sup>
                              </m:sSubSup>
                            </m:e>
                          </m:mr>
                          <m:mr>
                            <m:e>
                              <m:r>
                                <a:rPr lang="en-US" sz="1350" i="1">
                                  <a:latin typeface="Cambria Math" panose="02040503050406030204" pitchFamily="18" charset="0"/>
                                  <a:ea typeface="Cambria Math" panose="02040503050406030204" pitchFamily="18" charset="0"/>
                                </a:rPr>
                                <m:t>⋮</m:t>
                              </m:r>
                            </m:e>
                          </m:mr>
                          <m:mr>
                            <m:e>
                              <m:sSubSup>
                                <m:sSubSupPr>
                                  <m:ctrlPr>
                                    <a:rPr lang="en-US" sz="1350" i="1">
                                      <a:latin typeface="Cambria Math" panose="02040503050406030204" pitchFamily="18" charset="0"/>
                                      <a:ea typeface="Cambria Math" panose="02040503050406030204" pitchFamily="18" charset="0"/>
                                    </a:rPr>
                                  </m:ctrlPr>
                                </m:sSubSup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−1</m:t>
                                  </m:r>
                                </m:sub>
                                <m:sup>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𝑚</m:t>
                                  </m:r>
                                  <m:r>
                                    <a:rPr lang="en-US" sz="1350" i="1">
                                      <a:latin typeface="Cambria Math" panose="02040503050406030204" pitchFamily="18" charset="0"/>
                                      <a:ea typeface="Cambria Math" panose="02040503050406030204" pitchFamily="18" charset="0"/>
                                    </a:rPr>
                                    <m:t>)</m:t>
                                  </m:r>
                                </m:sup>
                              </m:sSubSup>
                            </m:e>
                          </m:mr>
                        </m:m>
                      </m:e>
                    </m:d>
                  </m:oMath>
                </a14:m>
                <a:r>
                  <a:rPr lang="en-US" sz="1350" dirty="0"/>
                  <a:t> </a:t>
                </a:r>
              </a:p>
            </p:txBody>
          </p:sp>
        </mc:Choice>
        <mc:Fallback xmlns="">
          <p:sp>
            <p:nvSpPr>
              <p:cNvPr id="9" name="TextBox 8">
                <a:extLst>
                  <a:ext uri="{FF2B5EF4-FFF2-40B4-BE49-F238E27FC236}">
                    <a16:creationId xmlns:a16="http://schemas.microsoft.com/office/drawing/2014/main" id="{C8407812-9264-5E5D-C6EF-4163B7838C7A}"/>
                  </a:ext>
                </a:extLst>
              </p:cNvPr>
              <p:cNvSpPr txBox="1">
                <a:spLocks noRot="1" noChangeAspect="1" noMove="1" noResize="1" noEditPoints="1" noAdjustHandles="1" noChangeArrowheads="1" noChangeShapeType="1" noTextEdit="1"/>
              </p:cNvSpPr>
              <p:nvPr/>
            </p:nvSpPr>
            <p:spPr>
              <a:xfrm>
                <a:off x="613188" y="797810"/>
                <a:ext cx="3617360" cy="1469569"/>
              </a:xfrm>
              <a:prstGeom prst="rect">
                <a:avLst/>
              </a:prstGeom>
              <a:blipFill>
                <a:blip r:embed="rId3"/>
                <a:stretch>
                  <a:fillRect l="-506" t="-83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38DABF-A8BB-D8B8-5330-4B49CC77C03B}"/>
                  </a:ext>
                </a:extLst>
              </p:cNvPr>
              <p:cNvSpPr txBox="1"/>
              <p:nvPr/>
            </p:nvSpPr>
            <p:spPr>
              <a:xfrm>
                <a:off x="628649" y="2288576"/>
                <a:ext cx="3647968" cy="1003608"/>
              </a:xfrm>
              <a:prstGeom prst="rect">
                <a:avLst/>
              </a:prstGeom>
              <a:noFill/>
            </p:spPr>
            <p:txBody>
              <a:bodyPr wrap="square">
                <a:spAutoFit/>
              </a:bodyPr>
              <a:lstStyle/>
              <a:p>
                <a:r>
                  <a:rPr lang="en-US" sz="1350" dirty="0"/>
                  <a:t>where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𝑗</m:t>
                        </m:r>
                      </m:sub>
                      <m:sup>
                        <m:r>
                          <a:rPr lang="en-US" sz="1350" i="1">
                            <a:latin typeface="Cambria Math" panose="02040503050406030204" pitchFamily="18" charset="0"/>
                            <a:ea typeface="Cambria Math" panose="02040503050406030204" pitchFamily="18" charset="0"/>
                          </a:rPr>
                          <m:t>(0)</m:t>
                        </m:r>
                      </m:sup>
                    </m:sSubSup>
                    <m:r>
                      <a:rPr lang="en-US" sz="1350" i="1" dirty="0">
                        <a:latin typeface="Cambria Math" panose="02040503050406030204" pitchFamily="18" charset="0"/>
                      </a:rPr>
                      <m:t>≡ </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𝑍</m:t>
                        </m:r>
                      </m:e>
                      <m:sub>
                        <m:r>
                          <a:rPr lang="en-US" sz="1350" i="1" dirty="0">
                            <a:latin typeface="Cambria Math" panose="02040503050406030204" pitchFamily="18" charset="0"/>
                          </a:rPr>
                          <m:t>𝑛</m:t>
                        </m:r>
                        <m:r>
                          <a:rPr lang="en-US" sz="1350" i="1" dirty="0">
                            <a:latin typeface="Cambria Math" panose="02040503050406030204" pitchFamily="18" charset="0"/>
                          </a:rPr>
                          <m:t>,</m:t>
                        </m:r>
                        <m:r>
                          <a:rPr lang="en-US" sz="1350" i="1" dirty="0">
                            <a:latin typeface="Cambria Math" panose="02040503050406030204" pitchFamily="18" charset="0"/>
                          </a:rPr>
                          <m:t>𝑗</m:t>
                        </m:r>
                      </m:sub>
                    </m:sSub>
                    <m:r>
                      <a:rPr lang="en-US" sz="1350" i="1" dirty="0">
                        <a:latin typeface="Cambria Math" panose="02040503050406030204" pitchFamily="18" charset="0"/>
                      </a:rPr>
                      <m:t> = </m:t>
                    </m:r>
                    <m:sSup>
                      <m:sSupPr>
                        <m:ctrlPr>
                          <a:rPr lang="en-US" sz="1350" i="1" dirty="0">
                            <a:latin typeface="Cambria Math" panose="02040503050406030204" pitchFamily="18" charset="0"/>
                            <a:ea typeface="Cambria Math" panose="02040503050406030204" pitchFamily="18" charset="0"/>
                          </a:rPr>
                        </m:ctrlPr>
                      </m:sSupPr>
                      <m:e>
                        <m:r>
                          <a:rPr lang="en-US" sz="1350" i="1" dirty="0">
                            <a:latin typeface="Cambria Math" panose="02040503050406030204" pitchFamily="18" charset="0"/>
                            <a:ea typeface="Cambria Math" panose="02040503050406030204" pitchFamily="18" charset="0"/>
                          </a:rPr>
                          <m:t>𝕀</m:t>
                        </m:r>
                      </m:e>
                      <m:sup>
                        <m:r>
                          <a:rPr lang="en-US" sz="1350" i="1" dirty="0">
                            <a:latin typeface="Cambria Math" panose="02040503050406030204" pitchFamily="18" charset="0"/>
                          </a:rPr>
                          <m:t>⊗</m:t>
                        </m:r>
                        <m:r>
                          <a:rPr lang="en-US" sz="1350" i="1" dirty="0">
                            <a:latin typeface="Cambria Math" panose="02040503050406030204" pitchFamily="18" charset="0"/>
                          </a:rPr>
                          <m:t>𝑗</m:t>
                        </m:r>
                      </m:sup>
                    </m:sSup>
                    <m:r>
                      <a:rPr lang="en-US" sz="1350" i="1" dirty="0">
                        <a:latin typeface="Cambria Math" panose="02040503050406030204" pitchFamily="18" charset="0"/>
                      </a:rPr>
                      <m:t> ⊗ </m:t>
                    </m:r>
                    <m:r>
                      <a:rPr lang="en-US" sz="1350" i="1" dirty="0">
                        <a:latin typeface="Cambria Math" panose="02040503050406030204" pitchFamily="18" charset="0"/>
                      </a:rPr>
                      <m:t>𝑍</m:t>
                    </m:r>
                    <m:r>
                      <a:rPr lang="en-US" sz="1350" i="1" dirty="0">
                        <a:latin typeface="Cambria Math" panose="02040503050406030204" pitchFamily="18" charset="0"/>
                      </a:rPr>
                      <m:t> ⊗</m:t>
                    </m:r>
                    <m:sSup>
                      <m:sSupPr>
                        <m:ctrlPr>
                          <a:rPr lang="en-US" sz="1350" i="1" dirty="0">
                            <a:latin typeface="Cambria Math" panose="02040503050406030204" pitchFamily="18" charset="0"/>
                            <a:ea typeface="Cambria Math" panose="02040503050406030204" pitchFamily="18" charset="0"/>
                          </a:rPr>
                        </m:ctrlPr>
                      </m:sSupPr>
                      <m:e>
                        <m:r>
                          <a:rPr lang="en-US" sz="1350" i="1" dirty="0">
                            <a:latin typeface="Cambria Math" panose="02040503050406030204" pitchFamily="18" charset="0"/>
                            <a:ea typeface="Cambria Math" panose="02040503050406030204" pitchFamily="18" charset="0"/>
                          </a:rPr>
                          <m:t>𝕀</m:t>
                        </m:r>
                      </m:e>
                      <m:sup>
                        <m:r>
                          <a:rPr lang="en-US" sz="1350" i="1" dirty="0">
                            <a:latin typeface="Cambria Math" panose="02040503050406030204" pitchFamily="18" charset="0"/>
                          </a:rPr>
                          <m:t>⊗(</m:t>
                        </m:r>
                        <m:r>
                          <a:rPr lang="en-US" sz="1350" i="1" dirty="0">
                            <a:latin typeface="Cambria Math" panose="02040503050406030204" pitchFamily="18" charset="0"/>
                          </a:rPr>
                          <m:t>𝑛</m:t>
                        </m:r>
                        <m:r>
                          <a:rPr lang="en-US" sz="1350" i="1" dirty="0">
                            <a:latin typeface="Cambria Math" panose="02040503050406030204" pitchFamily="18" charset="0"/>
                          </a:rPr>
                          <m:t>−</m:t>
                        </m:r>
                        <m:r>
                          <a:rPr lang="en-US" sz="1350" i="1" dirty="0">
                            <a:latin typeface="Cambria Math" panose="02040503050406030204" pitchFamily="18" charset="0"/>
                          </a:rPr>
                          <m:t>𝑗</m:t>
                        </m:r>
                        <m:r>
                          <a:rPr lang="en-US" sz="1350" i="1" dirty="0">
                            <a:latin typeface="Cambria Math" panose="02040503050406030204" pitchFamily="18" charset="0"/>
                          </a:rPr>
                          <m:t>−1)</m:t>
                        </m:r>
                      </m:sup>
                    </m:sSup>
                  </m:oMath>
                </a14:m>
                <a:r>
                  <a:rPr lang="en-US" sz="1350" dirty="0"/>
                  <a:t>.</a:t>
                </a:r>
              </a:p>
              <a:p>
                <a:r>
                  <a:rPr lang="en-US" sz="1350" dirty="0"/>
                  <a:t>A generator may transform from a single Pauli string into a linear combination of Pauli strings:</a:t>
                </a:r>
              </a:p>
              <a:p>
                <a:endParaRPr lang="en-US" sz="1350" dirty="0"/>
              </a:p>
            </p:txBody>
          </p:sp>
        </mc:Choice>
        <mc:Fallback xmlns="">
          <p:sp>
            <p:nvSpPr>
              <p:cNvPr id="11" name="TextBox 10">
                <a:extLst>
                  <a:ext uri="{FF2B5EF4-FFF2-40B4-BE49-F238E27FC236}">
                    <a16:creationId xmlns:a16="http://schemas.microsoft.com/office/drawing/2014/main" id="{1538DABF-A8BB-D8B8-5330-4B49CC77C03B}"/>
                  </a:ext>
                </a:extLst>
              </p:cNvPr>
              <p:cNvSpPr txBox="1">
                <a:spLocks noRot="1" noChangeAspect="1" noMove="1" noResize="1" noEditPoints="1" noAdjustHandles="1" noChangeArrowheads="1" noChangeShapeType="1" noTextEdit="1"/>
              </p:cNvSpPr>
              <p:nvPr/>
            </p:nvSpPr>
            <p:spPr>
              <a:xfrm>
                <a:off x="628649" y="2288576"/>
                <a:ext cx="3647968" cy="1003608"/>
              </a:xfrm>
              <a:prstGeom prst="rect">
                <a:avLst/>
              </a:prstGeom>
              <a:blipFill>
                <a:blip r:embed="rId4"/>
                <a:stretch>
                  <a:fillRect l="-33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D36393-2CA6-B208-2538-5B8048E69F57}"/>
                  </a:ext>
                </a:extLst>
              </p:cNvPr>
              <p:cNvSpPr txBox="1"/>
              <p:nvPr/>
            </p:nvSpPr>
            <p:spPr>
              <a:xfrm>
                <a:off x="972833" y="3125975"/>
                <a:ext cx="2575604" cy="524503"/>
              </a:xfrm>
              <a:prstGeom prst="rect">
                <a:avLst/>
              </a:prstGeom>
              <a:noFill/>
            </p:spPr>
            <p:txBody>
              <a:bodyPr wrap="square">
                <a:spAutoFit/>
              </a:bodyPr>
              <a:lstStyle/>
              <a:p>
                <a14:m>
                  <m:oMath xmlns:m="http://schemas.openxmlformats.org/officeDocument/2006/math">
                    <m:sSub>
                      <m:sSubPr>
                        <m:ctrlPr>
                          <a:rPr lang="en-US" sz="1350" i="1">
                            <a:latin typeface="Cambria Math" panose="02040503050406030204" pitchFamily="18" charset="0"/>
                            <a:ea typeface="Cambria Math" panose="02040503050406030204" pitchFamily="18" charset="0"/>
                          </a:rPr>
                        </m:ctrlPr>
                      </m:sSubPr>
                      <m:e>
                        <m:r>
                          <m:rPr>
                            <m:brk m:alnAt="7"/>
                          </m:rPr>
                          <a:rPr lang="en-US" sz="1350" i="1">
                            <a:latin typeface="Cambria Math" panose="02040503050406030204" pitchFamily="18" charset="0"/>
                            <a:ea typeface="Cambria Math" panose="02040503050406030204" pitchFamily="18" charset="0"/>
                          </a:rPr>
                          <m:t>ℙ</m:t>
                        </m:r>
                      </m:e>
                      <m:sub>
                        <m:r>
                          <a:rPr lang="en-US" sz="1350" i="1">
                            <a:latin typeface="Cambria Math" panose="02040503050406030204" pitchFamily="18" charset="0"/>
                            <a:ea typeface="Cambria Math" panose="02040503050406030204" pitchFamily="18" charset="0"/>
                          </a:rPr>
                          <m:t>𝑛</m:t>
                        </m:r>
                      </m:sub>
                    </m:sSub>
                    <m:r>
                      <a:rPr lang="en-US" sz="1350" i="1" dirty="0">
                        <a:latin typeface="Cambria Math" panose="02040503050406030204" pitchFamily="18" charset="0"/>
                      </a:rPr>
                      <m:t>= </m:t>
                    </m:r>
                    <m:nary>
                      <m:naryPr>
                        <m:chr m:val="∑"/>
                        <m:subHide m:val="on"/>
                        <m:supHide m:val="on"/>
                        <m:ctrlPr>
                          <a:rPr lang="en-US" sz="1350" i="1" dirty="0">
                            <a:latin typeface="Cambria Math" panose="02040503050406030204" pitchFamily="18" charset="0"/>
                          </a:rPr>
                        </m:ctrlPr>
                      </m:naryPr>
                      <m:sub/>
                      <m:sup/>
                      <m:e>
                        <m:sSub>
                          <m:sSubPr>
                            <m:ctrlPr>
                              <a:rPr lang="en-US" sz="1350" i="1" dirty="0">
                                <a:latin typeface="Cambria Math" panose="02040503050406030204" pitchFamily="18" charset="0"/>
                              </a:rPr>
                            </m:ctrlPr>
                          </m:sSubPr>
                          <m:e>
                            <m:r>
                              <a:rPr lang="el-GR" sz="1350" i="1" dirty="0">
                                <a:latin typeface="Cambria Math" panose="02040503050406030204" pitchFamily="18" charset="0"/>
                              </a:rPr>
                              <m:t>𝜆</m:t>
                            </m:r>
                          </m:e>
                          <m:sub>
                            <m:r>
                              <a:rPr lang="en-US" sz="1350" i="1" dirty="0" err="1">
                                <a:latin typeface="Cambria Math" panose="02040503050406030204" pitchFamily="18" charset="0"/>
                              </a:rPr>
                              <m:t>𝑗</m:t>
                            </m:r>
                          </m:sub>
                        </m:sSub>
                        <m:sSub>
                          <m:sSubPr>
                            <m:ctrlPr>
                              <a:rPr lang="en-US" sz="1350" i="1" dirty="0">
                                <a:latin typeface="Cambria Math" panose="02040503050406030204" pitchFamily="18" charset="0"/>
                              </a:rPr>
                            </m:ctrlPr>
                          </m:sSubPr>
                          <m:e>
                            <m:r>
                              <a:rPr lang="en-US" sz="1350" i="1" dirty="0" err="1">
                                <a:latin typeface="Cambria Math" panose="02040503050406030204" pitchFamily="18" charset="0"/>
                              </a:rPr>
                              <m:t>𝑃</m:t>
                            </m:r>
                          </m:e>
                          <m:sub>
                            <m:r>
                              <a:rPr lang="en-US" sz="1350" i="1" dirty="0">
                                <a:latin typeface="Cambria Math" panose="02040503050406030204" pitchFamily="18" charset="0"/>
                              </a:rPr>
                              <m:t>𝑛</m:t>
                            </m:r>
                            <m:r>
                              <a:rPr lang="en-US" sz="1350" i="1" dirty="0">
                                <a:latin typeface="Cambria Math" panose="02040503050406030204" pitchFamily="18" charset="0"/>
                              </a:rPr>
                              <m:t>,</m:t>
                            </m:r>
                            <m:r>
                              <a:rPr lang="en-US" sz="1350" i="1" dirty="0">
                                <a:latin typeface="Cambria Math" panose="02040503050406030204" pitchFamily="18" charset="0"/>
                              </a:rPr>
                              <m:t>𝑗</m:t>
                            </m:r>
                          </m:sub>
                        </m:sSub>
                      </m:e>
                    </m:nary>
                    <m:r>
                      <a:rPr lang="en-US" sz="1350" i="1" dirty="0">
                        <a:latin typeface="Cambria Math" panose="02040503050406030204" pitchFamily="18" charset="0"/>
                      </a:rPr>
                      <m:t> </m:t>
                    </m:r>
                  </m:oMath>
                </a14:m>
                <a:r>
                  <a:rPr lang="en-US" sz="1350" dirty="0"/>
                  <a:t>with </a:t>
                </a:r>
                <a14:m>
                  <m:oMath xmlns:m="http://schemas.openxmlformats.org/officeDocument/2006/math">
                    <m:r>
                      <a:rPr lang="el-GR" sz="1350" i="1" dirty="0">
                        <a:latin typeface="Cambria Math" panose="02040503050406030204" pitchFamily="18" charset="0"/>
                      </a:rPr>
                      <m:t>𝜆</m:t>
                    </m:r>
                    <m:sSub>
                      <m:sSubPr>
                        <m:ctrlPr>
                          <a:rPr lang="en-US" sz="1350" i="1" dirty="0">
                            <a:latin typeface="Cambria Math" panose="02040503050406030204" pitchFamily="18" charset="0"/>
                          </a:rPr>
                        </m:ctrlPr>
                      </m:sSubPr>
                      <m:e>
                        <m:r>
                          <a:rPr lang="en-US" sz="1350" i="1" dirty="0" err="1">
                            <a:latin typeface="Cambria Math" panose="02040503050406030204" pitchFamily="18" charset="0"/>
                          </a:rPr>
                          <m:t>𝑃</m:t>
                        </m:r>
                      </m:e>
                      <m:sub>
                        <m:r>
                          <a:rPr lang="en-US" sz="1350" i="1" dirty="0" err="1">
                            <a:latin typeface="Cambria Math" panose="02040503050406030204" pitchFamily="18" charset="0"/>
                          </a:rPr>
                          <m:t>𝑛</m:t>
                        </m:r>
                      </m:sub>
                    </m:sSub>
                    <m:r>
                      <a:rPr lang="en-US" sz="1350" i="1" dirty="0">
                        <a:latin typeface="Cambria Math" panose="02040503050406030204" pitchFamily="18" charset="0"/>
                      </a:rPr>
                      <m:t> = </m:t>
                    </m:r>
                    <m:r>
                      <a:rPr lang="el-GR" sz="1350" i="1" dirty="0">
                        <a:latin typeface="Cambria Math" panose="02040503050406030204" pitchFamily="18" charset="0"/>
                      </a:rPr>
                      <m:t>𝜆</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𝑝</m:t>
                        </m:r>
                      </m:e>
                      <m:sub>
                        <m:r>
                          <a:rPr lang="en-US" sz="1350" i="1" dirty="0">
                            <a:latin typeface="Cambria Math" panose="02040503050406030204" pitchFamily="18" charset="0"/>
                          </a:rPr>
                          <m:t>0</m:t>
                        </m:r>
                      </m:sub>
                    </m:sSub>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𝑝</m:t>
                        </m:r>
                      </m:e>
                      <m:sub>
                        <m:r>
                          <a:rPr lang="en-US" sz="1350" i="1" dirty="0">
                            <a:latin typeface="Cambria Math" panose="02040503050406030204" pitchFamily="18" charset="0"/>
                          </a:rPr>
                          <m:t>𝑛</m:t>
                        </m:r>
                        <m:r>
                          <a:rPr lang="en-US" sz="1350" i="1" dirty="0">
                            <a:latin typeface="Cambria Math" panose="02040503050406030204" pitchFamily="18" charset="0"/>
                          </a:rPr>
                          <m:t>−1</m:t>
                        </m:r>
                      </m:sub>
                    </m:sSub>
                    <m:r>
                      <a:rPr lang="en-US" sz="1350" i="1" dirty="0">
                        <a:latin typeface="Cambria Math" panose="02040503050406030204" pitchFamily="18" charset="0"/>
                      </a:rPr>
                      <m:t>≡</m:t>
                    </m:r>
                    <m:r>
                      <a:rPr lang="el-GR" sz="1350" i="1" dirty="0">
                        <a:latin typeface="Cambria Math" panose="02040503050406030204" pitchFamily="18" charset="0"/>
                      </a:rPr>
                      <m:t>𝜆</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𝑝</m:t>
                        </m:r>
                      </m:e>
                      <m:sub>
                        <m:r>
                          <a:rPr lang="en-US" sz="1350" i="1" dirty="0">
                            <a:latin typeface="Cambria Math" panose="02040503050406030204" pitchFamily="18" charset="0"/>
                          </a:rPr>
                          <m:t>0</m:t>
                        </m:r>
                      </m:sub>
                    </m:sSub>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𝑝</m:t>
                        </m:r>
                      </m:e>
                      <m:sub>
                        <m:r>
                          <a:rPr lang="en-US" sz="1350" i="1" dirty="0">
                            <a:latin typeface="Cambria Math" panose="02040503050406030204" pitchFamily="18" charset="0"/>
                          </a:rPr>
                          <m:t>𝑛</m:t>
                        </m:r>
                        <m:r>
                          <a:rPr lang="en-US" sz="1350" i="1" dirty="0">
                            <a:latin typeface="Cambria Math" panose="02040503050406030204" pitchFamily="18" charset="0"/>
                          </a:rPr>
                          <m:t>−1</m:t>
                        </m:r>
                      </m:sub>
                    </m:sSub>
                  </m:oMath>
                </a14:m>
                <a:r>
                  <a:rPr lang="en-US" sz="1350" dirty="0"/>
                  <a:t>;</a:t>
                </a:r>
              </a:p>
            </p:txBody>
          </p:sp>
        </mc:Choice>
        <mc:Fallback xmlns="">
          <p:sp>
            <p:nvSpPr>
              <p:cNvPr id="15" name="TextBox 14">
                <a:extLst>
                  <a:ext uri="{FF2B5EF4-FFF2-40B4-BE49-F238E27FC236}">
                    <a16:creationId xmlns:a16="http://schemas.microsoft.com/office/drawing/2014/main" id="{CFD36393-2CA6-B208-2538-5B8048E69F57}"/>
                  </a:ext>
                </a:extLst>
              </p:cNvPr>
              <p:cNvSpPr txBox="1">
                <a:spLocks noRot="1" noChangeAspect="1" noMove="1" noResize="1" noEditPoints="1" noAdjustHandles="1" noChangeArrowheads="1" noChangeShapeType="1" noTextEdit="1"/>
              </p:cNvSpPr>
              <p:nvPr/>
            </p:nvSpPr>
            <p:spPr>
              <a:xfrm>
                <a:off x="972833" y="3125975"/>
                <a:ext cx="2575604" cy="524503"/>
              </a:xfrm>
              <a:prstGeom prst="rect">
                <a:avLst/>
              </a:prstGeom>
              <a:blipFill>
                <a:blip r:embed="rId5"/>
                <a:stretch>
                  <a:fillRect t="-60465" b="-5232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5C8AB9-D2E1-E6C7-987E-9646B08DFAB0}"/>
                  </a:ext>
                </a:extLst>
              </p:cNvPr>
              <p:cNvSpPr txBox="1"/>
              <p:nvPr/>
            </p:nvSpPr>
            <p:spPr>
              <a:xfrm>
                <a:off x="613186" y="3690718"/>
                <a:ext cx="3521042" cy="732252"/>
              </a:xfrm>
              <a:prstGeom prst="rect">
                <a:avLst/>
              </a:prstGeom>
              <a:noFill/>
            </p:spPr>
            <p:txBody>
              <a:bodyPr wrap="square">
                <a:spAutoFit/>
              </a:bodyPr>
              <a:lstStyle/>
              <a:p>
                <a14:m>
                  <m:oMath xmlns:m="http://schemas.openxmlformats.org/officeDocument/2006/math">
                    <m:r>
                      <a:rPr lang="en-US" sz="1350" i="1" dirty="0">
                        <a:latin typeface="Cambria Math" panose="02040503050406030204" pitchFamily="18" charset="0"/>
                      </a:rPr>
                      <m:t>𝜆</m:t>
                    </m:r>
                    <m:r>
                      <a:rPr lang="en-US" sz="1350" i="1" dirty="0">
                        <a:latin typeface="Cambria Math" panose="02040503050406030204" pitchFamily="18" charset="0"/>
                      </a:rPr>
                      <m:t> ∈ </m:t>
                    </m:r>
                    <m:r>
                      <a:rPr lang="en-US" sz="1350" i="1" dirty="0">
                        <a:latin typeface="Cambria Math" panose="02040503050406030204" pitchFamily="18" charset="0"/>
                        <a:ea typeface="Cambria Math" panose="02040503050406030204" pitchFamily="18" charset="0"/>
                      </a:rPr>
                      <m:t>ℝ</m:t>
                    </m:r>
                  </m:oMath>
                </a14:m>
                <a:r>
                  <a:rPr lang="en-US" sz="1350" dirty="0"/>
                  <a:t> is the weight and </a:t>
                </a:r>
                <a14:m>
                  <m:oMath xmlns:m="http://schemas.openxmlformats.org/officeDocument/2006/math">
                    <m:sSub>
                      <m:sSubPr>
                        <m:ctrlPr>
                          <a:rPr lang="en-US" sz="1350" i="1" dirty="0" err="1">
                            <a:latin typeface="Cambria Math" panose="02040503050406030204" pitchFamily="18" charset="0"/>
                          </a:rPr>
                        </m:ctrlPr>
                      </m:sSubPr>
                      <m:e>
                        <m:r>
                          <a:rPr lang="en-US" sz="1350" i="1" dirty="0">
                            <a:latin typeface="Cambria Math" panose="02040503050406030204" pitchFamily="18" charset="0"/>
                          </a:rPr>
                          <m:t>𝑃</m:t>
                        </m:r>
                      </m:e>
                      <m:sub>
                        <m:r>
                          <a:rPr lang="en-US" sz="1350" i="1" dirty="0" err="1">
                            <a:latin typeface="Cambria Math" panose="02040503050406030204" pitchFamily="18" charset="0"/>
                          </a:rPr>
                          <m:t>𝑛</m:t>
                        </m:r>
                      </m:sub>
                    </m:sSub>
                  </m:oMath>
                </a14:m>
                <a:r>
                  <a:rPr lang="en-US" sz="1350" dirty="0"/>
                  <a:t> is the </a:t>
                </a:r>
                <a14:m>
                  <m:oMath xmlns:m="http://schemas.openxmlformats.org/officeDocument/2006/math">
                    <m:r>
                      <a:rPr lang="en-US" sz="1350" i="1" dirty="0">
                        <a:latin typeface="Cambria Math" panose="02040503050406030204" pitchFamily="18" charset="0"/>
                      </a:rPr>
                      <m:t>𝑛</m:t>
                    </m:r>
                  </m:oMath>
                </a14:m>
                <a:r>
                  <a:rPr lang="en-US" sz="1350" dirty="0"/>
                  <a:t>-qubit Pauli string which is composed from </a:t>
                </a:r>
                <a14:m>
                  <m:oMath xmlns:m="http://schemas.openxmlformats.org/officeDocument/2006/math">
                    <m:r>
                      <a:rPr lang="en-US" sz="1350" i="1" dirty="0">
                        <a:latin typeface="Cambria Math" panose="02040503050406030204" pitchFamily="18" charset="0"/>
                      </a:rPr>
                      <m:t>𝑛</m:t>
                    </m:r>
                  </m:oMath>
                </a14:m>
                <a:r>
                  <a:rPr lang="en-US" sz="1350" dirty="0"/>
                  <a:t> Pauli matrices </a:t>
                </a:r>
                <a14:m>
                  <m:oMath xmlns:m="http://schemas.openxmlformats.org/officeDocument/2006/math">
                    <m:sSub>
                      <m:sSubPr>
                        <m:ctrlPr>
                          <a:rPr lang="en-US" sz="1350" i="1" dirty="0">
                            <a:latin typeface="Cambria Math" panose="02040503050406030204" pitchFamily="18" charset="0"/>
                          </a:rPr>
                        </m:ctrlPr>
                      </m:sSubPr>
                      <m:e>
                        <m:r>
                          <a:rPr lang="en-US" sz="1350" i="1" dirty="0">
                            <a:latin typeface="Cambria Math" panose="02040503050406030204" pitchFamily="18" charset="0"/>
                          </a:rPr>
                          <m:t>𝑝</m:t>
                        </m:r>
                      </m:e>
                      <m:sub>
                        <m:r>
                          <a:rPr lang="en-US" sz="1350" i="1" dirty="0">
                            <a:latin typeface="Cambria Math" panose="02040503050406030204" pitchFamily="18" charset="0"/>
                          </a:rPr>
                          <m:t>𝑗</m:t>
                        </m:r>
                      </m:sub>
                    </m:sSub>
                    <m:r>
                      <a:rPr lang="en-US" sz="1350" i="1" dirty="0">
                        <a:latin typeface="Cambria Math" panose="02040503050406030204" pitchFamily="18" charset="0"/>
                      </a:rPr>
                      <m:t> ∈ {</m:t>
                    </m:r>
                    <m:r>
                      <a:rPr lang="en-US" sz="1350" i="1" dirty="0">
                        <a:latin typeface="Cambria Math" panose="02040503050406030204" pitchFamily="18" charset="0"/>
                      </a:rPr>
                      <m:t>𝐼</m:t>
                    </m:r>
                    <m:r>
                      <a:rPr lang="en-US" sz="1350" i="1" dirty="0">
                        <a:latin typeface="Cambria Math" panose="02040503050406030204" pitchFamily="18" charset="0"/>
                      </a:rPr>
                      <m:t>, </m:t>
                    </m:r>
                    <m:r>
                      <a:rPr lang="en-US" sz="1350" i="1" dirty="0">
                        <a:latin typeface="Cambria Math" panose="02040503050406030204" pitchFamily="18" charset="0"/>
                      </a:rPr>
                      <m:t>𝑋</m:t>
                    </m:r>
                    <m:r>
                      <a:rPr lang="en-US" sz="1350" i="1" dirty="0">
                        <a:latin typeface="Cambria Math" panose="02040503050406030204" pitchFamily="18" charset="0"/>
                      </a:rPr>
                      <m:t>, </m:t>
                    </m:r>
                    <m:r>
                      <a:rPr lang="en-US" sz="1350" i="1" dirty="0">
                        <a:latin typeface="Cambria Math" panose="02040503050406030204" pitchFamily="18" charset="0"/>
                      </a:rPr>
                      <m:t>𝑌</m:t>
                    </m:r>
                    <m:r>
                      <a:rPr lang="en-US" sz="1350" i="1" dirty="0">
                        <a:latin typeface="Cambria Math" panose="02040503050406030204" pitchFamily="18" charset="0"/>
                      </a:rPr>
                      <m:t>, </m:t>
                    </m:r>
                    <m:r>
                      <a:rPr lang="en-US" sz="1350" i="1" dirty="0">
                        <a:latin typeface="Cambria Math" panose="02040503050406030204" pitchFamily="18" charset="0"/>
                      </a:rPr>
                      <m:t>𝑍</m:t>
                    </m:r>
                    <m:r>
                      <a:rPr lang="en-US" sz="1350" i="1" dirty="0">
                        <a:latin typeface="Cambria Math" panose="02040503050406030204" pitchFamily="18" charset="0"/>
                      </a:rPr>
                      <m:t>}</m:t>
                    </m:r>
                  </m:oMath>
                </a14:m>
                <a:r>
                  <a:rPr lang="en-US" sz="1350" dirty="0"/>
                  <a:t>.</a:t>
                </a:r>
              </a:p>
            </p:txBody>
          </p:sp>
        </mc:Choice>
        <mc:Fallback xmlns="">
          <p:sp>
            <p:nvSpPr>
              <p:cNvPr id="17" name="TextBox 16">
                <a:extLst>
                  <a:ext uri="{FF2B5EF4-FFF2-40B4-BE49-F238E27FC236}">
                    <a16:creationId xmlns:a16="http://schemas.microsoft.com/office/drawing/2014/main" id="{7D5C8AB9-D2E1-E6C7-987E-9646B08DFAB0}"/>
                  </a:ext>
                </a:extLst>
              </p:cNvPr>
              <p:cNvSpPr txBox="1">
                <a:spLocks noRot="1" noChangeAspect="1" noMove="1" noResize="1" noEditPoints="1" noAdjustHandles="1" noChangeArrowheads="1" noChangeShapeType="1" noTextEdit="1"/>
              </p:cNvSpPr>
              <p:nvPr/>
            </p:nvSpPr>
            <p:spPr>
              <a:xfrm>
                <a:off x="613186" y="3690718"/>
                <a:ext cx="3521042" cy="732252"/>
              </a:xfrm>
              <a:prstGeom prst="rect">
                <a:avLst/>
              </a:prstGeom>
              <a:blipFill>
                <a:blip r:embed="rId6"/>
                <a:stretch>
                  <a:fillRect l="-520" t="-826" b="-4959"/>
                </a:stretch>
              </a:blipFill>
            </p:spPr>
            <p:txBody>
              <a:bodyPr/>
              <a:lstStyle/>
              <a:p>
                <a:r>
                  <a:rPr lang="vi-VN">
                    <a:noFill/>
                  </a:rPr>
                  <a:t> </a:t>
                </a:r>
              </a:p>
            </p:txBody>
          </p:sp>
        </mc:Fallback>
      </mc:AlternateContent>
      <p:cxnSp>
        <p:nvCxnSpPr>
          <p:cNvPr id="19" name="Straight Connector 18">
            <a:extLst>
              <a:ext uri="{FF2B5EF4-FFF2-40B4-BE49-F238E27FC236}">
                <a16:creationId xmlns:a16="http://schemas.microsoft.com/office/drawing/2014/main" id="{C0ED7E87-4660-EAE8-15ED-12FD7721EA60}"/>
              </a:ext>
            </a:extLst>
          </p:cNvPr>
          <p:cNvCxnSpPr>
            <a:cxnSpLocks/>
          </p:cNvCxnSpPr>
          <p:nvPr/>
        </p:nvCxnSpPr>
        <p:spPr>
          <a:xfrm>
            <a:off x="4230548" y="842123"/>
            <a:ext cx="0" cy="3428437"/>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BDD11D-4880-9EBA-8604-0EEE241FB66D}"/>
                  </a:ext>
                </a:extLst>
              </p:cNvPr>
              <p:cNvSpPr txBox="1"/>
              <p:nvPr/>
            </p:nvSpPr>
            <p:spPr>
              <a:xfrm>
                <a:off x="4326868" y="797811"/>
                <a:ext cx="4646324" cy="431657"/>
              </a:xfrm>
              <a:prstGeom prst="rect">
                <a:avLst/>
              </a:prstGeom>
              <a:noFill/>
            </p:spPr>
            <p:txBody>
              <a:bodyPr wrap="square">
                <a:spAutoFit/>
              </a:bodyPr>
              <a:lstStyle/>
              <a:p>
                <a:r>
                  <a:rPr lang="en-US" sz="1350" b="1" dirty="0">
                    <a:solidFill>
                      <a:srgbClr val="FF0000"/>
                    </a:solidFill>
                  </a:rPr>
                  <a:t>Example</a:t>
                </a:r>
                <a:r>
                  <a:rPr lang="en-US" sz="1350" dirty="0"/>
                  <a:t>. Consider a 3-qubit circuit </a:t>
                </a:r>
                <a14:m>
                  <m:oMath xmlns:m="http://schemas.openxmlformats.org/officeDocument/2006/math">
                    <m:r>
                      <a:rPr lang="en-US" sz="1350" i="1" dirty="0">
                        <a:latin typeface="Cambria Math" panose="02040503050406030204" pitchFamily="18" charset="0"/>
                      </a:rPr>
                      <m:t>𝐶</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0,1</m:t>
                        </m:r>
                      </m:sub>
                    </m:sSub>
                    <m:sSub>
                      <m:sSubPr>
                        <m:ctrlPr>
                          <a:rPr lang="en-US" sz="1350" i="1" dirty="0">
                            <a:latin typeface="Cambria Math" panose="02040503050406030204" pitchFamily="18" charset="0"/>
                          </a:rPr>
                        </m:ctrlPr>
                      </m:sSubPr>
                      <m:e>
                        <m:r>
                          <a:rPr lang="en-US" sz="1350" i="1" dirty="0">
                            <a:latin typeface="Cambria Math" panose="02040503050406030204" pitchFamily="18" charset="0"/>
                          </a:rPr>
                          <m:t>𝑅</m:t>
                        </m:r>
                      </m:e>
                      <m:sub>
                        <m:r>
                          <a:rPr lang="en-US" sz="1350" i="1" dirty="0">
                            <a:latin typeface="Cambria Math" panose="02040503050406030204" pitchFamily="18" charset="0"/>
                          </a:rPr>
                          <m:t>𝑧</m:t>
                        </m:r>
                      </m:sub>
                    </m:sSub>
                    <m:sSub>
                      <m:sSubPr>
                        <m:ctrlPr>
                          <a:rPr lang="en-US" sz="1350" i="1" dirty="0">
                            <a:latin typeface="Cambria Math" panose="02040503050406030204" pitchFamily="18" charset="0"/>
                          </a:rPr>
                        </m:ctrlPr>
                      </m:sSubPr>
                      <m:e>
                        <m:d>
                          <m:dPr>
                            <m:ctrlPr>
                              <a:rPr lang="en-US" sz="1350" i="1" dirty="0">
                                <a:latin typeface="Cambria Math" panose="02040503050406030204" pitchFamily="18" charset="0"/>
                              </a:rPr>
                            </m:ctrlPr>
                          </m:dPr>
                          <m:e>
                            <m:f>
                              <m:fPr>
                                <m:ctrlPr>
                                  <a:rPr lang="en-US" sz="1350" i="1" dirty="0">
                                    <a:latin typeface="Cambria Math" panose="02040503050406030204" pitchFamily="18" charset="0"/>
                                  </a:rPr>
                                </m:ctrlPr>
                              </m:fPr>
                              <m:num>
                                <m:r>
                                  <a:rPr lang="en-US" sz="1350" i="1" dirty="0">
                                    <a:latin typeface="Cambria Math" panose="02040503050406030204" pitchFamily="18" charset="0"/>
                                  </a:rPr>
                                  <m:t>𝜋</m:t>
                                </m:r>
                              </m:num>
                              <m:den>
                                <m:r>
                                  <a:rPr lang="en-US" sz="1350" i="1" dirty="0">
                                    <a:latin typeface="Cambria Math" panose="02040503050406030204" pitchFamily="18" charset="0"/>
                                  </a:rPr>
                                  <m:t>3</m:t>
                                </m:r>
                              </m:den>
                            </m:f>
                          </m:e>
                        </m:d>
                      </m:e>
                      <m:sub>
                        <m:r>
                          <a:rPr lang="en-US" sz="1350" i="1" dirty="0">
                            <a:latin typeface="Cambria Math" panose="02040503050406030204" pitchFamily="18" charset="0"/>
                          </a:rPr>
                          <m:t>0</m:t>
                        </m:r>
                      </m:sub>
                    </m:sSub>
                    <m:r>
                      <a:rPr lang="en-US" sz="1350" i="1" dirty="0">
                        <a:latin typeface="Cambria Math" panose="02040503050406030204" pitchFamily="18" charset="0"/>
                      </a:rPr>
                      <m:t>𝑆</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0</m:t>
                        </m:r>
                      </m:sub>
                    </m:sSub>
                    <m:r>
                      <a:rPr lang="en-US" sz="1350" i="1" dirty="0">
                        <a:latin typeface="Cambria Math" panose="02040503050406030204" pitchFamily="18" charset="0"/>
                      </a:rPr>
                      <m:t>|000⟩</m:t>
                    </m:r>
                  </m:oMath>
                </a14:m>
                <a:r>
                  <a:rPr lang="en-US" sz="1350" dirty="0"/>
                  <a:t>. </a:t>
                </a:r>
              </a:p>
            </p:txBody>
          </p:sp>
        </mc:Choice>
        <mc:Fallback xmlns="">
          <p:sp>
            <p:nvSpPr>
              <p:cNvPr id="21" name="TextBox 20">
                <a:extLst>
                  <a:ext uri="{FF2B5EF4-FFF2-40B4-BE49-F238E27FC236}">
                    <a16:creationId xmlns:a16="http://schemas.microsoft.com/office/drawing/2014/main" id="{88BDD11D-4880-9EBA-8604-0EEE241FB66D}"/>
                  </a:ext>
                </a:extLst>
              </p:cNvPr>
              <p:cNvSpPr txBox="1">
                <a:spLocks noRot="1" noChangeAspect="1" noMove="1" noResize="1" noEditPoints="1" noAdjustHandles="1" noChangeArrowheads="1" noChangeShapeType="1" noTextEdit="1"/>
              </p:cNvSpPr>
              <p:nvPr/>
            </p:nvSpPr>
            <p:spPr>
              <a:xfrm>
                <a:off x="4326868" y="797811"/>
                <a:ext cx="4646324" cy="431657"/>
              </a:xfrm>
              <a:prstGeom prst="rect">
                <a:avLst/>
              </a:prstGeom>
              <a:blipFill>
                <a:blip r:embed="rId7"/>
                <a:stretch>
                  <a:fillRect l="-394"/>
                </a:stretch>
              </a:blipFill>
            </p:spPr>
            <p:txBody>
              <a:bodyPr/>
              <a:lstStyle/>
              <a:p>
                <a:r>
                  <a:rPr lang="vi-VN">
                    <a:noFill/>
                  </a:rPr>
                  <a:t> </a:t>
                </a:r>
              </a:p>
            </p:txBody>
          </p:sp>
        </mc:Fallback>
      </mc:AlternateContent>
      <p:pic>
        <p:nvPicPr>
          <p:cNvPr id="23" name="Picture 22">
            <a:extLst>
              <a:ext uri="{FF2B5EF4-FFF2-40B4-BE49-F238E27FC236}">
                <a16:creationId xmlns:a16="http://schemas.microsoft.com/office/drawing/2014/main" id="{C796E81E-4ED8-B11E-D799-463800397D75}"/>
              </a:ext>
            </a:extLst>
          </p:cNvPr>
          <p:cNvPicPr>
            <a:picLocks noChangeAspect="1"/>
          </p:cNvPicPr>
          <p:nvPr/>
        </p:nvPicPr>
        <p:blipFill>
          <a:blip r:embed="rId8"/>
          <a:stretch>
            <a:fillRect/>
          </a:stretch>
        </p:blipFill>
        <p:spPr>
          <a:xfrm>
            <a:off x="4354534" y="1168938"/>
            <a:ext cx="4756498" cy="1705160"/>
          </a:xfrm>
          <a:prstGeom prst="rect">
            <a:avLst/>
          </a:prstGeom>
        </p:spPr>
      </p:pic>
      <p:sp>
        <p:nvSpPr>
          <p:cNvPr id="24" name="TextBox 23">
            <a:extLst>
              <a:ext uri="{FF2B5EF4-FFF2-40B4-BE49-F238E27FC236}">
                <a16:creationId xmlns:a16="http://schemas.microsoft.com/office/drawing/2014/main" id="{3D09C792-7A30-D4CF-B880-5471CF82C7E5}"/>
              </a:ext>
            </a:extLst>
          </p:cNvPr>
          <p:cNvSpPr txBox="1"/>
          <p:nvPr/>
        </p:nvSpPr>
        <p:spPr>
          <a:xfrm>
            <a:off x="3652461" y="1687514"/>
            <a:ext cx="578086" cy="300082"/>
          </a:xfrm>
          <a:prstGeom prst="rect">
            <a:avLst/>
          </a:prstGeom>
          <a:noFill/>
        </p:spPr>
        <p:txBody>
          <a:bodyPr wrap="square" rtlCol="0">
            <a:spAutoFit/>
          </a:bodyPr>
          <a:lstStyle/>
          <a:p>
            <a:r>
              <a:rPr lang="en-US" sz="1350" dirty="0"/>
              <a:t>(3.1)</a:t>
            </a:r>
          </a:p>
        </p:txBody>
      </p:sp>
      <p:sp>
        <p:nvSpPr>
          <p:cNvPr id="25" name="TextBox 24">
            <a:extLst>
              <a:ext uri="{FF2B5EF4-FFF2-40B4-BE49-F238E27FC236}">
                <a16:creationId xmlns:a16="http://schemas.microsoft.com/office/drawing/2014/main" id="{CDF90AE7-EEC1-42BA-1F73-9E8B01C45A40}"/>
              </a:ext>
            </a:extLst>
          </p:cNvPr>
          <p:cNvSpPr txBox="1"/>
          <p:nvPr/>
        </p:nvSpPr>
        <p:spPr>
          <a:xfrm>
            <a:off x="3652461" y="3238216"/>
            <a:ext cx="547428" cy="300082"/>
          </a:xfrm>
          <a:prstGeom prst="rect">
            <a:avLst/>
          </a:prstGeom>
          <a:noFill/>
        </p:spPr>
        <p:txBody>
          <a:bodyPr wrap="square" rtlCol="0">
            <a:spAutoFit/>
          </a:bodyPr>
          <a:lstStyle/>
          <a:p>
            <a:r>
              <a:rPr lang="en-US" sz="1350" dirty="0"/>
              <a:t>(3.2)</a:t>
            </a:r>
          </a:p>
        </p:txBody>
      </p:sp>
      <p:pic>
        <p:nvPicPr>
          <p:cNvPr id="27" name="Picture 26">
            <a:extLst>
              <a:ext uri="{FF2B5EF4-FFF2-40B4-BE49-F238E27FC236}">
                <a16:creationId xmlns:a16="http://schemas.microsoft.com/office/drawing/2014/main" id="{CF4A0895-300D-3149-B14F-80068E4D180E}"/>
              </a:ext>
            </a:extLst>
          </p:cNvPr>
          <p:cNvPicPr>
            <a:picLocks noChangeAspect="1"/>
          </p:cNvPicPr>
          <p:nvPr/>
        </p:nvPicPr>
        <p:blipFill>
          <a:blip r:embed="rId9"/>
          <a:srcRect r="56918" b="92138"/>
          <a:stretch/>
        </p:blipFill>
        <p:spPr>
          <a:xfrm>
            <a:off x="4384660" y="2882330"/>
            <a:ext cx="3046586" cy="319521"/>
          </a:xfrm>
          <a:prstGeom prst="rect">
            <a:avLst/>
          </a:prstGeom>
        </p:spPr>
      </p:pic>
      <p:pic>
        <p:nvPicPr>
          <p:cNvPr id="28" name="Picture 27">
            <a:extLst>
              <a:ext uri="{FF2B5EF4-FFF2-40B4-BE49-F238E27FC236}">
                <a16:creationId xmlns:a16="http://schemas.microsoft.com/office/drawing/2014/main" id="{5DC96EFD-DFC3-20E0-B647-7FB220CDFB0C}"/>
              </a:ext>
            </a:extLst>
          </p:cNvPr>
          <p:cNvPicPr>
            <a:picLocks noChangeAspect="1"/>
          </p:cNvPicPr>
          <p:nvPr/>
        </p:nvPicPr>
        <p:blipFill>
          <a:blip r:embed="rId9"/>
          <a:srcRect t="86938" r="56918"/>
          <a:stretch/>
        </p:blipFill>
        <p:spPr>
          <a:xfrm>
            <a:off x="4386142" y="3741940"/>
            <a:ext cx="3045230" cy="528620"/>
          </a:xfrm>
          <a:prstGeom prst="rect">
            <a:avLst/>
          </a:prstGeom>
        </p:spPr>
      </p:pic>
      <p:pic>
        <p:nvPicPr>
          <p:cNvPr id="29" name="Picture 28">
            <a:extLst>
              <a:ext uri="{FF2B5EF4-FFF2-40B4-BE49-F238E27FC236}">
                <a16:creationId xmlns:a16="http://schemas.microsoft.com/office/drawing/2014/main" id="{B67813FD-A202-F8E9-CA59-92CF4DE97B41}"/>
              </a:ext>
            </a:extLst>
          </p:cNvPr>
          <p:cNvPicPr>
            <a:picLocks noChangeAspect="1"/>
          </p:cNvPicPr>
          <p:nvPr/>
        </p:nvPicPr>
        <p:blipFill>
          <a:blip r:embed="rId9"/>
          <a:srcRect t="46848" r="56918" b="40012"/>
          <a:stretch/>
        </p:blipFill>
        <p:spPr>
          <a:xfrm>
            <a:off x="4384659" y="3203861"/>
            <a:ext cx="3046586" cy="534046"/>
          </a:xfrm>
          <a:prstGeom prst="rect">
            <a:avLst/>
          </a:prstGeom>
        </p:spPr>
      </p:pic>
      <p:sp>
        <p:nvSpPr>
          <p:cNvPr id="31" name="TextBox 30">
            <a:extLst>
              <a:ext uri="{FF2B5EF4-FFF2-40B4-BE49-F238E27FC236}">
                <a16:creationId xmlns:a16="http://schemas.microsoft.com/office/drawing/2014/main" id="{99DD0CAF-A66E-B52E-AE71-3BF4CA6BA028}"/>
              </a:ext>
            </a:extLst>
          </p:cNvPr>
          <p:cNvSpPr txBox="1"/>
          <p:nvPr/>
        </p:nvSpPr>
        <p:spPr>
          <a:xfrm>
            <a:off x="4326868" y="2574526"/>
            <a:ext cx="4579064" cy="300082"/>
          </a:xfrm>
          <a:prstGeom prst="rect">
            <a:avLst/>
          </a:prstGeom>
          <a:noFill/>
        </p:spPr>
        <p:txBody>
          <a:bodyPr wrap="square">
            <a:spAutoFit/>
          </a:bodyPr>
          <a:lstStyle/>
          <a:p>
            <a:r>
              <a:rPr lang="en-US" sz="1350" b="1">
                <a:solidFill>
                  <a:srgbClr val="FF0000"/>
                </a:solidFill>
              </a:rPr>
              <a:t>Table</a:t>
            </a:r>
            <a:r>
              <a:rPr lang="en-US" sz="1350"/>
              <a:t>. </a:t>
            </a:r>
            <a:r>
              <a:rPr lang="en-US" sz="1350" dirty="0"/>
              <a:t>Quantum gate operations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F08FA2-D352-84B0-75BC-FDAF7E73BA05}"/>
                  </a:ext>
                </a:extLst>
              </p:cNvPr>
              <p:cNvSpPr txBox="1"/>
              <p:nvPr/>
            </p:nvSpPr>
            <p:spPr>
              <a:xfrm>
                <a:off x="1023032" y="4407244"/>
                <a:ext cx="2903143" cy="385747"/>
              </a:xfrm>
              <a:prstGeom prst="rect">
                <a:avLst/>
              </a:prstGeom>
              <a:noFill/>
            </p:spPr>
            <p:txBody>
              <a:bodyPr wrap="square" rtlCol="0">
                <a:spAutoFit/>
              </a:bodyPr>
              <a:lstStyle/>
              <a:p>
                <a14:m>
                  <m:oMath xmlns:m="http://schemas.openxmlformats.org/officeDocument/2006/math">
                    <m:r>
                      <a:rPr lang="en-US" sz="1350" b="0" i="1" smtClean="0">
                        <a:latin typeface="Cambria Math" panose="02040503050406030204" pitchFamily="18" charset="0"/>
                      </a:rPr>
                      <m:t>𝜌</m:t>
                    </m:r>
                    <m:r>
                      <a:rPr lang="en-US" sz="1350" b="0" i="1" smtClean="0">
                        <a:latin typeface="Cambria Math" panose="02040503050406030204" pitchFamily="18" charset="0"/>
                      </a:rPr>
                      <m:t>≡|</m:t>
                    </m:r>
                    <m:r>
                      <a:rPr lang="en-US" sz="1350" b="0" i="1" smtClean="0">
                        <a:latin typeface="Cambria Math" panose="02040503050406030204" pitchFamily="18" charset="0"/>
                      </a:rPr>
                      <m:t>𝜓</m:t>
                    </m:r>
                    <m:r>
                      <a:rPr lang="en-US" sz="1350" b="0" i="1" smtClean="0">
                        <a:latin typeface="Cambria Math" panose="02040503050406030204" pitchFamily="18" charset="0"/>
                      </a:rPr>
                      <m:t>⟩⟨</m:t>
                    </m:r>
                    <m:r>
                      <a:rPr lang="en-US" sz="1350" b="0" i="1" smtClean="0">
                        <a:latin typeface="Cambria Math" panose="02040503050406030204" pitchFamily="18" charset="0"/>
                      </a:rPr>
                      <m:t>𝜓</m:t>
                    </m:r>
                    <m:r>
                      <a:rPr lang="en-US" sz="1350" b="0" i="1" smtClean="0">
                        <a:latin typeface="Cambria Math" panose="02040503050406030204" pitchFamily="18" charset="0"/>
                      </a:rPr>
                      <m:t>|=</m:t>
                    </m:r>
                    <m:f>
                      <m:fPr>
                        <m:ctrlPr>
                          <a:rPr lang="en-US" sz="1350" b="0" i="1" smtClean="0">
                            <a:latin typeface="Cambria Math" panose="02040503050406030204" pitchFamily="18" charset="0"/>
                          </a:rPr>
                        </m:ctrlPr>
                      </m:fPr>
                      <m:num>
                        <m:r>
                          <a:rPr lang="en-US" sz="1350" b="0" i="1" smtClean="0">
                            <a:latin typeface="Cambria Math" panose="02040503050406030204" pitchFamily="18" charset="0"/>
                          </a:rPr>
                          <m:t>1</m:t>
                        </m:r>
                      </m:num>
                      <m:den>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𝑛</m:t>
                            </m:r>
                          </m:sup>
                        </m:sSup>
                      </m:den>
                    </m:f>
                    <m:nary>
                      <m:naryPr>
                        <m:chr m:val="∏"/>
                        <m:ctrlPr>
                          <a:rPr lang="en-US" sz="1350" b="0" i="1" smtClean="0">
                            <a:latin typeface="Cambria Math" panose="02040503050406030204" pitchFamily="18" charset="0"/>
                          </a:rPr>
                        </m:ctrlPr>
                      </m:naryPr>
                      <m:sub>
                        <m:r>
                          <m:rPr>
                            <m:brk m:alnAt="23"/>
                          </m:rPr>
                          <a:rPr lang="en-US" sz="1350" b="0" i="1" smtClean="0">
                            <a:latin typeface="Cambria Math" panose="02040503050406030204" pitchFamily="18" charset="0"/>
                          </a:rPr>
                          <m:t>𝑗</m:t>
                        </m:r>
                        <m:r>
                          <a:rPr lang="en-US" sz="1350" b="0" i="1" smtClean="0">
                            <a:latin typeface="Cambria Math" panose="02040503050406030204" pitchFamily="18" charset="0"/>
                          </a:rPr>
                          <m:t>=1</m:t>
                        </m:r>
                      </m:sub>
                      <m:sup>
                        <m:r>
                          <a:rPr lang="en-US" sz="1350" b="0" i="1" smtClean="0">
                            <a:latin typeface="Cambria Math" panose="02040503050406030204" pitchFamily="18" charset="0"/>
                          </a:rPr>
                          <m:t>𝑛</m:t>
                        </m:r>
                      </m:sup>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𝐼</m:t>
                                </m:r>
                              </m:e>
                              <m:sup>
                                <m:r>
                                  <a:rPr lang="en-US" sz="1350" b="0" i="1" smtClean="0">
                                    <a:latin typeface="Cambria Math" panose="02040503050406030204" pitchFamily="18" charset="0"/>
                                  </a:rPr>
                                  <m:t>⊗</m:t>
                                </m:r>
                                <m:r>
                                  <a:rPr lang="en-US" sz="1350" b="0" i="1" smtClean="0">
                                    <a:latin typeface="Cambria Math" panose="02040503050406030204" pitchFamily="18" charset="0"/>
                                  </a:rPr>
                                  <m:t>𝑛</m:t>
                                </m:r>
                              </m:sup>
                            </m:sSup>
                            <m:r>
                              <a:rPr lang="en-US" sz="1350" b="0" i="1" smtClean="0">
                                <a:latin typeface="Cambria Math" panose="02040503050406030204" pitchFamily="18" charset="0"/>
                              </a:rPr>
                              <m:t>+</m:t>
                            </m:r>
                            <m:sSub>
                              <m:sSubPr>
                                <m:ctrlPr>
                                  <a:rPr lang="en-US" sz="1350" b="0" i="1" smtClean="0">
                                    <a:latin typeface="Cambria Math" panose="02040503050406030204" pitchFamily="18" charset="0"/>
                                    <a:ea typeface="Cambria Math" panose="02040503050406030204" pitchFamily="18" charset="0"/>
                                  </a:rPr>
                                </m:ctrlPr>
                              </m:sSubPr>
                              <m:e>
                                <m:r>
                                  <a:rPr lang="en-US" sz="1350" b="0" i="1" smtClean="0">
                                    <a:latin typeface="Cambria Math" panose="02040503050406030204" pitchFamily="18" charset="0"/>
                                    <a:ea typeface="Cambria Math" panose="02040503050406030204" pitchFamily="18" charset="0"/>
                                  </a:rPr>
                                  <m:t>ℙ</m:t>
                                </m:r>
                              </m:e>
                              <m:sub>
                                <m:r>
                                  <a:rPr lang="en-US" sz="1350" b="0" i="1" smtClean="0">
                                    <a:latin typeface="Cambria Math" panose="02040503050406030204" pitchFamily="18" charset="0"/>
                                    <a:ea typeface="Cambria Math" panose="02040503050406030204" pitchFamily="18" charset="0"/>
                                  </a:rPr>
                                  <m:t>𝑛</m:t>
                                </m:r>
                                <m:r>
                                  <a:rPr lang="en-US" sz="1350" b="0" i="1" smtClean="0">
                                    <a:latin typeface="Cambria Math" panose="02040503050406030204" pitchFamily="18" charset="0"/>
                                    <a:ea typeface="Cambria Math" panose="02040503050406030204" pitchFamily="18" charset="0"/>
                                  </a:rPr>
                                  <m:t>,</m:t>
                                </m:r>
                                <m:r>
                                  <a:rPr lang="en-US" sz="1350" b="0" i="1" smtClean="0">
                                    <a:latin typeface="Cambria Math" panose="02040503050406030204" pitchFamily="18" charset="0"/>
                                    <a:ea typeface="Cambria Math" panose="02040503050406030204" pitchFamily="18" charset="0"/>
                                  </a:rPr>
                                  <m:t>𝑗</m:t>
                                </m:r>
                              </m:sub>
                            </m:sSub>
                          </m:e>
                        </m:d>
                      </m:e>
                    </m:nary>
                  </m:oMath>
                </a14:m>
                <a:r>
                  <a:rPr lang="en-US" sz="1350"/>
                  <a:t> </a:t>
                </a:r>
                <a:endParaRPr lang="vi-VN" sz="1350"/>
              </a:p>
            </p:txBody>
          </p:sp>
        </mc:Choice>
        <mc:Fallback xmlns="">
          <p:sp>
            <p:nvSpPr>
              <p:cNvPr id="6" name="TextBox 5">
                <a:extLst>
                  <a:ext uri="{FF2B5EF4-FFF2-40B4-BE49-F238E27FC236}">
                    <a16:creationId xmlns:a16="http://schemas.microsoft.com/office/drawing/2014/main" id="{90F08FA2-D352-84B0-75BC-FDAF7E73BA05}"/>
                  </a:ext>
                </a:extLst>
              </p:cNvPr>
              <p:cNvSpPr txBox="1">
                <a:spLocks noRot="1" noChangeAspect="1" noMove="1" noResize="1" noEditPoints="1" noAdjustHandles="1" noChangeArrowheads="1" noChangeShapeType="1" noTextEdit="1"/>
              </p:cNvSpPr>
              <p:nvPr/>
            </p:nvSpPr>
            <p:spPr>
              <a:xfrm>
                <a:off x="1023032" y="4407244"/>
                <a:ext cx="2903143" cy="385747"/>
              </a:xfrm>
              <a:prstGeom prst="rect">
                <a:avLst/>
              </a:prstGeom>
              <a:blipFill>
                <a:blip r:embed="rId10"/>
                <a:stretch>
                  <a:fillRect t="-71429" b="-11904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BDA11D-670E-FB74-8719-21FF0FD18555}"/>
                  </a:ext>
                </a:extLst>
              </p:cNvPr>
              <p:cNvSpPr txBox="1"/>
              <p:nvPr/>
            </p:nvSpPr>
            <p:spPr>
              <a:xfrm>
                <a:off x="3432580" y="4320249"/>
                <a:ext cx="2796210" cy="559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𝑝</m:t>
                          </m:r>
                        </m:e>
                        <m:sub>
                          <m:r>
                            <a:rPr lang="en-US" sz="1350" b="0" i="1" smtClean="0">
                              <a:latin typeface="Cambria Math" panose="02040503050406030204" pitchFamily="18" charset="0"/>
                            </a:rPr>
                            <m:t>𝑗</m:t>
                          </m:r>
                          <m:r>
                            <a:rPr lang="en-US" sz="1350" b="0" i="1" smtClean="0">
                              <a:latin typeface="Cambria Math" panose="02040503050406030204" pitchFamily="18" charset="0"/>
                            </a:rPr>
                            <m:t>,</m:t>
                          </m:r>
                          <m:r>
                            <a:rPr lang="en-US" sz="1350" b="0" i="1" smtClean="0">
                              <a:latin typeface="Cambria Math" panose="02040503050406030204" pitchFamily="18" charset="0"/>
                            </a:rPr>
                            <m:t>𝑘</m:t>
                          </m:r>
                        </m:sub>
                      </m:sSub>
                      <m:r>
                        <a:rPr lang="en-US" sz="1350" b="0" i="1" smtClean="0">
                          <a:latin typeface="Cambria Math" panose="02040503050406030204" pitchFamily="18" charset="0"/>
                        </a:rPr>
                        <m:t>=</m:t>
                      </m:r>
                      <m:r>
                        <m:rPr>
                          <m:sty m:val="p"/>
                        </m:rPr>
                        <a:rPr lang="en-US" sz="1350" b="0" i="0" smtClean="0">
                          <a:latin typeface="Cambria Math" panose="02040503050406030204" pitchFamily="18" charset="0"/>
                        </a:rPr>
                        <m:t>tr</m:t>
                      </m:r>
                      <m:d>
                        <m:dPr>
                          <m:ctrlPr>
                            <a:rPr lang="en-US" sz="1350" b="0" i="1" smtClean="0">
                              <a:latin typeface="Cambria Math" panose="02040503050406030204" pitchFamily="18" charset="0"/>
                            </a:rPr>
                          </m:ctrlPr>
                        </m:dPr>
                        <m:e>
                          <m:d>
                            <m:dPr>
                              <m:begChr m:val="["/>
                              <m:endChr m:val="]"/>
                              <m:ctrlPr>
                                <a:rPr lang="en-US" sz="1350" b="0" i="1" smtClean="0">
                                  <a:latin typeface="Cambria Math" panose="02040503050406030204" pitchFamily="18" charset="0"/>
                                </a:rPr>
                              </m:ctrlPr>
                            </m:dPr>
                            <m:e>
                              <m:f>
                                <m:fPr>
                                  <m:ctrlPr>
                                    <a:rPr lang="en-US" sz="1350" b="0" i="1" smtClean="0">
                                      <a:latin typeface="Cambria Math" panose="02040503050406030204" pitchFamily="18" charset="0"/>
                                    </a:rPr>
                                  </m:ctrlPr>
                                </m:fPr>
                                <m:num>
                                  <m:r>
                                    <a:rPr lang="en-US" sz="1350" b="0" i="1" smtClean="0">
                                      <a:latin typeface="Cambria Math" panose="02040503050406030204" pitchFamily="18" charset="0"/>
                                    </a:rPr>
                                    <m:t>1</m:t>
                                  </m:r>
                                </m:num>
                                <m:den>
                                  <m:r>
                                    <a:rPr lang="en-US" sz="1350" b="0" i="1" smtClean="0">
                                      <a:latin typeface="Cambria Math" panose="02040503050406030204" pitchFamily="18" charset="0"/>
                                    </a:rPr>
                                    <m:t>2</m:t>
                                  </m:r>
                                </m:den>
                              </m:f>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𝐼</m:t>
                                      </m:r>
                                    </m:e>
                                    <m:sup>
                                      <m:r>
                                        <a:rPr lang="en-US" sz="1350" b="0" i="1" smtClean="0">
                                          <a:latin typeface="Cambria Math" panose="02040503050406030204" pitchFamily="18" charset="0"/>
                                        </a:rPr>
                                        <m:t>⊗</m:t>
                                      </m:r>
                                      <m:r>
                                        <a:rPr lang="en-US" sz="1350" b="0" i="1" smtClean="0">
                                          <a:latin typeface="Cambria Math" panose="02040503050406030204" pitchFamily="18" charset="0"/>
                                        </a:rPr>
                                        <m:t>𝑛</m:t>
                                      </m:r>
                                    </m:sup>
                                  </m:sSup>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𝑍</m:t>
                                      </m:r>
                                    </m:e>
                                    <m:sub>
                                      <m:r>
                                        <a:rPr lang="en-US" sz="1350" b="0" i="1" smtClean="0">
                                          <a:latin typeface="Cambria Math" panose="02040503050406030204" pitchFamily="18" charset="0"/>
                                        </a:rPr>
                                        <m:t>𝑘</m:t>
                                      </m:r>
                                    </m:sub>
                                  </m:sSub>
                                </m:e>
                              </m:d>
                            </m:e>
                          </m:d>
                          <m:r>
                            <a:rPr lang="en-US" sz="1350" i="1">
                              <a:latin typeface="Cambria Math" panose="02040503050406030204" pitchFamily="18" charset="0"/>
                            </a:rPr>
                            <m:t>𝜌</m:t>
                          </m:r>
                        </m:e>
                      </m:d>
                    </m:oMath>
                  </m:oMathPara>
                </a14:m>
                <a:endParaRPr lang="vi-VN" sz="1350"/>
              </a:p>
            </p:txBody>
          </p:sp>
        </mc:Choice>
        <mc:Fallback xmlns="">
          <p:sp>
            <p:nvSpPr>
              <p:cNvPr id="12" name="TextBox 11">
                <a:extLst>
                  <a:ext uri="{FF2B5EF4-FFF2-40B4-BE49-F238E27FC236}">
                    <a16:creationId xmlns:a16="http://schemas.microsoft.com/office/drawing/2014/main" id="{B0BDA11D-670E-FB74-8719-21FF0FD18555}"/>
                  </a:ext>
                </a:extLst>
              </p:cNvPr>
              <p:cNvSpPr txBox="1">
                <a:spLocks noRot="1" noChangeAspect="1" noMove="1" noResize="1" noEditPoints="1" noAdjustHandles="1" noChangeArrowheads="1" noChangeShapeType="1" noTextEdit="1"/>
              </p:cNvSpPr>
              <p:nvPr/>
            </p:nvSpPr>
            <p:spPr>
              <a:xfrm>
                <a:off x="3432580" y="4320249"/>
                <a:ext cx="2796210" cy="559127"/>
              </a:xfrm>
              <a:prstGeom prst="rect">
                <a:avLst/>
              </a:prstGeom>
              <a:blipFill>
                <a:blip r:embed="rId11"/>
                <a:stretch>
                  <a:fillRect/>
                </a:stretch>
              </a:blipFill>
            </p:spPr>
            <p:txBody>
              <a:bodyPr/>
              <a:lstStyle/>
              <a:p>
                <a:r>
                  <a:rPr lang="vi-VN">
                    <a:noFill/>
                  </a:rPr>
                  <a:t> </a:t>
                </a:r>
              </a:p>
            </p:txBody>
          </p:sp>
        </mc:Fallback>
      </mc:AlternateContent>
      <p:sp>
        <p:nvSpPr>
          <p:cNvPr id="14" name="TextBox 13">
            <a:extLst>
              <a:ext uri="{FF2B5EF4-FFF2-40B4-BE49-F238E27FC236}">
                <a16:creationId xmlns:a16="http://schemas.microsoft.com/office/drawing/2014/main" id="{E79FAA71-247A-FA9B-5AD4-F40B4241850D}"/>
              </a:ext>
            </a:extLst>
          </p:cNvPr>
          <p:cNvSpPr txBox="1"/>
          <p:nvPr/>
        </p:nvSpPr>
        <p:spPr>
          <a:xfrm>
            <a:off x="613186" y="4911581"/>
            <a:ext cx="5770681" cy="246221"/>
          </a:xfrm>
          <a:prstGeom prst="rect">
            <a:avLst/>
          </a:prstGeom>
          <a:noFill/>
        </p:spPr>
        <p:txBody>
          <a:bodyPr wrap="square">
            <a:spAutoFit/>
          </a:bodyPr>
          <a:lstStyle/>
          <a:p>
            <a:r>
              <a:rPr lang="pt-BR" sz="1000" b="1"/>
              <a:t>[3.1]</a:t>
            </a:r>
            <a:r>
              <a:rPr lang="pt-BR" sz="1000"/>
              <a:t> C. Gidney, “Stim: a fast stabilizer circuit simulator,” Quantum, vol. 5, p. 497, Jul. 2021</a:t>
            </a:r>
            <a:endParaRPr lang="vi-VN" sz="1000"/>
          </a:p>
        </p:txBody>
      </p:sp>
    </p:spTree>
    <p:extLst>
      <p:ext uri="{BB962C8B-B14F-4D97-AF65-F5344CB8AC3E}">
        <p14:creationId xmlns:p14="http://schemas.microsoft.com/office/powerpoint/2010/main" val="343879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E125-8C6C-2679-6712-F07563FE36B7}"/>
              </a:ext>
            </a:extLst>
          </p:cNvPr>
          <p:cNvSpPr>
            <a:spLocks noGrp="1"/>
          </p:cNvSpPr>
          <p:nvPr>
            <p:ph type="title"/>
          </p:nvPr>
        </p:nvSpPr>
        <p:spPr>
          <a:xfrm>
            <a:off x="628650" y="273844"/>
            <a:ext cx="5734897" cy="881705"/>
          </a:xfrm>
        </p:spPr>
        <p:txBody>
          <a:bodyPr>
            <a:normAutofit fontScale="90000"/>
          </a:bodyPr>
          <a:lstStyle/>
          <a:p>
            <a:r>
              <a:rPr lang="en-US"/>
              <a:t>3.2. </a:t>
            </a:r>
            <a:r>
              <a:rPr lang="en-US" sz="3700"/>
              <a:t>Quantum simulation</a:t>
            </a:r>
            <a:br>
              <a:rPr lang="en-US" sz="4800"/>
            </a:br>
            <a:r>
              <a:rPr lang="en-US" sz="2200"/>
              <a:t>Challenges in stabilizer formalism</a:t>
            </a:r>
            <a:endParaRPr lang="en-US" sz="2200" dirty="0"/>
          </a:p>
        </p:txBody>
      </p:sp>
      <p:pic>
        <p:nvPicPr>
          <p:cNvPr id="6" name="Content Placeholder 5">
            <a:extLst>
              <a:ext uri="{FF2B5EF4-FFF2-40B4-BE49-F238E27FC236}">
                <a16:creationId xmlns:a16="http://schemas.microsoft.com/office/drawing/2014/main" id="{411C0B44-FE10-70BD-C6BE-DDCEC6ABF5F6}"/>
              </a:ext>
            </a:extLst>
          </p:cNvPr>
          <p:cNvPicPr>
            <a:picLocks noGrp="1" noChangeAspect="1"/>
          </p:cNvPicPr>
          <p:nvPr>
            <p:ph idx="1"/>
          </p:nvPr>
        </p:nvPicPr>
        <p:blipFill>
          <a:blip r:embed="rId3"/>
          <a:stretch>
            <a:fillRect/>
          </a:stretch>
        </p:blipFill>
        <p:spPr>
          <a:xfrm>
            <a:off x="628649" y="2316358"/>
            <a:ext cx="6805811" cy="1771472"/>
          </a:xfrm>
        </p:spPr>
      </p:pic>
      <p:sp>
        <p:nvSpPr>
          <p:cNvPr id="4" name="Slide Number Placeholder 3">
            <a:extLst>
              <a:ext uri="{FF2B5EF4-FFF2-40B4-BE49-F238E27FC236}">
                <a16:creationId xmlns:a16="http://schemas.microsoft.com/office/drawing/2014/main" id="{D848BF15-6189-BD7F-0C2E-5C165895D402}"/>
              </a:ext>
            </a:extLst>
          </p:cNvPr>
          <p:cNvSpPr>
            <a:spLocks noGrp="1"/>
          </p:cNvSpPr>
          <p:nvPr>
            <p:ph type="sldNum" sz="quarter" idx="12"/>
          </p:nvPr>
        </p:nvSpPr>
        <p:spPr/>
        <p:txBody>
          <a:bodyPr/>
          <a:lstStyle/>
          <a:p>
            <a:fld id="{3C0C221A-CB66-4297-9A52-937C35126D0C}" type="slidenum">
              <a:rPr lang="en-US" smtClean="0"/>
              <a:t>71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4B9CF1-B512-F485-F487-C040228327E6}"/>
                  </a:ext>
                </a:extLst>
              </p:cNvPr>
              <p:cNvSpPr txBox="1"/>
              <p:nvPr/>
            </p:nvSpPr>
            <p:spPr>
              <a:xfrm>
                <a:off x="628649" y="4087831"/>
                <a:ext cx="7545917" cy="646331"/>
              </a:xfrm>
              <a:prstGeom prst="rect">
                <a:avLst/>
              </a:prstGeom>
              <a:noFill/>
            </p:spPr>
            <p:txBody>
              <a:bodyPr wrap="square">
                <a:spAutoFit/>
              </a:bodyPr>
              <a:lstStyle/>
              <a:p>
                <a:r>
                  <a:rPr lang="en-US"/>
                  <a:t>The </a:t>
                </a:r>
                <a:r>
                  <a:rPr lang="en-US" dirty="0"/>
                  <a:t>stabilizer rank on four generators is shown as four black lines. We are considering the worst cases by using 4-qubit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𝑋𝑌𝑍</m:t>
                    </m:r>
                    <m:r>
                      <a:rPr lang="en-US" i="1" dirty="0">
                        <a:latin typeface="Cambria Math" panose="02040503050406030204" pitchFamily="18" charset="0"/>
                      </a:rPr>
                      <m:t> + </m:t>
                    </m:r>
                    <m:r>
                      <a:rPr lang="en-US" i="1" dirty="0">
                        <a:latin typeface="Cambria Math" panose="02040503050406030204" pitchFamily="18" charset="0"/>
                      </a:rPr>
                      <m:t>𝑐h𝑎𝑖𝑛</m:t>
                    </m:r>
                    <m:r>
                      <a:rPr lang="en-US" i="1" dirty="0">
                        <a:latin typeface="Cambria Math" panose="02040503050406030204" pitchFamily="18" charset="0"/>
                      </a:rPr>
                      <m:t>⟩ </m:t>
                    </m:r>
                  </m:oMath>
                </a14:m>
                <a:r>
                  <a:rPr lang="en-US" dirty="0"/>
                  <a:t>ansatz.</a:t>
                </a:r>
              </a:p>
            </p:txBody>
          </p:sp>
        </mc:Choice>
        <mc:Fallback xmlns="">
          <p:sp>
            <p:nvSpPr>
              <p:cNvPr id="8" name="TextBox 7">
                <a:extLst>
                  <a:ext uri="{FF2B5EF4-FFF2-40B4-BE49-F238E27FC236}">
                    <a16:creationId xmlns:a16="http://schemas.microsoft.com/office/drawing/2014/main" id="{444B9CF1-B512-F485-F487-C040228327E6}"/>
                  </a:ext>
                </a:extLst>
              </p:cNvPr>
              <p:cNvSpPr txBox="1">
                <a:spLocks noRot="1" noChangeAspect="1" noMove="1" noResize="1" noEditPoints="1" noAdjustHandles="1" noChangeArrowheads="1" noChangeShapeType="1" noTextEdit="1"/>
              </p:cNvSpPr>
              <p:nvPr/>
            </p:nvSpPr>
            <p:spPr>
              <a:xfrm>
                <a:off x="628649" y="4087831"/>
                <a:ext cx="7545917" cy="646331"/>
              </a:xfrm>
              <a:prstGeom prst="rect">
                <a:avLst/>
              </a:prstGeom>
              <a:blipFill>
                <a:blip r:embed="rId4"/>
                <a:stretch>
                  <a:fillRect l="-646" t="-5660" b="-14151"/>
                </a:stretch>
              </a:blipFill>
            </p:spPr>
            <p:txBody>
              <a:bodyPr/>
              <a:lstStyle/>
              <a:p>
                <a:r>
                  <a:rPr lang="vi-VN">
                    <a:noFill/>
                  </a:rPr>
                  <a:t> </a:t>
                </a:r>
              </a:p>
            </p:txBody>
          </p:sp>
        </mc:Fallback>
      </mc:AlternateContent>
      <p:sp>
        <p:nvSpPr>
          <p:cNvPr id="10" name="TextBox 9">
            <a:extLst>
              <a:ext uri="{FF2B5EF4-FFF2-40B4-BE49-F238E27FC236}">
                <a16:creationId xmlns:a16="http://schemas.microsoft.com/office/drawing/2014/main" id="{95D27153-D2F0-17F9-5B73-141FFA4067C1}"/>
              </a:ext>
            </a:extLst>
          </p:cNvPr>
          <p:cNvSpPr txBox="1"/>
          <p:nvPr/>
        </p:nvSpPr>
        <p:spPr>
          <a:xfrm>
            <a:off x="628650" y="1116029"/>
            <a:ext cx="7545916" cy="1200329"/>
          </a:xfrm>
          <a:prstGeom prst="rect">
            <a:avLst/>
          </a:prstGeom>
          <a:noFill/>
        </p:spPr>
        <p:txBody>
          <a:bodyPr wrap="square">
            <a:spAutoFit/>
          </a:bodyPr>
          <a:lstStyle/>
          <a:p>
            <a:pPr marL="257175" indent="-257175">
              <a:buAutoNum type="alphaLcParenBoth"/>
            </a:pPr>
            <a:r>
              <a:rPr lang="en-US" dirty="0"/>
              <a:t>Applying non-Clifford gates </a:t>
            </a:r>
            <a:r>
              <a:rPr lang="en-US" b="1" dirty="0"/>
              <a:t>increases the stabilizer rank </a:t>
            </a:r>
            <a:r>
              <a:rPr lang="en-US" dirty="0"/>
              <a:t>(non-</a:t>
            </a:r>
            <a:r>
              <a:rPr lang="en-US" dirty="0" err="1"/>
              <a:t>stabilizerness</a:t>
            </a:r>
            <a:r>
              <a:rPr lang="en-US" dirty="0"/>
              <a:t>) of a stabilizer state: higher stabilizer rank, harder for simulate.</a:t>
            </a:r>
          </a:p>
          <a:p>
            <a:pPr marL="257175" indent="-257175" algn="just">
              <a:buAutoNum type="alphaLcParenBoth"/>
            </a:pPr>
            <a:r>
              <a:rPr lang="en-US" dirty="0"/>
              <a:t>The current stabilizer formalism are sequentially updated gate by gate: limited the power of GPU.</a:t>
            </a:r>
          </a:p>
        </p:txBody>
      </p:sp>
    </p:spTree>
    <p:extLst>
      <p:ext uri="{BB962C8B-B14F-4D97-AF65-F5344CB8AC3E}">
        <p14:creationId xmlns:p14="http://schemas.microsoft.com/office/powerpoint/2010/main" val="3157449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488B-4686-C89E-E7FD-A67B08ED5A11}"/>
              </a:ext>
            </a:extLst>
          </p:cNvPr>
          <p:cNvSpPr>
            <a:spLocks noGrp="1"/>
          </p:cNvSpPr>
          <p:nvPr>
            <p:ph type="title"/>
          </p:nvPr>
        </p:nvSpPr>
        <p:spPr/>
        <p:txBody>
          <a:bodyPr>
            <a:normAutofit/>
          </a:bodyPr>
          <a:lstStyle/>
          <a:p>
            <a:r>
              <a:rPr lang="en-US"/>
              <a:t>3.3. Quantum simulation</a:t>
            </a:r>
            <a:br>
              <a:rPr lang="en-US"/>
            </a:br>
            <a:r>
              <a:rPr lang="en-US" sz="2000"/>
              <a:t>Tensor network</a:t>
            </a:r>
            <a:endParaRPr lang="vi-VN" sz="2000"/>
          </a:p>
        </p:txBody>
      </p:sp>
      <p:sp>
        <p:nvSpPr>
          <p:cNvPr id="4" name="Slide Number Placeholder 3">
            <a:extLst>
              <a:ext uri="{FF2B5EF4-FFF2-40B4-BE49-F238E27FC236}">
                <a16:creationId xmlns:a16="http://schemas.microsoft.com/office/drawing/2014/main" id="{217FC216-D3E4-5159-99B0-972050880FF8}"/>
              </a:ext>
            </a:extLst>
          </p:cNvPr>
          <p:cNvSpPr>
            <a:spLocks noGrp="1"/>
          </p:cNvSpPr>
          <p:nvPr>
            <p:ph type="sldNum" sz="quarter" idx="12"/>
          </p:nvPr>
        </p:nvSpPr>
        <p:spPr/>
        <p:txBody>
          <a:bodyPr/>
          <a:lstStyle/>
          <a:p>
            <a:fld id="{6A45828D-F580-42DE-B77E-860980F07F32}" type="slidenum">
              <a:rPr lang="vi-VN" smtClean="0"/>
              <a:t>72</a:t>
            </a:fld>
            <a:endParaRPr lang="vi-VN"/>
          </a:p>
        </p:txBody>
      </p:sp>
      <p:pic>
        <p:nvPicPr>
          <p:cNvPr id="3074" name="Picture 2">
            <a:extLst>
              <a:ext uri="{FF2B5EF4-FFF2-40B4-BE49-F238E27FC236}">
                <a16:creationId xmlns:a16="http://schemas.microsoft.com/office/drawing/2014/main" id="{81954910-26AF-78EE-DCB3-2531B104BCD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4605" y="1268016"/>
            <a:ext cx="5066595" cy="12937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C6C2AF-C776-F18D-0502-B031175E4AB8}"/>
                  </a:ext>
                </a:extLst>
              </p:cNvPr>
              <p:cNvSpPr txBox="1"/>
              <p:nvPr/>
            </p:nvSpPr>
            <p:spPr>
              <a:xfrm>
                <a:off x="734367" y="3190167"/>
                <a:ext cx="4848578" cy="586956"/>
              </a:xfrm>
              <a:prstGeom prst="rect">
                <a:avLst/>
              </a:prstGeom>
              <a:noFill/>
            </p:spPr>
            <p:txBody>
              <a:bodyPr wrap="square" rtlCol="0">
                <a:spAutoFit/>
              </a:bodyPr>
              <a:lstStyle/>
              <a:p>
                <a:r>
                  <a:rPr lang="en-US"/>
                  <a:t>We present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a:t> statevector as </a:t>
                </a:r>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d>
                              <m:dPr>
                                <m:ctrlPr>
                                  <a:rPr lang="en-US" i="1">
                                    <a:latin typeface="Cambria Math" panose="02040503050406030204" pitchFamily="18" charset="0"/>
                                  </a:rPr>
                                </m:ctrlPr>
                              </m:dPr>
                              <m:e>
                                <m:r>
                                  <a:rPr lang="en-US" i="1">
                                    <a:latin typeface="Cambria Math" panose="02040503050406030204" pitchFamily="18" charset="0"/>
                                  </a:rPr>
                                  <m:t>2,2,…,2</m:t>
                                </m:r>
                              </m:e>
                            </m:d>
                          </m:e>
                        </m:groupChr>
                      </m:e>
                      <m:lim>
                        <m:r>
                          <a:rPr lang="en-US" b="0" i="1" smtClean="0">
                            <a:latin typeface="Cambria Math" panose="02040503050406030204" pitchFamily="18" charset="0"/>
                          </a:rPr>
                          <m:t>𝑛</m:t>
                        </m:r>
                      </m:lim>
                    </m:limLow>
                  </m:oMath>
                </a14:m>
                <a:r>
                  <a:rPr lang="en-US"/>
                  <a:t> tensor</a:t>
                </a:r>
                <a:endParaRPr lang="vi-VN"/>
              </a:p>
            </p:txBody>
          </p:sp>
        </mc:Choice>
        <mc:Fallback xmlns="">
          <p:sp>
            <p:nvSpPr>
              <p:cNvPr id="7" name="TextBox 6">
                <a:extLst>
                  <a:ext uri="{FF2B5EF4-FFF2-40B4-BE49-F238E27FC236}">
                    <a16:creationId xmlns:a16="http://schemas.microsoft.com/office/drawing/2014/main" id="{8EC6C2AF-C776-F18D-0502-B031175E4AB8}"/>
                  </a:ext>
                </a:extLst>
              </p:cNvPr>
              <p:cNvSpPr txBox="1">
                <a:spLocks noRot="1" noChangeAspect="1" noMove="1" noResize="1" noEditPoints="1" noAdjustHandles="1" noChangeArrowheads="1" noChangeShapeType="1" noTextEdit="1"/>
              </p:cNvSpPr>
              <p:nvPr/>
            </p:nvSpPr>
            <p:spPr>
              <a:xfrm>
                <a:off x="734367" y="3190167"/>
                <a:ext cx="4848578" cy="586956"/>
              </a:xfrm>
              <a:prstGeom prst="rect">
                <a:avLst/>
              </a:prstGeom>
              <a:blipFill>
                <a:blip r:embed="rId3"/>
                <a:stretch>
                  <a:fillRect l="-1005" t="-412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AD5AAE-8DF5-66C5-3222-DC92FF93A2DE}"/>
                  </a:ext>
                </a:extLst>
              </p:cNvPr>
              <p:cNvSpPr txBox="1"/>
              <p:nvPr/>
            </p:nvSpPr>
            <p:spPr>
              <a:xfrm>
                <a:off x="724604" y="3572704"/>
                <a:ext cx="8135763" cy="497637"/>
              </a:xfrm>
              <a:prstGeom prst="rect">
                <a:avLst/>
              </a:prstGeom>
              <a:noFill/>
            </p:spPr>
            <p:txBody>
              <a:bodyPr wrap="square" rtlCol="0">
                <a:spAutoFit/>
              </a:bodyPr>
              <a:lstStyle/>
              <a:p>
                <a:r>
                  <a:rPr lang="en-US"/>
                  <a:t>For qubit 0, we reshape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a14:m>
                <a:r>
                  <a:rPr lang="en-US"/>
                  <a:t> as row =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a:t> col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sub>
                        </m:sSub>
                      </m:e>
                    </m:d>
                  </m:oMath>
                </a14:m>
                <a:r>
                  <a:rPr lang="en-US"/>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sub>
                            </m:sSub>
                          </m:e>
                        </m:d>
                      </m:sub>
                    </m:sSub>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𝑆</m:t>
                        </m:r>
                        <m:r>
                          <a:rPr lang="en-US" b="0" i="1" smtClean="0">
                            <a:latin typeface="Cambria Math" panose="02040503050406030204" pitchFamily="18" charset="0"/>
                          </a:rPr>
                          <m:t>𝑉𝐷</m:t>
                        </m:r>
                      </m:e>
                    </m:groupChr>
                    <m:r>
                      <a:rPr lang="en-US" b="0" i="1" smtClean="0">
                        <a:latin typeface="Cambria Math" panose="02040503050406030204" pitchFamily="18" charset="0"/>
                      </a:rPr>
                      <m:t> </m:t>
                    </m:r>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oMath>
                </a14:m>
                <a:endParaRPr lang="vi-VN"/>
              </a:p>
            </p:txBody>
          </p:sp>
        </mc:Choice>
        <mc:Fallback xmlns="">
          <p:sp>
            <p:nvSpPr>
              <p:cNvPr id="8" name="TextBox 7">
                <a:extLst>
                  <a:ext uri="{FF2B5EF4-FFF2-40B4-BE49-F238E27FC236}">
                    <a16:creationId xmlns:a16="http://schemas.microsoft.com/office/drawing/2014/main" id="{53AD5AAE-8DF5-66C5-3222-DC92FF93A2DE}"/>
                  </a:ext>
                </a:extLst>
              </p:cNvPr>
              <p:cNvSpPr txBox="1">
                <a:spLocks noRot="1" noChangeAspect="1" noMove="1" noResize="1" noEditPoints="1" noAdjustHandles="1" noChangeArrowheads="1" noChangeShapeType="1" noTextEdit="1"/>
              </p:cNvSpPr>
              <p:nvPr/>
            </p:nvSpPr>
            <p:spPr>
              <a:xfrm>
                <a:off x="724604" y="3572704"/>
                <a:ext cx="8135763" cy="497637"/>
              </a:xfrm>
              <a:prstGeom prst="rect">
                <a:avLst/>
              </a:prstGeom>
              <a:blipFill>
                <a:blip r:embed="rId4"/>
                <a:stretch>
                  <a:fillRect l="-675" b="-13415"/>
                </a:stretch>
              </a:blipFill>
            </p:spPr>
            <p:txBody>
              <a:bodyPr/>
              <a:lstStyle/>
              <a:p>
                <a:r>
                  <a:rPr lang="vi-VN">
                    <a:noFill/>
                  </a:rPr>
                  <a:t> </a:t>
                </a:r>
              </a:p>
            </p:txBody>
          </p:sp>
        </mc:Fallback>
      </mc:AlternateContent>
      <p:sp>
        <p:nvSpPr>
          <p:cNvPr id="11" name="Rectangle 10">
            <a:extLst>
              <a:ext uri="{FF2B5EF4-FFF2-40B4-BE49-F238E27FC236}">
                <a16:creationId xmlns:a16="http://schemas.microsoft.com/office/drawing/2014/main" id="{58D97694-98F5-F568-F10B-9EB19652F176}"/>
              </a:ext>
            </a:extLst>
          </p:cNvPr>
          <p:cNvSpPr/>
          <p:nvPr/>
        </p:nvSpPr>
        <p:spPr>
          <a:xfrm>
            <a:off x="7735706" y="3636726"/>
            <a:ext cx="234810"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D7433777-55D8-FE5B-B7E3-F73C2093B818}"/>
              </a:ext>
            </a:extLst>
          </p:cNvPr>
          <p:cNvSpPr/>
          <p:nvPr/>
        </p:nvSpPr>
        <p:spPr>
          <a:xfrm>
            <a:off x="8024418" y="3636204"/>
            <a:ext cx="538905"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18B496-44CA-8BC6-C0A3-58DB3AC80D34}"/>
                  </a:ext>
                </a:extLst>
              </p:cNvPr>
              <p:cNvSpPr txBox="1"/>
              <p:nvPr/>
            </p:nvSpPr>
            <p:spPr>
              <a:xfrm>
                <a:off x="7581228" y="3175347"/>
                <a:ext cx="576156" cy="431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sup>
                      </m:sSubSup>
                    </m:oMath>
                  </m:oMathPara>
                </a14:m>
                <a:endParaRPr lang="vi-VN"/>
              </a:p>
            </p:txBody>
          </p:sp>
        </mc:Choice>
        <mc:Fallback xmlns="">
          <p:sp>
            <p:nvSpPr>
              <p:cNvPr id="13" name="TextBox 12">
                <a:extLst>
                  <a:ext uri="{FF2B5EF4-FFF2-40B4-BE49-F238E27FC236}">
                    <a16:creationId xmlns:a16="http://schemas.microsoft.com/office/drawing/2014/main" id="{1B18B496-44CA-8BC6-C0A3-58DB3AC80D34}"/>
                  </a:ext>
                </a:extLst>
              </p:cNvPr>
              <p:cNvSpPr txBox="1">
                <a:spLocks noRot="1" noChangeAspect="1" noMove="1" noResize="1" noEditPoints="1" noAdjustHandles="1" noChangeArrowheads="1" noChangeShapeType="1" noTextEdit="1"/>
              </p:cNvSpPr>
              <p:nvPr/>
            </p:nvSpPr>
            <p:spPr>
              <a:xfrm>
                <a:off x="7581228" y="3175347"/>
                <a:ext cx="576156" cy="431337"/>
              </a:xfrm>
              <a:prstGeom prst="rect">
                <a:avLst/>
              </a:prstGeom>
              <a:blipFill>
                <a:blip r:embed="rId5"/>
                <a:stretch>
                  <a:fillRect b="-281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6286C9D-470D-3689-E246-B9252963842B}"/>
                  </a:ext>
                </a:extLst>
              </p:cNvPr>
              <p:cNvSpPr txBox="1"/>
              <p:nvPr/>
            </p:nvSpPr>
            <p:spPr>
              <a:xfrm>
                <a:off x="724604" y="3947562"/>
                <a:ext cx="8076495" cy="1172500"/>
              </a:xfrm>
              <a:prstGeom prst="rect">
                <a:avLst/>
              </a:prstGeom>
              <a:noFill/>
            </p:spPr>
            <p:txBody>
              <a:bodyPr wrap="square" rtlCol="0">
                <a:spAutoFit/>
              </a:bodyPr>
              <a:lstStyle/>
              <a:p>
                <a:r>
                  <a:rPr lang="en-US"/>
                  <a:t>For qubit 1, we reshape </a:t>
                </a:r>
                <a14:m>
                  <m:oMath xmlns:m="http://schemas.openxmlformats.org/officeDocument/2006/math">
                    <m:r>
                      <a:rPr lang="en-US" i="1">
                        <a:latin typeface="Cambria Math" panose="02040503050406030204" pitchFamily="18" charset="0"/>
                      </a:rPr>
                      <m:t>𝑆</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m:t>
                        </m:r>
                      </m:sup>
                    </m:sSup>
                  </m:oMath>
                </a14:m>
                <a:r>
                  <a:rPr lang="en-US"/>
                  <a:t> as row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𝑏𝑜𝑛𝑑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e>
                    </m:d>
                  </m:oMath>
                </a14:m>
                <a:r>
                  <a:rPr lang="en-US"/>
                  <a:t>, col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sub>
                        </m:sSub>
                      </m:e>
                    </m:d>
                  </m:oMath>
                </a14:m>
                <a:r>
                  <a:rPr lang="en-US"/>
                  <a:t>   </a:t>
                </a:r>
                <a14:m>
                  <m:oMath xmlns:m="http://schemas.openxmlformats.org/officeDocument/2006/math">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𝑆</m:t>
                        </m:r>
                        <m:r>
                          <a:rPr lang="en-US" i="1">
                            <a:latin typeface="Cambria Math" panose="02040503050406030204" pitchFamily="18" charset="0"/>
                          </a:rPr>
                          <m:t>𝑉𝐷</m:t>
                        </m:r>
                      </m:e>
                    </m:groupChr>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2</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up>
                    </m:sSubSup>
                    <m:r>
                      <a:rPr lang="en-US" i="1">
                        <a:latin typeface="Cambria Math" panose="02040503050406030204" pitchFamily="18" charset="0"/>
                      </a:rPr>
                      <m:t>𝑆</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m:t>
                        </m:r>
                      </m:sup>
                    </m:sSup>
                  </m:oMath>
                </a14:m>
                <a:endParaRPr lang="en-US">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a:p>
                <a:r>
                  <a:rPr lang="en-US"/>
                  <a:t>Finally, we collect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b="0" i="1" smtClean="0">
                                <a:latin typeface="Cambria Math" panose="02040503050406030204" pitchFamily="18" charset="0"/>
                              </a:rPr>
                              <m:t>2</m:t>
                            </m:r>
                          </m:sub>
                          <m:sup>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b="0" i="1" smtClean="0">
                                <a:latin typeface="Cambria Math" panose="02040503050406030204" pitchFamily="18" charset="0"/>
                              </a:rPr>
                              <m:t>𝑛</m:t>
                            </m:r>
                          </m:sub>
                          <m:sup>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b="0" i="1" smtClean="0">
                                    <a:latin typeface="Cambria Math" panose="02040503050406030204" pitchFamily="18" charset="0"/>
                                  </a:rPr>
                                  <m:t>𝑛</m:t>
                                </m:r>
                              </m:sub>
                            </m:sSub>
                          </m:sup>
                        </m:sSubSup>
                      </m:e>
                    </m:d>
                  </m:oMath>
                </a14:m>
                <a:endParaRPr lang="vi-VN"/>
              </a:p>
            </p:txBody>
          </p:sp>
        </mc:Choice>
        <mc:Fallback xmlns="">
          <p:sp>
            <p:nvSpPr>
              <p:cNvPr id="15" name="TextBox 14">
                <a:extLst>
                  <a:ext uri="{FF2B5EF4-FFF2-40B4-BE49-F238E27FC236}">
                    <a16:creationId xmlns:a16="http://schemas.microsoft.com/office/drawing/2014/main" id="{A6286C9D-470D-3689-E246-B9252963842B}"/>
                  </a:ext>
                </a:extLst>
              </p:cNvPr>
              <p:cNvSpPr txBox="1">
                <a:spLocks noRot="1" noChangeAspect="1" noMove="1" noResize="1" noEditPoints="1" noAdjustHandles="1" noChangeArrowheads="1" noChangeShapeType="1" noTextEdit="1"/>
              </p:cNvSpPr>
              <p:nvPr/>
            </p:nvSpPr>
            <p:spPr>
              <a:xfrm>
                <a:off x="724604" y="3947562"/>
                <a:ext cx="8076495" cy="1172500"/>
              </a:xfrm>
              <a:prstGeom prst="rect">
                <a:avLst/>
              </a:prstGeom>
              <a:blipFill>
                <a:blip r:embed="rId6"/>
                <a:stretch>
                  <a:fillRect l="-679" b="-2083"/>
                </a:stretch>
              </a:blipFill>
            </p:spPr>
            <p:txBody>
              <a:bodyPr/>
              <a:lstStyle/>
              <a:p>
                <a:r>
                  <a:rPr lang="vi-VN">
                    <a:noFill/>
                  </a:rPr>
                  <a:t> </a:t>
                </a:r>
              </a:p>
            </p:txBody>
          </p:sp>
        </mc:Fallback>
      </mc:AlternateContent>
      <p:sp>
        <p:nvSpPr>
          <p:cNvPr id="16" name="TextBox 15">
            <a:extLst>
              <a:ext uri="{FF2B5EF4-FFF2-40B4-BE49-F238E27FC236}">
                <a16:creationId xmlns:a16="http://schemas.microsoft.com/office/drawing/2014/main" id="{299F27D4-DA6E-7BA0-12CA-C7951A7E9D5F}"/>
              </a:ext>
            </a:extLst>
          </p:cNvPr>
          <p:cNvSpPr txBox="1"/>
          <p:nvPr/>
        </p:nvSpPr>
        <p:spPr>
          <a:xfrm>
            <a:off x="3580793" y="844088"/>
            <a:ext cx="2166267" cy="369332"/>
          </a:xfrm>
          <a:prstGeom prst="rect">
            <a:avLst/>
          </a:prstGeom>
          <a:noFill/>
        </p:spPr>
        <p:txBody>
          <a:bodyPr wrap="square" rtlCol="0">
            <a:spAutoFit/>
          </a:bodyPr>
          <a:lstStyle/>
          <a:p>
            <a:pPr algn="ctr"/>
            <a:r>
              <a:rPr lang="en-US">
                <a:solidFill>
                  <a:srgbClr val="FF0000"/>
                </a:solidFill>
              </a:rPr>
              <a:t>Virtual (Bond) index</a:t>
            </a:r>
            <a:endParaRPr lang="vi-VN">
              <a:solidFill>
                <a:srgbClr val="FF0000"/>
              </a:solidFill>
            </a:endParaRPr>
          </a:p>
        </p:txBody>
      </p:sp>
      <p:sp>
        <p:nvSpPr>
          <p:cNvPr id="17" name="Rectangle 16">
            <a:extLst>
              <a:ext uri="{FF2B5EF4-FFF2-40B4-BE49-F238E27FC236}">
                <a16:creationId xmlns:a16="http://schemas.microsoft.com/office/drawing/2014/main" id="{A874E99B-C33C-CEBE-B28A-5A754FBFED4C}"/>
              </a:ext>
            </a:extLst>
          </p:cNvPr>
          <p:cNvSpPr/>
          <p:nvPr/>
        </p:nvSpPr>
        <p:spPr>
          <a:xfrm>
            <a:off x="4055320" y="1322612"/>
            <a:ext cx="317713"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a:extLst>
              <a:ext uri="{FF2B5EF4-FFF2-40B4-BE49-F238E27FC236}">
                <a16:creationId xmlns:a16="http://schemas.microsoft.com/office/drawing/2014/main" id="{E01747C4-0F89-EE72-3F38-A6851838F780}"/>
              </a:ext>
            </a:extLst>
          </p:cNvPr>
          <p:cNvSpPr/>
          <p:nvPr/>
        </p:nvSpPr>
        <p:spPr>
          <a:xfrm>
            <a:off x="4923260" y="1330283"/>
            <a:ext cx="317713"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 name="Straight Arrow Connector 19">
            <a:extLst>
              <a:ext uri="{FF2B5EF4-FFF2-40B4-BE49-F238E27FC236}">
                <a16:creationId xmlns:a16="http://schemas.microsoft.com/office/drawing/2014/main" id="{E95439F0-2C39-25B2-4219-3E49931773EE}"/>
              </a:ext>
            </a:extLst>
          </p:cNvPr>
          <p:cNvCxnSpPr>
            <a:cxnSpLocks/>
            <a:stCxn id="17" idx="0"/>
            <a:endCxn id="16" idx="2"/>
          </p:cNvCxnSpPr>
          <p:nvPr/>
        </p:nvCxnSpPr>
        <p:spPr>
          <a:xfrm flipV="1">
            <a:off x="4214177" y="1213420"/>
            <a:ext cx="449750" cy="109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5159FE-7F6F-A65D-0E4C-C3A67B31CDD3}"/>
              </a:ext>
            </a:extLst>
          </p:cNvPr>
          <p:cNvCxnSpPr>
            <a:cxnSpLocks/>
            <a:stCxn id="18" idx="0"/>
            <a:endCxn id="16" idx="2"/>
          </p:cNvCxnSpPr>
          <p:nvPr/>
        </p:nvCxnSpPr>
        <p:spPr>
          <a:xfrm flipH="1" flipV="1">
            <a:off x="4663927" y="1213420"/>
            <a:ext cx="418190" cy="116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DEB309D-5A26-62F5-6805-E29B2386B6A6}"/>
              </a:ext>
            </a:extLst>
          </p:cNvPr>
          <p:cNvSpPr/>
          <p:nvPr/>
        </p:nvSpPr>
        <p:spPr>
          <a:xfrm>
            <a:off x="4474772" y="2171701"/>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D2E7183F-CD3F-ACB3-1DA3-00B3A30DCDA2}"/>
              </a:ext>
            </a:extLst>
          </p:cNvPr>
          <p:cNvSpPr/>
          <p:nvPr/>
        </p:nvSpPr>
        <p:spPr>
          <a:xfrm>
            <a:off x="5367013" y="2171701"/>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78EF9AB5-41DC-D1C8-9CEF-AD0504ACD796}"/>
              </a:ext>
            </a:extLst>
          </p:cNvPr>
          <p:cNvSpPr/>
          <p:nvPr/>
        </p:nvSpPr>
        <p:spPr>
          <a:xfrm>
            <a:off x="3580793" y="2175997"/>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D373544-1161-BA8C-B2E4-739CFA49C14F}"/>
              </a:ext>
            </a:extLst>
          </p:cNvPr>
          <p:cNvSpPr txBox="1"/>
          <p:nvPr/>
        </p:nvSpPr>
        <p:spPr>
          <a:xfrm>
            <a:off x="3878696" y="2809936"/>
            <a:ext cx="1570460" cy="369332"/>
          </a:xfrm>
          <a:prstGeom prst="rect">
            <a:avLst/>
          </a:prstGeom>
          <a:noFill/>
        </p:spPr>
        <p:txBody>
          <a:bodyPr wrap="square" rtlCol="0">
            <a:spAutoFit/>
          </a:bodyPr>
          <a:lstStyle/>
          <a:p>
            <a:pPr algn="ctr"/>
            <a:r>
              <a:rPr lang="en-US">
                <a:solidFill>
                  <a:srgbClr val="FF0000"/>
                </a:solidFill>
              </a:rPr>
              <a:t>Physical index</a:t>
            </a:r>
            <a:endParaRPr lang="vi-VN">
              <a:solidFill>
                <a:srgbClr val="FF0000"/>
              </a:solidFill>
            </a:endParaRPr>
          </a:p>
        </p:txBody>
      </p:sp>
      <p:cxnSp>
        <p:nvCxnSpPr>
          <p:cNvPr id="32" name="Straight Arrow Connector 31">
            <a:extLst>
              <a:ext uri="{FF2B5EF4-FFF2-40B4-BE49-F238E27FC236}">
                <a16:creationId xmlns:a16="http://schemas.microsoft.com/office/drawing/2014/main" id="{0AD77B6A-2594-D16E-FA14-9D44539BD65E}"/>
              </a:ext>
            </a:extLst>
          </p:cNvPr>
          <p:cNvCxnSpPr>
            <a:cxnSpLocks/>
            <a:stCxn id="25" idx="2"/>
            <a:endCxn id="31" idx="0"/>
          </p:cNvCxnSpPr>
          <p:nvPr/>
        </p:nvCxnSpPr>
        <p:spPr>
          <a:xfrm flipH="1">
            <a:off x="4663926" y="2597245"/>
            <a:ext cx="893111" cy="212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2C0DD9-61D3-BB99-5EEE-8725E594A01F}"/>
              </a:ext>
            </a:extLst>
          </p:cNvPr>
          <p:cNvCxnSpPr>
            <a:cxnSpLocks/>
            <a:stCxn id="24" idx="2"/>
            <a:endCxn id="31" idx="0"/>
          </p:cNvCxnSpPr>
          <p:nvPr/>
        </p:nvCxnSpPr>
        <p:spPr>
          <a:xfrm flipH="1">
            <a:off x="4663926" y="2597245"/>
            <a:ext cx="870" cy="212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6B732D9-8D87-5BED-98FD-007EA64F0366}"/>
              </a:ext>
            </a:extLst>
          </p:cNvPr>
          <p:cNvCxnSpPr>
            <a:cxnSpLocks/>
            <a:stCxn id="26" idx="2"/>
            <a:endCxn id="31" idx="0"/>
          </p:cNvCxnSpPr>
          <p:nvPr/>
        </p:nvCxnSpPr>
        <p:spPr>
          <a:xfrm>
            <a:off x="3770817" y="2601541"/>
            <a:ext cx="893109" cy="2083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59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488B-4686-C89E-E7FD-A67B08ED5A11}"/>
              </a:ext>
            </a:extLst>
          </p:cNvPr>
          <p:cNvSpPr>
            <a:spLocks noGrp="1"/>
          </p:cNvSpPr>
          <p:nvPr>
            <p:ph type="title"/>
          </p:nvPr>
        </p:nvSpPr>
        <p:spPr/>
        <p:txBody>
          <a:bodyPr>
            <a:normAutofit/>
          </a:bodyPr>
          <a:lstStyle/>
          <a:p>
            <a:r>
              <a:rPr lang="en-US"/>
              <a:t>3.3. Quantum simulation</a:t>
            </a:r>
            <a:br>
              <a:rPr lang="en-US"/>
            </a:br>
            <a:r>
              <a:rPr lang="en-US" sz="2000"/>
              <a:t>Tensor network</a:t>
            </a:r>
            <a:endParaRPr lang="vi-VN" sz="2000"/>
          </a:p>
        </p:txBody>
      </p:sp>
      <p:sp>
        <p:nvSpPr>
          <p:cNvPr id="4" name="Slide Number Placeholder 3">
            <a:extLst>
              <a:ext uri="{FF2B5EF4-FFF2-40B4-BE49-F238E27FC236}">
                <a16:creationId xmlns:a16="http://schemas.microsoft.com/office/drawing/2014/main" id="{217FC216-D3E4-5159-99B0-972050880FF8}"/>
              </a:ext>
            </a:extLst>
          </p:cNvPr>
          <p:cNvSpPr>
            <a:spLocks noGrp="1"/>
          </p:cNvSpPr>
          <p:nvPr>
            <p:ph type="sldNum" sz="quarter" idx="12"/>
          </p:nvPr>
        </p:nvSpPr>
        <p:spPr/>
        <p:txBody>
          <a:bodyPr/>
          <a:lstStyle/>
          <a:p>
            <a:fld id="{6A45828D-F580-42DE-B77E-860980F07F32}" type="slidenum">
              <a:rPr lang="vi-VN" smtClean="0"/>
              <a:t>73</a:t>
            </a:fld>
            <a:endParaRPr lang="vi-VN"/>
          </a:p>
        </p:txBody>
      </p:sp>
      <p:pic>
        <p:nvPicPr>
          <p:cNvPr id="3074" name="Picture 2">
            <a:extLst>
              <a:ext uri="{FF2B5EF4-FFF2-40B4-BE49-F238E27FC236}">
                <a16:creationId xmlns:a16="http://schemas.microsoft.com/office/drawing/2014/main" id="{81954910-26AF-78EE-DCB3-2531B104BCD4}"/>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4797"/>
          <a:stretch/>
        </p:blipFill>
        <p:spPr bwMode="auto">
          <a:xfrm>
            <a:off x="690034" y="1691944"/>
            <a:ext cx="2290233" cy="12937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C6C2AF-C776-F18D-0502-B031175E4AB8}"/>
                  </a:ext>
                </a:extLst>
              </p:cNvPr>
              <p:cNvSpPr txBox="1"/>
              <p:nvPr/>
            </p:nvSpPr>
            <p:spPr>
              <a:xfrm>
                <a:off x="628650" y="3615632"/>
                <a:ext cx="2900609" cy="391646"/>
              </a:xfrm>
              <a:prstGeom prst="rect">
                <a:avLst/>
              </a:prstGeom>
              <a:noFill/>
            </p:spPr>
            <p:txBody>
              <a:bodyPr wrap="square" rtlCol="0">
                <a:spAutoFit/>
              </a:bodyPr>
              <a:lstStyle/>
              <a:p>
                <a:r>
                  <a:rPr lang="en-US"/>
                  <a:t>In qubits system:</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m:t>
                        </m:r>
                      </m:sub>
                    </m:sSub>
                    <m:r>
                      <a:rPr lang="en-US" b="0" i="1" smtClean="0">
                        <a:latin typeface="Cambria Math" panose="02040503050406030204" pitchFamily="18" charset="0"/>
                      </a:rPr>
                      <m:t>={0,1}</m:t>
                    </m:r>
                  </m:oMath>
                </a14:m>
                <a:endParaRPr lang="vi-VN"/>
              </a:p>
            </p:txBody>
          </p:sp>
        </mc:Choice>
        <mc:Fallback xmlns="">
          <p:sp>
            <p:nvSpPr>
              <p:cNvPr id="7" name="TextBox 6">
                <a:extLst>
                  <a:ext uri="{FF2B5EF4-FFF2-40B4-BE49-F238E27FC236}">
                    <a16:creationId xmlns:a16="http://schemas.microsoft.com/office/drawing/2014/main" id="{8EC6C2AF-C776-F18D-0502-B031175E4AB8}"/>
                  </a:ext>
                </a:extLst>
              </p:cNvPr>
              <p:cNvSpPr txBox="1">
                <a:spLocks noRot="1" noChangeAspect="1" noMove="1" noResize="1" noEditPoints="1" noAdjustHandles="1" noChangeArrowheads="1" noChangeShapeType="1" noTextEdit="1"/>
              </p:cNvSpPr>
              <p:nvPr/>
            </p:nvSpPr>
            <p:spPr>
              <a:xfrm>
                <a:off x="628650" y="3615632"/>
                <a:ext cx="2900609" cy="391646"/>
              </a:xfrm>
              <a:prstGeom prst="rect">
                <a:avLst/>
              </a:prstGeom>
              <a:blipFill>
                <a:blip r:embed="rId3"/>
                <a:stretch>
                  <a:fillRect l="-1681" t="-6250" b="-20313"/>
                </a:stretch>
              </a:blipFill>
            </p:spPr>
            <p:txBody>
              <a:bodyPr/>
              <a:lstStyle/>
              <a:p>
                <a:r>
                  <a:rPr lang="vi-VN">
                    <a:noFill/>
                  </a:rPr>
                  <a:t> </a:t>
                </a:r>
              </a:p>
            </p:txBody>
          </p:sp>
        </mc:Fallback>
      </mc:AlternateContent>
      <p:sp>
        <p:nvSpPr>
          <p:cNvPr id="16" name="TextBox 15">
            <a:extLst>
              <a:ext uri="{FF2B5EF4-FFF2-40B4-BE49-F238E27FC236}">
                <a16:creationId xmlns:a16="http://schemas.microsoft.com/office/drawing/2014/main" id="{299F27D4-DA6E-7BA0-12CA-C7951A7E9D5F}"/>
              </a:ext>
            </a:extLst>
          </p:cNvPr>
          <p:cNvSpPr txBox="1"/>
          <p:nvPr/>
        </p:nvSpPr>
        <p:spPr>
          <a:xfrm>
            <a:off x="769860" y="1268016"/>
            <a:ext cx="2166267" cy="369332"/>
          </a:xfrm>
          <a:prstGeom prst="rect">
            <a:avLst/>
          </a:prstGeom>
          <a:noFill/>
        </p:spPr>
        <p:txBody>
          <a:bodyPr wrap="square" rtlCol="0">
            <a:spAutoFit/>
          </a:bodyPr>
          <a:lstStyle/>
          <a:p>
            <a:pPr algn="ctr"/>
            <a:r>
              <a:rPr lang="en-US">
                <a:solidFill>
                  <a:srgbClr val="FF0000"/>
                </a:solidFill>
              </a:rPr>
              <a:t>Virtual (Bond) index</a:t>
            </a:r>
            <a:endParaRPr lang="vi-VN">
              <a:solidFill>
                <a:srgbClr val="FF0000"/>
              </a:solidFill>
            </a:endParaRPr>
          </a:p>
        </p:txBody>
      </p:sp>
      <p:sp>
        <p:nvSpPr>
          <p:cNvPr id="17" name="Rectangle 16">
            <a:extLst>
              <a:ext uri="{FF2B5EF4-FFF2-40B4-BE49-F238E27FC236}">
                <a16:creationId xmlns:a16="http://schemas.microsoft.com/office/drawing/2014/main" id="{A874E99B-C33C-CEBE-B28A-5A754FBFED4C}"/>
              </a:ext>
            </a:extLst>
          </p:cNvPr>
          <p:cNvSpPr/>
          <p:nvPr/>
        </p:nvSpPr>
        <p:spPr>
          <a:xfrm>
            <a:off x="1244387" y="1746540"/>
            <a:ext cx="317713"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a:extLst>
              <a:ext uri="{FF2B5EF4-FFF2-40B4-BE49-F238E27FC236}">
                <a16:creationId xmlns:a16="http://schemas.microsoft.com/office/drawing/2014/main" id="{E01747C4-0F89-EE72-3F38-A6851838F780}"/>
              </a:ext>
            </a:extLst>
          </p:cNvPr>
          <p:cNvSpPr/>
          <p:nvPr/>
        </p:nvSpPr>
        <p:spPr>
          <a:xfrm>
            <a:off x="2112327" y="1754211"/>
            <a:ext cx="317713" cy="407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 name="Straight Arrow Connector 19">
            <a:extLst>
              <a:ext uri="{FF2B5EF4-FFF2-40B4-BE49-F238E27FC236}">
                <a16:creationId xmlns:a16="http://schemas.microsoft.com/office/drawing/2014/main" id="{E95439F0-2C39-25B2-4219-3E49931773EE}"/>
              </a:ext>
            </a:extLst>
          </p:cNvPr>
          <p:cNvCxnSpPr>
            <a:cxnSpLocks/>
            <a:stCxn id="17" idx="0"/>
            <a:endCxn id="16" idx="2"/>
          </p:cNvCxnSpPr>
          <p:nvPr/>
        </p:nvCxnSpPr>
        <p:spPr>
          <a:xfrm flipV="1">
            <a:off x="1403244" y="1637348"/>
            <a:ext cx="449750" cy="109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5159FE-7F6F-A65D-0E4C-C3A67B31CDD3}"/>
              </a:ext>
            </a:extLst>
          </p:cNvPr>
          <p:cNvCxnSpPr>
            <a:cxnSpLocks/>
            <a:stCxn id="18" idx="0"/>
            <a:endCxn id="16" idx="2"/>
          </p:cNvCxnSpPr>
          <p:nvPr/>
        </p:nvCxnSpPr>
        <p:spPr>
          <a:xfrm flipH="1" flipV="1">
            <a:off x="1852994" y="1637348"/>
            <a:ext cx="418190" cy="116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DEB309D-5A26-62F5-6805-E29B2386B6A6}"/>
              </a:ext>
            </a:extLst>
          </p:cNvPr>
          <p:cNvSpPr/>
          <p:nvPr/>
        </p:nvSpPr>
        <p:spPr>
          <a:xfrm>
            <a:off x="1663839" y="2595629"/>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D2E7183F-CD3F-ACB3-1DA3-00B3A30DCDA2}"/>
              </a:ext>
            </a:extLst>
          </p:cNvPr>
          <p:cNvSpPr/>
          <p:nvPr/>
        </p:nvSpPr>
        <p:spPr>
          <a:xfrm>
            <a:off x="2556080" y="2595629"/>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78EF9AB5-41DC-D1C8-9CEF-AD0504ACD796}"/>
              </a:ext>
            </a:extLst>
          </p:cNvPr>
          <p:cNvSpPr/>
          <p:nvPr/>
        </p:nvSpPr>
        <p:spPr>
          <a:xfrm>
            <a:off x="769860" y="2599925"/>
            <a:ext cx="380048" cy="4255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D373544-1161-BA8C-B2E4-739CFA49C14F}"/>
              </a:ext>
            </a:extLst>
          </p:cNvPr>
          <p:cNvSpPr txBox="1"/>
          <p:nvPr/>
        </p:nvSpPr>
        <p:spPr>
          <a:xfrm>
            <a:off x="1067763" y="3251485"/>
            <a:ext cx="1570460" cy="369332"/>
          </a:xfrm>
          <a:prstGeom prst="rect">
            <a:avLst/>
          </a:prstGeom>
          <a:noFill/>
        </p:spPr>
        <p:txBody>
          <a:bodyPr wrap="square" rtlCol="0">
            <a:spAutoFit/>
          </a:bodyPr>
          <a:lstStyle/>
          <a:p>
            <a:pPr algn="ctr"/>
            <a:r>
              <a:rPr lang="en-US">
                <a:solidFill>
                  <a:srgbClr val="FF0000"/>
                </a:solidFill>
              </a:rPr>
              <a:t>Physical index</a:t>
            </a:r>
            <a:endParaRPr lang="vi-VN">
              <a:solidFill>
                <a:srgbClr val="FF0000"/>
              </a:solidFill>
            </a:endParaRPr>
          </a:p>
        </p:txBody>
      </p:sp>
      <p:cxnSp>
        <p:nvCxnSpPr>
          <p:cNvPr id="32" name="Straight Arrow Connector 31">
            <a:extLst>
              <a:ext uri="{FF2B5EF4-FFF2-40B4-BE49-F238E27FC236}">
                <a16:creationId xmlns:a16="http://schemas.microsoft.com/office/drawing/2014/main" id="{0AD77B6A-2594-D16E-FA14-9D44539BD65E}"/>
              </a:ext>
            </a:extLst>
          </p:cNvPr>
          <p:cNvCxnSpPr>
            <a:cxnSpLocks/>
            <a:stCxn id="25" idx="2"/>
            <a:endCxn id="31" idx="0"/>
          </p:cNvCxnSpPr>
          <p:nvPr/>
        </p:nvCxnSpPr>
        <p:spPr>
          <a:xfrm flipH="1">
            <a:off x="1852993" y="3021173"/>
            <a:ext cx="893111" cy="230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2C0DD9-61D3-BB99-5EEE-8725E594A01F}"/>
              </a:ext>
            </a:extLst>
          </p:cNvPr>
          <p:cNvCxnSpPr>
            <a:cxnSpLocks/>
            <a:stCxn id="24" idx="2"/>
            <a:endCxn id="31" idx="0"/>
          </p:cNvCxnSpPr>
          <p:nvPr/>
        </p:nvCxnSpPr>
        <p:spPr>
          <a:xfrm flipH="1">
            <a:off x="1852993" y="3021173"/>
            <a:ext cx="870" cy="230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6B732D9-8D87-5BED-98FD-007EA64F0366}"/>
              </a:ext>
            </a:extLst>
          </p:cNvPr>
          <p:cNvCxnSpPr>
            <a:cxnSpLocks/>
            <a:stCxn id="26" idx="2"/>
            <a:endCxn id="31" idx="0"/>
          </p:cNvCxnSpPr>
          <p:nvPr/>
        </p:nvCxnSpPr>
        <p:spPr>
          <a:xfrm>
            <a:off x="959884" y="3025469"/>
            <a:ext cx="893109" cy="226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6CF769-9E94-2838-0505-8A88555E0005}"/>
                  </a:ext>
                </a:extLst>
              </p:cNvPr>
              <p:cNvSpPr txBox="1"/>
              <p:nvPr/>
            </p:nvSpPr>
            <p:spPr>
              <a:xfrm>
                <a:off x="3437467" y="770930"/>
                <a:ext cx="5376333"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4</m:t>
                              </m:r>
                            </m:sub>
                          </m:sSub>
                        </m:e>
                      </m:d>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4</m:t>
                          </m:r>
                        </m:e>
                      </m:rad>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0010</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0100</m:t>
                              </m:r>
                            </m:e>
                          </m:d>
                          <m:r>
                            <a:rPr lang="en-US" b="0" i="1" smtClean="0">
                              <a:latin typeface="Cambria Math" panose="02040503050406030204" pitchFamily="18" charset="0"/>
                            </a:rPr>
                            <m:t>+|1000⟩</m:t>
                          </m:r>
                        </m:e>
                      </m:d>
                    </m:oMath>
                  </m:oMathPara>
                </a14:m>
                <a:endParaRPr lang="vi-VN"/>
              </a:p>
            </p:txBody>
          </p:sp>
        </mc:Choice>
        <mc:Fallback xmlns="">
          <p:sp>
            <p:nvSpPr>
              <p:cNvPr id="9" name="TextBox 8">
                <a:extLst>
                  <a:ext uri="{FF2B5EF4-FFF2-40B4-BE49-F238E27FC236}">
                    <a16:creationId xmlns:a16="http://schemas.microsoft.com/office/drawing/2014/main" id="{276CF769-9E94-2838-0505-8A88555E0005}"/>
                  </a:ext>
                </a:extLst>
              </p:cNvPr>
              <p:cNvSpPr txBox="1">
                <a:spLocks noRot="1" noChangeAspect="1" noMove="1" noResize="1" noEditPoints="1" noAdjustHandles="1" noChangeArrowheads="1" noChangeShapeType="1" noTextEdit="1"/>
              </p:cNvSpPr>
              <p:nvPr/>
            </p:nvSpPr>
            <p:spPr>
              <a:xfrm>
                <a:off x="3437467" y="770930"/>
                <a:ext cx="5376333" cy="400944"/>
              </a:xfrm>
              <a:prstGeom prst="rect">
                <a:avLst/>
              </a:prstGeom>
              <a:blipFill>
                <a:blip r:embed="rId4"/>
                <a:stretch>
                  <a:fillRect b="-1515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5A791C9-E754-E678-FFB5-DED393288A7C}"/>
                  </a:ext>
                </a:extLst>
              </p:cNvPr>
              <p:cNvSpPr txBox="1"/>
              <p:nvPr/>
            </p:nvSpPr>
            <p:spPr>
              <a:xfrm>
                <a:off x="3385877" y="1144077"/>
                <a:ext cx="4330102" cy="742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4</m:t>
                              </m:r>
                            </m:sub>
                          </m:sSub>
                        </m:e>
                      </m:d>
                      <m:sSub>
                        <m:sSubPr>
                          <m:ctrlPr>
                            <a:rPr lang="en-US" b="0" i="1" smtClean="0">
                              <a:latin typeface="Cambria Math" panose="02040503050406030204" pitchFamily="18" charset="0"/>
                            </a:rPr>
                          </m:ctrlPr>
                        </m:sSubPr>
                        <m:e>
                          <m:groupChr>
                            <m:groupChrPr>
                              <m:chr m:val="→"/>
                              <m:vertJc m:val="bot"/>
                              <m:ctrlPr>
                                <a:rPr lang="en-US" i="1" smtClean="0">
                                  <a:latin typeface="Cambria Math" panose="02040503050406030204" pitchFamily="18" charset="0"/>
                                </a:rPr>
                              </m:ctrlPr>
                            </m:groupChrPr>
                            <m:e>
                              <m:r>
                                <a:rPr lang="en-US" b="0" i="1" smtClean="0">
                                  <a:latin typeface="Cambria Math" panose="02040503050406030204" pitchFamily="18" charset="0"/>
                                </a:rPr>
                                <m:t> (</m:t>
                              </m:r>
                              <m:r>
                                <a:rPr lang="en-US" b="0" i="1" smtClean="0">
                                  <a:latin typeface="Cambria Math" panose="02040503050406030204" pitchFamily="18" charset="0"/>
                                </a:rPr>
                                <m:t>𝑙𝑣𝑏𝑜𝑛𝑑</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brk m:alnAt="2"/>
                                        </m:rPr>
                                        <a:rPr lang="en-US" b="0" i="1" smtClean="0">
                                          <a:latin typeface="Cambria Math" panose="02040503050406030204" pitchFamily="18" charset="0"/>
                                        </a:rPr>
                                        <m:t>𝜎</m:t>
                                      </m:r>
                                    </m:e>
                                    <m:sub>
                                      <m:r>
                                        <m:rPr>
                                          <m:brk m:alnAt="2"/>
                                        </m:rPr>
                                        <a:rPr lang="en-US" b="0" i="1" smtClean="0">
                                          <a:latin typeface="Cambria Math" panose="02040503050406030204" pitchFamily="18" charset="0"/>
                                        </a:rPr>
                                        <m:t>1</m:t>
                                      </m:r>
                                    </m:sub>
                                  </m:sSub>
                                </m:e>
                              </m:d>
                              <m:r>
                                <m:rPr>
                                  <m:brk m:alnAt="2"/>
                                </m:rP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num>
                                <m:den>
                                  <m:r>
                                    <a:rPr lang="en-US" i="1">
                                      <a:latin typeface="Cambria Math" panose="02040503050406030204" pitchFamily="18" charset="0"/>
                                    </a:rPr>
                                    <m:t>𝑙𝑣𝑏𝑜𝑛𝑑</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brk m:alnAt="2"/>
                                            </m:rPr>
                                            <a:rPr lang="en-US" i="1">
                                              <a:latin typeface="Cambria Math" panose="02040503050406030204" pitchFamily="18" charset="0"/>
                                            </a:rPr>
                                            <m:t>𝜎</m:t>
                                          </m:r>
                                        </m:e>
                                        <m:sub>
                                          <m:r>
                                            <m:rPr>
                                              <m:brk m:alnAt="2"/>
                                            </m:rPr>
                                            <a:rPr lang="en-US" i="1">
                                              <a:latin typeface="Cambria Math" panose="02040503050406030204" pitchFamily="18" charset="0"/>
                                            </a:rPr>
                                            <m:t>1</m:t>
                                          </m:r>
                                        </m:sub>
                                      </m:sSub>
                                    </m:e>
                                  </m:d>
                                </m:den>
                              </m:f>
                            </m:e>
                          </m:groupChr>
                          <m:r>
                            <a:rPr lang="en-US" b="0" i="1" smtClean="0">
                              <a:latin typeface="Cambria Math" panose="02040503050406030204" pitchFamily="18" charset="0"/>
                            </a:rPr>
                            <m:t>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e>
                          </m:d>
                        </m:sub>
                      </m:sSub>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𝑆</m:t>
                          </m:r>
                          <m:r>
                            <a:rPr lang="en-US" i="1">
                              <a:latin typeface="Cambria Math" panose="02040503050406030204" pitchFamily="18" charset="0"/>
                            </a:rPr>
                            <m:t>𝑉𝐷</m:t>
                          </m:r>
                        </m:e>
                      </m:groupChr>
                      <m:r>
                        <a:rPr lang="en-US" b="0" i="1" smtClean="0">
                          <a:latin typeface="Cambria Math" panose="02040503050406030204" pitchFamily="18" charset="0"/>
                        </a:rPr>
                        <m:t>𝑈</m:t>
                      </m:r>
                      <m:r>
                        <a:rPr lang="en-US" b="0" i="1" smtClean="0">
                          <a:latin typeface="Cambria Math" panose="02040503050406030204" pitchFamily="18" charset="0"/>
                        </a:rPr>
                        <m:t>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oMath>
                  </m:oMathPara>
                </a14:m>
                <a:endParaRPr lang="vi-VN" i="1"/>
              </a:p>
            </p:txBody>
          </p:sp>
        </mc:Choice>
        <mc:Fallback xmlns="">
          <p:sp>
            <p:nvSpPr>
              <p:cNvPr id="19" name="TextBox 18">
                <a:extLst>
                  <a:ext uri="{FF2B5EF4-FFF2-40B4-BE49-F238E27FC236}">
                    <a16:creationId xmlns:a16="http://schemas.microsoft.com/office/drawing/2014/main" id="{A5A791C9-E754-E678-FFB5-DED393288A7C}"/>
                  </a:ext>
                </a:extLst>
              </p:cNvPr>
              <p:cNvSpPr txBox="1">
                <a:spLocks noRot="1" noChangeAspect="1" noMove="1" noResize="1" noEditPoints="1" noAdjustHandles="1" noChangeArrowheads="1" noChangeShapeType="1" noTextEdit="1"/>
              </p:cNvSpPr>
              <p:nvPr/>
            </p:nvSpPr>
            <p:spPr>
              <a:xfrm>
                <a:off x="3385877" y="1144077"/>
                <a:ext cx="4330102" cy="742832"/>
              </a:xfrm>
              <a:prstGeom prst="rect">
                <a:avLst/>
              </a:prstGeom>
              <a:blipFill>
                <a:blip r:embed="rId5"/>
                <a:stretch>
                  <a:fillRect r="-773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7ECDD5-AAC9-61B5-C144-603DF0B4D4B9}"/>
                  </a:ext>
                </a:extLst>
              </p:cNvPr>
              <p:cNvSpPr txBox="1"/>
              <p:nvPr/>
            </p:nvSpPr>
            <p:spPr>
              <a:xfrm>
                <a:off x="7300900" y="1886909"/>
                <a:ext cx="1999504" cy="708720"/>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1/2</m:t>
                              </m:r>
                            </m:e>
                          </m:mr>
                        </m:m>
                      </m:e>
                    </m:d>
                  </m:oMath>
                </a14:m>
                <a:r>
                  <a:rPr lang="en-US"/>
                  <a:t> </a:t>
                </a:r>
                <a:endParaRPr lang="vi-VN"/>
              </a:p>
            </p:txBody>
          </p:sp>
        </mc:Choice>
        <mc:Fallback xmlns="">
          <p:sp>
            <p:nvSpPr>
              <p:cNvPr id="22" name="TextBox 21">
                <a:extLst>
                  <a:ext uri="{FF2B5EF4-FFF2-40B4-BE49-F238E27FC236}">
                    <a16:creationId xmlns:a16="http://schemas.microsoft.com/office/drawing/2014/main" id="{8D7ECDD5-AAC9-61B5-C144-603DF0B4D4B9}"/>
                  </a:ext>
                </a:extLst>
              </p:cNvPr>
              <p:cNvSpPr txBox="1">
                <a:spLocks noRot="1" noChangeAspect="1" noMove="1" noResize="1" noEditPoints="1" noAdjustHandles="1" noChangeArrowheads="1" noChangeShapeType="1" noTextEdit="1"/>
              </p:cNvSpPr>
              <p:nvPr/>
            </p:nvSpPr>
            <p:spPr>
              <a:xfrm>
                <a:off x="7300900" y="1886909"/>
                <a:ext cx="1999504" cy="708720"/>
              </a:xfrm>
              <a:prstGeom prst="rect">
                <a:avLst/>
              </a:prstGeom>
              <a:blipFill>
                <a:blip r:embed="rId6"/>
                <a:stretch>
                  <a:fillRect/>
                </a:stretch>
              </a:blipFill>
            </p:spPr>
            <p:txBody>
              <a:bodyPr/>
              <a:lstStyle/>
              <a:p>
                <a:r>
                  <a:rPr lang="vi-VN">
                    <a:noFill/>
                  </a:rPr>
                  <a:t> </a:t>
                </a:r>
              </a:p>
            </p:txBody>
          </p:sp>
        </mc:Fallback>
      </mc:AlternateContent>
      <p:cxnSp>
        <p:nvCxnSpPr>
          <p:cNvPr id="27" name="Connector: Elbow 26">
            <a:extLst>
              <a:ext uri="{FF2B5EF4-FFF2-40B4-BE49-F238E27FC236}">
                <a16:creationId xmlns:a16="http://schemas.microsoft.com/office/drawing/2014/main" id="{EC75DA3E-4746-EB8D-9D61-73D7E3E32A3F}"/>
              </a:ext>
            </a:extLst>
          </p:cNvPr>
          <p:cNvCxnSpPr>
            <a:cxnSpLocks/>
            <a:stCxn id="3085" idx="2"/>
            <a:endCxn id="22" idx="1"/>
          </p:cNvCxnSpPr>
          <p:nvPr/>
        </p:nvCxnSpPr>
        <p:spPr>
          <a:xfrm rot="5400000">
            <a:off x="7320489" y="1845779"/>
            <a:ext cx="375902" cy="415079"/>
          </a:xfrm>
          <a:prstGeom prst="bentConnector4">
            <a:avLst>
              <a:gd name="adj1" fmla="val 37777"/>
              <a:gd name="adj2" fmla="val 15099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ED1B0F5-AA3D-10D8-6884-B53CE23B4F06}"/>
                  </a:ext>
                </a:extLst>
              </p:cNvPr>
              <p:cNvSpPr txBox="1"/>
              <p:nvPr/>
            </p:nvSpPr>
            <p:spPr>
              <a:xfrm>
                <a:off x="7300900" y="2978430"/>
                <a:ext cx="1999504" cy="646331"/>
              </a:xfrm>
              <a:prstGeom prst="rect">
                <a:avLst/>
              </a:prstGeom>
              <a:noFill/>
            </p:spPr>
            <p:txBody>
              <a:bodyPr wrap="square" rtlCol="0">
                <a:spAutoFit/>
              </a:bodyPr>
              <a:lstStyle/>
              <a:p>
                <a:r>
                  <a:rPr lang="en-US"/>
                  <a:t>(l)vbond = 1</a:t>
                </a:r>
              </a:p>
              <a:p>
                <a:r>
                  <a:rPr lang="en-US"/>
                  <a:t>(r)vbond =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1,2</m:t>
                    </m:r>
                    <m:r>
                      <a:rPr lang="en-US" i="1" smtClean="0">
                        <a:latin typeface="Cambria Math" panose="02040503050406030204" pitchFamily="18" charset="0"/>
                      </a:rPr>
                      <m:t>}</m:t>
                    </m:r>
                  </m:oMath>
                </a14:m>
                <a:endParaRPr lang="vi-VN"/>
              </a:p>
            </p:txBody>
          </p:sp>
        </mc:Choice>
        <mc:Fallback xmlns="">
          <p:sp>
            <p:nvSpPr>
              <p:cNvPr id="37" name="TextBox 36">
                <a:extLst>
                  <a:ext uri="{FF2B5EF4-FFF2-40B4-BE49-F238E27FC236}">
                    <a16:creationId xmlns:a16="http://schemas.microsoft.com/office/drawing/2014/main" id="{6ED1B0F5-AA3D-10D8-6884-B53CE23B4F06}"/>
                  </a:ext>
                </a:extLst>
              </p:cNvPr>
              <p:cNvSpPr txBox="1">
                <a:spLocks noRot="1" noChangeAspect="1" noMove="1" noResize="1" noEditPoints="1" noAdjustHandles="1" noChangeArrowheads="1" noChangeShapeType="1" noTextEdit="1"/>
              </p:cNvSpPr>
              <p:nvPr/>
            </p:nvSpPr>
            <p:spPr>
              <a:xfrm>
                <a:off x="7300900" y="2978430"/>
                <a:ext cx="1999504" cy="646331"/>
              </a:xfrm>
              <a:prstGeom prst="rect">
                <a:avLst/>
              </a:prstGeom>
              <a:blipFill>
                <a:blip r:embed="rId7"/>
                <a:stretch>
                  <a:fillRect l="-2744" t="-5660" b="-14151"/>
                </a:stretch>
              </a:blipFill>
            </p:spPr>
            <p:txBody>
              <a:bodyPr/>
              <a:lstStyle/>
              <a:p>
                <a:r>
                  <a:rPr lang="vi-VN">
                    <a:noFill/>
                  </a:rPr>
                  <a:t> </a:t>
                </a:r>
              </a:p>
            </p:txBody>
          </p:sp>
        </mc:Fallback>
      </mc:AlternateContent>
      <p:cxnSp>
        <p:nvCxnSpPr>
          <p:cNvPr id="38" name="Straight Arrow Connector 37">
            <a:extLst>
              <a:ext uri="{FF2B5EF4-FFF2-40B4-BE49-F238E27FC236}">
                <a16:creationId xmlns:a16="http://schemas.microsoft.com/office/drawing/2014/main" id="{74A0DB7A-EFE3-1DB3-125D-AF462C65511F}"/>
              </a:ext>
            </a:extLst>
          </p:cNvPr>
          <p:cNvCxnSpPr>
            <a:cxnSpLocks/>
            <a:stCxn id="22" idx="2"/>
            <a:endCxn id="37" idx="0"/>
          </p:cNvCxnSpPr>
          <p:nvPr/>
        </p:nvCxnSpPr>
        <p:spPr>
          <a:xfrm>
            <a:off x="8300652" y="2595629"/>
            <a:ext cx="0" cy="382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914BF5-1BB9-C45D-7598-2AF158CE4DA6}"/>
              </a:ext>
            </a:extLst>
          </p:cNvPr>
          <p:cNvCxnSpPr>
            <a:cxnSpLocks/>
          </p:cNvCxnSpPr>
          <p:nvPr/>
        </p:nvCxnSpPr>
        <p:spPr>
          <a:xfrm>
            <a:off x="4167852" y="2324306"/>
            <a:ext cx="0" cy="382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D20FCC2-7F00-EC7D-D712-7AF9451C3FBC}"/>
                  </a:ext>
                </a:extLst>
              </p:cNvPr>
              <p:cNvSpPr txBox="1"/>
              <p:nvPr/>
            </p:nvSpPr>
            <p:spPr>
              <a:xfrm>
                <a:off x="2955725" y="1941505"/>
                <a:ext cx="3230034" cy="376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𝛴</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oMath>
                  </m:oMathPara>
                </a14:m>
                <a:endParaRPr lang="vi-VN"/>
              </a:p>
            </p:txBody>
          </p:sp>
        </mc:Choice>
        <mc:Fallback xmlns="">
          <p:sp>
            <p:nvSpPr>
              <p:cNvPr id="45" name="TextBox 44">
                <a:extLst>
                  <a:ext uri="{FF2B5EF4-FFF2-40B4-BE49-F238E27FC236}">
                    <a16:creationId xmlns:a16="http://schemas.microsoft.com/office/drawing/2014/main" id="{AD20FCC2-7F00-EC7D-D712-7AF9451C3FBC}"/>
                  </a:ext>
                </a:extLst>
              </p:cNvPr>
              <p:cNvSpPr txBox="1">
                <a:spLocks noRot="1" noChangeAspect="1" noMove="1" noResize="1" noEditPoints="1" noAdjustHandles="1" noChangeArrowheads="1" noChangeShapeType="1" noTextEdit="1"/>
              </p:cNvSpPr>
              <p:nvPr/>
            </p:nvSpPr>
            <p:spPr>
              <a:xfrm>
                <a:off x="2955725" y="1941505"/>
                <a:ext cx="3230034" cy="376450"/>
              </a:xfrm>
              <a:prstGeom prst="rect">
                <a:avLst/>
              </a:prstGeom>
              <a:blipFill>
                <a:blip r:embed="rId8"/>
                <a:stretch>
                  <a:fillRect/>
                </a:stretch>
              </a:blipFill>
            </p:spPr>
            <p:txBody>
              <a:bodyPr/>
              <a:lstStyle/>
              <a:p>
                <a:r>
                  <a:rPr lang="vi-VN">
                    <a:noFill/>
                  </a:rPr>
                  <a:t> </a:t>
                </a:r>
              </a:p>
            </p:txBody>
          </p:sp>
        </mc:Fallback>
      </mc:AlternateContent>
      <p:sp>
        <p:nvSpPr>
          <p:cNvPr id="46" name="Rectangle 45">
            <a:extLst>
              <a:ext uri="{FF2B5EF4-FFF2-40B4-BE49-F238E27FC236}">
                <a16:creationId xmlns:a16="http://schemas.microsoft.com/office/drawing/2014/main" id="{BAD2D6A9-F675-E317-8285-0696715BC9C6}"/>
              </a:ext>
            </a:extLst>
          </p:cNvPr>
          <p:cNvSpPr/>
          <p:nvPr/>
        </p:nvSpPr>
        <p:spPr>
          <a:xfrm>
            <a:off x="4014794" y="1941505"/>
            <a:ext cx="280716" cy="3828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7" name="Straight Arrow Connector 46">
            <a:extLst>
              <a:ext uri="{FF2B5EF4-FFF2-40B4-BE49-F238E27FC236}">
                <a16:creationId xmlns:a16="http://schemas.microsoft.com/office/drawing/2014/main" id="{6CEBF9C7-8324-DD08-613B-4375A65FC664}"/>
              </a:ext>
            </a:extLst>
          </p:cNvPr>
          <p:cNvCxnSpPr>
            <a:cxnSpLocks/>
          </p:cNvCxnSpPr>
          <p:nvPr/>
        </p:nvCxnSpPr>
        <p:spPr>
          <a:xfrm>
            <a:off x="4526745" y="2324306"/>
            <a:ext cx="0" cy="382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EB8483C-AFE4-A2FC-668D-66B4F7DEBD46}"/>
              </a:ext>
            </a:extLst>
          </p:cNvPr>
          <p:cNvSpPr/>
          <p:nvPr/>
        </p:nvSpPr>
        <p:spPr>
          <a:xfrm>
            <a:off x="4373687" y="1941505"/>
            <a:ext cx="280716" cy="3828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9" name="Straight Arrow Connector 48">
            <a:extLst>
              <a:ext uri="{FF2B5EF4-FFF2-40B4-BE49-F238E27FC236}">
                <a16:creationId xmlns:a16="http://schemas.microsoft.com/office/drawing/2014/main" id="{494608D4-9E59-F003-D72D-618BC2D9E9DB}"/>
              </a:ext>
            </a:extLst>
          </p:cNvPr>
          <p:cNvCxnSpPr>
            <a:cxnSpLocks/>
          </p:cNvCxnSpPr>
          <p:nvPr/>
        </p:nvCxnSpPr>
        <p:spPr>
          <a:xfrm>
            <a:off x="4885638" y="2324924"/>
            <a:ext cx="0" cy="382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7F32E91-3DB0-FB54-298D-0731DA132D1A}"/>
              </a:ext>
            </a:extLst>
          </p:cNvPr>
          <p:cNvSpPr/>
          <p:nvPr/>
        </p:nvSpPr>
        <p:spPr>
          <a:xfrm>
            <a:off x="4732579" y="1942123"/>
            <a:ext cx="382143" cy="3828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9173919-8785-F6DC-6261-90BAA4F8181C}"/>
                  </a:ext>
                </a:extLst>
              </p:cNvPr>
              <p:cNvSpPr txBox="1"/>
              <p:nvPr/>
            </p:nvSpPr>
            <p:spPr>
              <a:xfrm>
                <a:off x="3529259" y="2699236"/>
                <a:ext cx="8574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vi-VN"/>
              </a:p>
            </p:txBody>
          </p:sp>
        </mc:Choice>
        <mc:Fallback xmlns="">
          <p:sp>
            <p:nvSpPr>
              <p:cNvPr id="51" name="TextBox 50">
                <a:extLst>
                  <a:ext uri="{FF2B5EF4-FFF2-40B4-BE49-F238E27FC236}">
                    <a16:creationId xmlns:a16="http://schemas.microsoft.com/office/drawing/2014/main" id="{49173919-8785-F6DC-6261-90BAA4F8181C}"/>
                  </a:ext>
                </a:extLst>
              </p:cNvPr>
              <p:cNvSpPr txBox="1">
                <a:spLocks noRot="1" noChangeAspect="1" noMove="1" noResize="1" noEditPoints="1" noAdjustHandles="1" noChangeArrowheads="1" noChangeShapeType="1" noTextEdit="1"/>
              </p:cNvSpPr>
              <p:nvPr/>
            </p:nvSpPr>
            <p:spPr>
              <a:xfrm>
                <a:off x="3529259" y="2699236"/>
                <a:ext cx="857457" cy="369332"/>
              </a:xfrm>
              <a:prstGeom prst="rect">
                <a:avLst/>
              </a:prstGeom>
              <a:blipFill>
                <a:blip r:embed="rId9"/>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C1F7F3E-7942-3639-FC27-B284E78C804D}"/>
                  </a:ext>
                </a:extLst>
              </p:cNvPr>
              <p:cNvSpPr txBox="1"/>
              <p:nvPr/>
            </p:nvSpPr>
            <p:spPr>
              <a:xfrm>
                <a:off x="4099169" y="2696057"/>
                <a:ext cx="8574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vi-VN"/>
              </a:p>
            </p:txBody>
          </p:sp>
        </mc:Choice>
        <mc:Fallback xmlns="">
          <p:sp>
            <p:nvSpPr>
              <p:cNvPr id="52" name="TextBox 51">
                <a:extLst>
                  <a:ext uri="{FF2B5EF4-FFF2-40B4-BE49-F238E27FC236}">
                    <a16:creationId xmlns:a16="http://schemas.microsoft.com/office/drawing/2014/main" id="{DC1F7F3E-7942-3639-FC27-B284E78C804D}"/>
                  </a:ext>
                </a:extLst>
              </p:cNvPr>
              <p:cNvSpPr txBox="1">
                <a:spLocks noRot="1" noChangeAspect="1" noMove="1" noResize="1" noEditPoints="1" noAdjustHandles="1" noChangeArrowheads="1" noChangeShapeType="1" noTextEdit="1"/>
              </p:cNvSpPr>
              <p:nvPr/>
            </p:nvSpPr>
            <p:spPr>
              <a:xfrm>
                <a:off x="4099169" y="2696057"/>
                <a:ext cx="857457" cy="369332"/>
              </a:xfrm>
              <a:prstGeom prst="rect">
                <a:avLst/>
              </a:prstGeom>
              <a:blipFill>
                <a:blip r:embed="rId10"/>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2803538-522D-6BE3-59C0-0867D32D5B56}"/>
                  </a:ext>
                </a:extLst>
              </p:cNvPr>
              <p:cNvSpPr txBox="1"/>
              <p:nvPr/>
            </p:nvSpPr>
            <p:spPr>
              <a:xfrm>
                <a:off x="4679804" y="2696057"/>
                <a:ext cx="8574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m:t>
                      </m:r>
                    </m:oMath>
                  </m:oMathPara>
                </a14:m>
                <a:endParaRPr lang="vi-VN"/>
              </a:p>
            </p:txBody>
          </p:sp>
        </mc:Choice>
        <mc:Fallback xmlns="">
          <p:sp>
            <p:nvSpPr>
              <p:cNvPr id="53" name="TextBox 52">
                <a:extLst>
                  <a:ext uri="{FF2B5EF4-FFF2-40B4-BE49-F238E27FC236}">
                    <a16:creationId xmlns:a16="http://schemas.microsoft.com/office/drawing/2014/main" id="{22803538-522D-6BE3-59C0-0867D32D5B56}"/>
                  </a:ext>
                </a:extLst>
              </p:cNvPr>
              <p:cNvSpPr txBox="1">
                <a:spLocks noRot="1" noChangeAspect="1" noMove="1" noResize="1" noEditPoints="1" noAdjustHandles="1" noChangeArrowheads="1" noChangeShapeType="1" noTextEdit="1"/>
              </p:cNvSpPr>
              <p:nvPr/>
            </p:nvSpPr>
            <p:spPr>
              <a:xfrm>
                <a:off x="4679804" y="2696057"/>
                <a:ext cx="857457" cy="369332"/>
              </a:xfrm>
              <a:prstGeom prst="rect">
                <a:avLst/>
              </a:prstGeom>
              <a:blipFill>
                <a:blip r:embed="rId11"/>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012816D-C675-0A15-92E2-E85CC4D7D1C3}"/>
                  </a:ext>
                </a:extLst>
              </p:cNvPr>
              <p:cNvSpPr txBox="1"/>
              <p:nvPr/>
            </p:nvSpPr>
            <p:spPr>
              <a:xfrm>
                <a:off x="3611549" y="2985670"/>
                <a:ext cx="3864175" cy="13962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1</m:t>
                                      </m:r>
                                    </m:sub>
                                  </m:sSub>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den>
                                        </m:f>
                                      </m:e>
                                      <m:e>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6</m:t>
                                                </m:r>
                                              </m:e>
                                            </m:rad>
                                          </m:den>
                                        </m:f>
                                      </m:e>
                                    </m:mr>
                                  </m:m>
                                </m:e>
                              </m:d>
                              <m:r>
                                <a:rPr lang="en-US" i="1" smtClean="0">
                                  <a:latin typeface="Cambria Math" panose="02040503050406030204" pitchFamily="18" charset="0"/>
                                </a:rPr>
                                <m:t> </m:t>
                              </m:r>
                            </m:e>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1</m:t>
                                      </m:r>
                                    </m:sub>
                                  </m:sSub>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e>
                                      <m:e>
                                        <m:f>
                                          <m:fPr>
                                            <m:ctrlPr>
                                              <a:rPr lang="en-US" i="1">
                                                <a:latin typeface="Cambria Math" panose="02040503050406030204" pitchFamily="18" charset="0"/>
                                              </a:rPr>
                                            </m:ctrlPr>
                                          </m:fPr>
                                          <m:num>
                                            <m:r>
                                              <a:rPr lang="en-US" b="0" i="1" smtClean="0">
                                                <a:latin typeface="Cambria Math" panose="02040503050406030204" pitchFamily="18" charset="0"/>
                                              </a:rPr>
                                              <m:t>−2</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6</m:t>
                                                </m:r>
                                              </m:e>
                                            </m:rad>
                                          </m:den>
                                        </m:f>
                                      </m:e>
                                    </m:mr>
                                  </m:m>
                                </m:e>
                              </m:d>
                            </m:e>
                          </m:eqArr>
                        </m:e>
                      </m:d>
                    </m:oMath>
                  </m:oMathPara>
                </a14:m>
                <a:endParaRPr lang="vi-VN"/>
              </a:p>
            </p:txBody>
          </p:sp>
        </mc:Choice>
        <mc:Fallback xmlns="">
          <p:sp>
            <p:nvSpPr>
              <p:cNvPr id="54" name="TextBox 53">
                <a:extLst>
                  <a:ext uri="{FF2B5EF4-FFF2-40B4-BE49-F238E27FC236}">
                    <a16:creationId xmlns:a16="http://schemas.microsoft.com/office/drawing/2014/main" id="{4012816D-C675-0A15-92E2-E85CC4D7D1C3}"/>
                  </a:ext>
                </a:extLst>
              </p:cNvPr>
              <p:cNvSpPr txBox="1">
                <a:spLocks noRot="1" noChangeAspect="1" noMove="1" noResize="1" noEditPoints="1" noAdjustHandles="1" noChangeArrowheads="1" noChangeShapeType="1" noTextEdit="1"/>
              </p:cNvSpPr>
              <p:nvPr/>
            </p:nvSpPr>
            <p:spPr>
              <a:xfrm>
                <a:off x="3611549" y="2985670"/>
                <a:ext cx="3864175" cy="1396280"/>
              </a:xfrm>
              <a:prstGeom prst="rect">
                <a:avLst/>
              </a:prstGeom>
              <a:blipFill>
                <a:blip r:embed="rId12"/>
                <a:stretch>
                  <a:fillRect/>
                </a:stretch>
              </a:blipFill>
            </p:spPr>
            <p:txBody>
              <a:bodyPr/>
              <a:lstStyle/>
              <a:p>
                <a:r>
                  <a:rPr lang="vi-VN">
                    <a:noFill/>
                  </a:rPr>
                  <a:t> </a:t>
                </a:r>
              </a:p>
            </p:txBody>
          </p:sp>
        </mc:Fallback>
      </mc:AlternateContent>
      <p:cxnSp>
        <p:nvCxnSpPr>
          <p:cNvPr id="55" name="Straight Arrow Connector 54">
            <a:extLst>
              <a:ext uri="{FF2B5EF4-FFF2-40B4-BE49-F238E27FC236}">
                <a16:creationId xmlns:a16="http://schemas.microsoft.com/office/drawing/2014/main" id="{76C46D29-D6F3-D8A3-B4A8-34AD84FCCDAA}"/>
              </a:ext>
            </a:extLst>
          </p:cNvPr>
          <p:cNvCxnSpPr>
            <a:cxnSpLocks/>
          </p:cNvCxnSpPr>
          <p:nvPr/>
        </p:nvCxnSpPr>
        <p:spPr>
          <a:xfrm>
            <a:off x="3957987" y="3021173"/>
            <a:ext cx="0" cy="5305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63A820D-C520-6632-FF63-6629D950D91A}"/>
              </a:ext>
            </a:extLst>
          </p:cNvPr>
          <p:cNvCxnSpPr>
            <a:cxnSpLocks/>
            <a:endCxn id="60" idx="0"/>
          </p:cNvCxnSpPr>
          <p:nvPr/>
        </p:nvCxnSpPr>
        <p:spPr>
          <a:xfrm>
            <a:off x="6260920" y="4338269"/>
            <a:ext cx="1039980" cy="368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59EF37-944A-38CB-C5BF-0A56FAA7C5D4}"/>
                  </a:ext>
                </a:extLst>
              </p:cNvPr>
              <p:cNvSpPr txBox="1"/>
              <p:nvPr/>
            </p:nvSpPr>
            <p:spPr>
              <a:xfrm>
                <a:off x="6464727" y="4706855"/>
                <a:ext cx="1672345" cy="394660"/>
              </a:xfrm>
              <a:prstGeom prst="rect">
                <a:avLst/>
              </a:prstGeom>
              <a:noFill/>
            </p:spPr>
            <p:txBody>
              <a:bodyPr wrap="square" rtlCol="0">
                <a:spAutoFit/>
              </a:bodyPr>
              <a:lstStyle/>
              <a:p>
                <a:r>
                  <a:rPr lang="en-US"/>
                  <a:t>Collect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1</m:t>
                            </m:r>
                          </m:sub>
                        </m:sSub>
                      </m:sub>
                    </m:sSub>
                  </m:oMath>
                </a14:m>
                <a:endParaRPr lang="vi-VN"/>
              </a:p>
            </p:txBody>
          </p:sp>
        </mc:Choice>
        <mc:Fallback xmlns="">
          <p:sp>
            <p:nvSpPr>
              <p:cNvPr id="60" name="TextBox 59">
                <a:extLst>
                  <a:ext uri="{FF2B5EF4-FFF2-40B4-BE49-F238E27FC236}">
                    <a16:creationId xmlns:a16="http://schemas.microsoft.com/office/drawing/2014/main" id="{4359EF37-944A-38CB-C5BF-0A56FAA7C5D4}"/>
                  </a:ext>
                </a:extLst>
              </p:cNvPr>
              <p:cNvSpPr txBox="1">
                <a:spLocks noRot="1" noChangeAspect="1" noMove="1" noResize="1" noEditPoints="1" noAdjustHandles="1" noChangeArrowheads="1" noChangeShapeType="1" noTextEdit="1"/>
              </p:cNvSpPr>
              <p:nvPr/>
            </p:nvSpPr>
            <p:spPr>
              <a:xfrm>
                <a:off x="6464727" y="4706855"/>
                <a:ext cx="1672345" cy="394660"/>
              </a:xfrm>
              <a:prstGeom prst="rect">
                <a:avLst/>
              </a:prstGeom>
              <a:blipFill>
                <a:blip r:embed="rId13"/>
                <a:stretch>
                  <a:fillRect l="-2909" t="-6154" b="-1846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C4314EE-AB55-E45D-50DF-1F8AF9C10F53}"/>
                  </a:ext>
                </a:extLst>
              </p:cNvPr>
              <p:cNvSpPr txBox="1"/>
              <p:nvPr/>
            </p:nvSpPr>
            <p:spPr>
              <a:xfrm>
                <a:off x="4977680" y="4673215"/>
                <a:ext cx="1124214" cy="376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m:t>
                          </m:r>
                        </m:sup>
                      </m:sSup>
                    </m:oMath>
                  </m:oMathPara>
                </a14:m>
                <a:endParaRPr lang="vi-VN"/>
              </a:p>
            </p:txBody>
          </p:sp>
        </mc:Choice>
        <mc:Fallback xmlns="">
          <p:sp>
            <p:nvSpPr>
              <p:cNvPr id="62" name="TextBox 61">
                <a:extLst>
                  <a:ext uri="{FF2B5EF4-FFF2-40B4-BE49-F238E27FC236}">
                    <a16:creationId xmlns:a16="http://schemas.microsoft.com/office/drawing/2014/main" id="{1C4314EE-AB55-E45D-50DF-1F8AF9C10F53}"/>
                  </a:ext>
                </a:extLst>
              </p:cNvPr>
              <p:cNvSpPr txBox="1">
                <a:spLocks noRot="1" noChangeAspect="1" noMove="1" noResize="1" noEditPoints="1" noAdjustHandles="1" noChangeArrowheads="1" noChangeShapeType="1" noTextEdit="1"/>
              </p:cNvSpPr>
              <p:nvPr/>
            </p:nvSpPr>
            <p:spPr>
              <a:xfrm>
                <a:off x="4977680" y="4673215"/>
                <a:ext cx="1124214" cy="376450"/>
              </a:xfrm>
              <a:prstGeom prst="rect">
                <a:avLst/>
              </a:prstGeom>
              <a:blipFill>
                <a:blip r:embed="rId14"/>
                <a:stretch>
                  <a:fillRect/>
                </a:stretch>
              </a:blipFill>
            </p:spPr>
            <p:txBody>
              <a:bodyPr/>
              <a:lstStyle/>
              <a:p>
                <a:r>
                  <a:rPr lang="vi-VN">
                    <a:noFill/>
                  </a:rPr>
                  <a:t> </a:t>
                </a:r>
              </a:p>
            </p:txBody>
          </p:sp>
        </mc:Fallback>
      </mc:AlternateContent>
      <p:cxnSp>
        <p:nvCxnSpPr>
          <p:cNvPr id="63" name="Straight Arrow Connector 62">
            <a:extLst>
              <a:ext uri="{FF2B5EF4-FFF2-40B4-BE49-F238E27FC236}">
                <a16:creationId xmlns:a16="http://schemas.microsoft.com/office/drawing/2014/main" id="{95068092-ACDC-0635-B16B-049DBAA4F6C4}"/>
              </a:ext>
            </a:extLst>
          </p:cNvPr>
          <p:cNvCxnSpPr>
            <a:cxnSpLocks/>
            <a:endCxn id="3076" idx="0"/>
          </p:cNvCxnSpPr>
          <p:nvPr/>
        </p:nvCxnSpPr>
        <p:spPr>
          <a:xfrm flipH="1">
            <a:off x="5528096" y="4347054"/>
            <a:ext cx="732824" cy="352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75" name="TextBox 3074">
            <a:extLst>
              <a:ext uri="{FF2B5EF4-FFF2-40B4-BE49-F238E27FC236}">
                <a16:creationId xmlns:a16="http://schemas.microsoft.com/office/drawing/2014/main" id="{26D55934-7F60-E060-6835-5CF3502C2FA2}"/>
              </a:ext>
            </a:extLst>
          </p:cNvPr>
          <p:cNvSpPr txBox="1"/>
          <p:nvPr/>
        </p:nvSpPr>
        <p:spPr>
          <a:xfrm>
            <a:off x="4351888" y="4630607"/>
            <a:ext cx="797930" cy="461665"/>
          </a:xfrm>
          <a:prstGeom prst="rect">
            <a:avLst/>
          </a:prstGeom>
          <a:noFill/>
        </p:spPr>
        <p:txBody>
          <a:bodyPr wrap="square" rtlCol="0">
            <a:spAutoFit/>
          </a:bodyPr>
          <a:lstStyle/>
          <a:p>
            <a:r>
              <a:rPr lang="en-US" sz="1200">
                <a:solidFill>
                  <a:srgbClr val="FF0000"/>
                </a:solidFill>
              </a:rPr>
              <a:t>For next iteration</a:t>
            </a:r>
            <a:endParaRPr lang="vi-VN" sz="1200">
              <a:solidFill>
                <a:srgbClr val="FF0000"/>
              </a:solidFill>
            </a:endParaRPr>
          </a:p>
        </p:txBody>
      </p:sp>
      <p:sp>
        <p:nvSpPr>
          <p:cNvPr id="3076" name="Rectangle 3075">
            <a:extLst>
              <a:ext uri="{FF2B5EF4-FFF2-40B4-BE49-F238E27FC236}">
                <a16:creationId xmlns:a16="http://schemas.microsoft.com/office/drawing/2014/main" id="{106B0630-B7E1-2BD9-19B1-8FEAA4E29862}"/>
              </a:ext>
            </a:extLst>
          </p:cNvPr>
          <p:cNvSpPr/>
          <p:nvPr/>
        </p:nvSpPr>
        <p:spPr>
          <a:xfrm>
            <a:off x="5059872" y="4699385"/>
            <a:ext cx="936447" cy="3323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85" name="Rectangle 3084">
            <a:extLst>
              <a:ext uri="{FF2B5EF4-FFF2-40B4-BE49-F238E27FC236}">
                <a16:creationId xmlns:a16="http://schemas.microsoft.com/office/drawing/2014/main" id="{6A81384A-4FFF-ED68-52E7-7D61013FC854}"/>
              </a:ext>
            </a:extLst>
          </p:cNvPr>
          <p:cNvSpPr/>
          <p:nvPr/>
        </p:nvSpPr>
        <p:spPr>
          <a:xfrm>
            <a:off x="7557122" y="1819648"/>
            <a:ext cx="317713" cy="4571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94" name="TextBox 3093">
            <a:extLst>
              <a:ext uri="{FF2B5EF4-FFF2-40B4-BE49-F238E27FC236}">
                <a16:creationId xmlns:a16="http://schemas.microsoft.com/office/drawing/2014/main" id="{1CB6F29E-23F3-CCF4-F904-132462AF6E55}"/>
              </a:ext>
            </a:extLst>
          </p:cNvPr>
          <p:cNvSpPr txBox="1"/>
          <p:nvPr/>
        </p:nvSpPr>
        <p:spPr>
          <a:xfrm>
            <a:off x="628650" y="4019751"/>
            <a:ext cx="3664943" cy="1015663"/>
          </a:xfrm>
          <a:prstGeom prst="rect">
            <a:avLst/>
          </a:prstGeom>
          <a:noFill/>
        </p:spPr>
        <p:txBody>
          <a:bodyPr wrap="square">
            <a:spAutoFit/>
          </a:bodyPr>
          <a:lstStyle/>
          <a:p>
            <a:r>
              <a:rPr lang="vi-VN" sz="1000" b="1">
                <a:effectLst/>
                <a:latin typeface="Calibri" panose="020F0502020204030204" pitchFamily="34" charset="0"/>
                <a:ea typeface="Calibri" panose="020F0502020204030204" pitchFamily="34" charset="0"/>
                <a:cs typeface="Calibri" panose="020F0502020204030204" pitchFamily="34" charset="0"/>
              </a:rPr>
              <a:t>[</a:t>
            </a:r>
            <a:r>
              <a:rPr lang="en-US" sz="1000" b="1">
                <a:effectLst/>
                <a:latin typeface="Calibri" panose="020F0502020204030204" pitchFamily="34" charset="0"/>
                <a:ea typeface="Calibri" panose="020F0502020204030204" pitchFamily="34" charset="0"/>
                <a:cs typeface="Calibri" panose="020F0502020204030204" pitchFamily="34" charset="0"/>
              </a:rPr>
              <a:t>3.</a:t>
            </a:r>
            <a:r>
              <a:rPr lang="vi-VN" sz="1000" b="1">
                <a:effectLst/>
                <a:latin typeface="Calibri" panose="020F0502020204030204" pitchFamily="34" charset="0"/>
                <a:ea typeface="Calibri" panose="020F0502020204030204" pitchFamily="34" charset="0"/>
                <a:cs typeface="Calibri" panose="020F0502020204030204" pitchFamily="34" charset="0"/>
              </a:rPr>
              <a:t>2]</a:t>
            </a:r>
            <a:r>
              <a:rPr lang="en-US" sz="1000" b="1">
                <a:effectLst/>
                <a:latin typeface="Calibri" panose="020F0502020204030204" pitchFamily="34" charset="0"/>
                <a:ea typeface="Calibri" panose="020F0502020204030204" pitchFamily="34" charset="0"/>
                <a:cs typeface="Calibri" panose="020F0502020204030204" pitchFamily="34" charset="0"/>
              </a:rPr>
              <a:t> </a:t>
            </a:r>
            <a:r>
              <a:rPr lang="vi-VN" sz="1000" b="0">
                <a:effectLst/>
                <a:latin typeface="Calibri" panose="020F0502020204030204" pitchFamily="34" charset="0"/>
                <a:ea typeface="Calibri" panose="020F0502020204030204" pitchFamily="34" charset="0"/>
                <a:cs typeface="Calibri" panose="020F0502020204030204" pitchFamily="34" charset="0"/>
              </a:rPr>
              <a:t>Siddhartha Patra, Saeed S. Jahromi, Sukhbinder Singh, Roman Orus “Efficient tensor network simulation of IBM’s largest quantum processors” </a:t>
            </a:r>
            <a:r>
              <a:rPr lang="vi-VN" sz="1000" b="0">
                <a:solidFill>
                  <a:srgbClr val="0074E0"/>
                </a:solidFill>
                <a:effectLst/>
                <a:latin typeface="Calibri" panose="020F0502020204030204" pitchFamily="34" charset="0"/>
                <a:ea typeface="Calibri" panose="020F0502020204030204" pitchFamily="34" charset="0"/>
                <a:cs typeface="Calibri" panose="020F0502020204030204" pitchFamily="34" charset="0"/>
                <a:hlinkClick r:id="rId15"/>
              </a:rPr>
              <a:t>arXiv:2309.15642</a:t>
            </a:r>
            <a:r>
              <a:rPr lang="vi-VN" sz="1000" b="0">
                <a:effectLst/>
                <a:latin typeface="Calibri" panose="020F0502020204030204" pitchFamily="34" charset="0"/>
                <a:ea typeface="Calibri" panose="020F0502020204030204" pitchFamily="34" charset="0"/>
                <a:cs typeface="Calibri" panose="020F0502020204030204" pitchFamily="34" charset="0"/>
              </a:rPr>
              <a:t>, 2023.</a:t>
            </a:r>
          </a:p>
          <a:p>
            <a:r>
              <a:rPr lang="en-US" sz="1000" b="1">
                <a:latin typeface="Calibri" panose="020F0502020204030204" pitchFamily="34" charset="0"/>
                <a:ea typeface="Calibri" panose="020F0502020204030204" pitchFamily="34" charset="0"/>
                <a:cs typeface="Calibri" panose="020F0502020204030204" pitchFamily="34" charset="0"/>
              </a:rPr>
              <a:t>[3.3]</a:t>
            </a:r>
            <a:r>
              <a:rPr lang="en-US" sz="1000" b="1">
                <a:effectLst/>
                <a:latin typeface="Calibri" panose="020F0502020204030204" pitchFamily="34" charset="0"/>
                <a:ea typeface="Calibri" panose="020F0502020204030204" pitchFamily="34" charset="0"/>
                <a:cs typeface="Calibri" panose="020F0502020204030204" pitchFamily="34" charset="0"/>
              </a:rPr>
              <a:t> </a:t>
            </a:r>
            <a:r>
              <a:rPr lang="vi-VN" sz="1000" b="0">
                <a:effectLst/>
                <a:latin typeface="Calibri" panose="020F0502020204030204" pitchFamily="34" charset="0"/>
                <a:ea typeface="Calibri" panose="020F0502020204030204" pitchFamily="34" charset="0"/>
                <a:cs typeface="Calibri" panose="020F0502020204030204" pitchFamily="34" charset="0"/>
              </a:rPr>
              <a:t>H. C. Jiang, Z. Y. Weng, T. Xiang “Accurate determination of tensor network state of quantum lattice models in two dimensions” </a:t>
            </a:r>
            <a:r>
              <a:rPr lang="vi-VN" sz="1000" b="0">
                <a:solidFill>
                  <a:srgbClr val="0074E0"/>
                </a:solidFill>
                <a:effectLst/>
                <a:latin typeface="Calibri" panose="020F0502020204030204" pitchFamily="34" charset="0"/>
                <a:ea typeface="Calibri" panose="020F0502020204030204" pitchFamily="34" charset="0"/>
                <a:cs typeface="Calibri" panose="020F0502020204030204" pitchFamily="34" charset="0"/>
                <a:hlinkClick r:id="rId16"/>
              </a:rPr>
              <a:t>arXiv:0806.3719</a:t>
            </a:r>
            <a:r>
              <a:rPr lang="vi-VN" sz="1000" b="0">
                <a:effectLst/>
                <a:latin typeface="Calibri" panose="020F0502020204030204" pitchFamily="34" charset="0"/>
                <a:ea typeface="Calibri" panose="020F0502020204030204" pitchFamily="34" charset="0"/>
                <a:cs typeface="Calibri" panose="020F0502020204030204" pitchFamily="34" charset="0"/>
              </a:rPr>
              <a:t>, 2008.</a:t>
            </a:r>
          </a:p>
        </p:txBody>
      </p:sp>
    </p:spTree>
    <p:extLst>
      <p:ext uri="{BB962C8B-B14F-4D97-AF65-F5344CB8AC3E}">
        <p14:creationId xmlns:p14="http://schemas.microsoft.com/office/powerpoint/2010/main" val="3404543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2468-1866-52A0-A4C2-44C4870E4C07}"/>
              </a:ext>
            </a:extLst>
          </p:cNvPr>
          <p:cNvSpPr>
            <a:spLocks noGrp="1"/>
          </p:cNvSpPr>
          <p:nvPr>
            <p:ph type="title"/>
          </p:nvPr>
        </p:nvSpPr>
        <p:spPr/>
        <p:txBody>
          <a:bodyPr/>
          <a:lstStyle/>
          <a:p>
            <a:r>
              <a:rPr lang="en-US"/>
              <a:t>3.3. Quantum simulation</a:t>
            </a:r>
            <a:br>
              <a:rPr lang="en-US"/>
            </a:br>
            <a:r>
              <a:rPr lang="en-US" sz="2000"/>
              <a:t>Tensor network: gate application</a:t>
            </a:r>
            <a:endParaRPr lang="vi-VN" sz="2000"/>
          </a:p>
        </p:txBody>
      </p:sp>
      <p:sp>
        <p:nvSpPr>
          <p:cNvPr id="4" name="Slide Number Placeholder 3">
            <a:extLst>
              <a:ext uri="{FF2B5EF4-FFF2-40B4-BE49-F238E27FC236}">
                <a16:creationId xmlns:a16="http://schemas.microsoft.com/office/drawing/2014/main" id="{47942DEC-0995-90AB-3503-891C2DA8501A}"/>
              </a:ext>
            </a:extLst>
          </p:cNvPr>
          <p:cNvSpPr>
            <a:spLocks noGrp="1"/>
          </p:cNvSpPr>
          <p:nvPr>
            <p:ph type="sldNum" sz="quarter" idx="12"/>
          </p:nvPr>
        </p:nvSpPr>
        <p:spPr/>
        <p:txBody>
          <a:bodyPr/>
          <a:lstStyle/>
          <a:p>
            <a:fld id="{6A45828D-F580-42DE-B77E-860980F07F32}" type="slidenum">
              <a:rPr lang="vi-VN" smtClean="0"/>
              <a:t>74</a:t>
            </a:fld>
            <a:endParaRPr lang="vi-VN"/>
          </a:p>
        </p:txBody>
      </p:sp>
      <p:pic>
        <p:nvPicPr>
          <p:cNvPr id="3076" name="Picture 4">
            <a:extLst>
              <a:ext uri="{FF2B5EF4-FFF2-40B4-BE49-F238E27FC236}">
                <a16:creationId xmlns:a16="http://schemas.microsoft.com/office/drawing/2014/main" id="{2D82A1B1-9D72-2CF9-D71A-8E8EBB07A2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51" y="1539271"/>
            <a:ext cx="4976283" cy="3333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D8D42B-2196-0A18-473D-9F709BB3AA9B}"/>
              </a:ext>
            </a:extLst>
          </p:cNvPr>
          <p:cNvSpPr/>
          <p:nvPr/>
        </p:nvSpPr>
        <p:spPr>
          <a:xfrm>
            <a:off x="1744134" y="1498602"/>
            <a:ext cx="1464733" cy="13250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EE5029F-38F7-1C6A-A435-6B43B70ED8B9}"/>
              </a:ext>
            </a:extLst>
          </p:cNvPr>
          <p:cNvSpPr txBox="1"/>
          <p:nvPr/>
        </p:nvSpPr>
        <p:spPr>
          <a:xfrm>
            <a:off x="1744135" y="1129270"/>
            <a:ext cx="1413932" cy="369332"/>
          </a:xfrm>
          <a:prstGeom prst="rect">
            <a:avLst/>
          </a:prstGeom>
          <a:noFill/>
        </p:spPr>
        <p:txBody>
          <a:bodyPr wrap="square" rtlCol="0">
            <a:spAutoFit/>
          </a:bodyPr>
          <a:lstStyle/>
          <a:p>
            <a:pPr algn="ctr"/>
            <a:r>
              <a:rPr lang="en-US">
                <a:solidFill>
                  <a:srgbClr val="FF0000"/>
                </a:solidFill>
              </a:rPr>
              <a:t>Compose</a:t>
            </a:r>
            <a:endParaRPr lang="vi-VN">
              <a:solidFill>
                <a:srgbClr val="FF0000"/>
              </a:solidFill>
            </a:endParaRPr>
          </a:p>
        </p:txBody>
      </p:sp>
      <p:sp>
        <p:nvSpPr>
          <p:cNvPr id="7" name="Rectangle 6">
            <a:extLst>
              <a:ext uri="{FF2B5EF4-FFF2-40B4-BE49-F238E27FC236}">
                <a16:creationId xmlns:a16="http://schemas.microsoft.com/office/drawing/2014/main" id="{5BBF01ED-499C-A3AC-580A-431918B6FE51}"/>
              </a:ext>
            </a:extLst>
          </p:cNvPr>
          <p:cNvSpPr/>
          <p:nvPr/>
        </p:nvSpPr>
        <p:spPr>
          <a:xfrm>
            <a:off x="1481668" y="3088086"/>
            <a:ext cx="2023532" cy="7430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34CCB992-A934-E94B-B071-290A74019CE1}"/>
              </a:ext>
            </a:extLst>
          </p:cNvPr>
          <p:cNvSpPr txBox="1"/>
          <p:nvPr/>
        </p:nvSpPr>
        <p:spPr>
          <a:xfrm>
            <a:off x="1499825" y="3128755"/>
            <a:ext cx="1953350" cy="369332"/>
          </a:xfrm>
          <a:prstGeom prst="rect">
            <a:avLst/>
          </a:prstGeom>
          <a:noFill/>
        </p:spPr>
        <p:txBody>
          <a:bodyPr wrap="square" rtlCol="0">
            <a:spAutoFit/>
          </a:bodyPr>
          <a:lstStyle/>
          <a:p>
            <a:pPr algn="ctr"/>
            <a:r>
              <a:rPr lang="en-US">
                <a:solidFill>
                  <a:srgbClr val="FF0000"/>
                </a:solidFill>
              </a:rPr>
              <a:t>Apply</a:t>
            </a:r>
            <a:endParaRPr lang="vi-VN">
              <a:solidFill>
                <a:srgbClr val="FF0000"/>
              </a:solidFill>
            </a:endParaRPr>
          </a:p>
        </p:txBody>
      </p:sp>
      <p:sp>
        <p:nvSpPr>
          <p:cNvPr id="13" name="Rectangle 12">
            <a:extLst>
              <a:ext uri="{FF2B5EF4-FFF2-40B4-BE49-F238E27FC236}">
                <a16:creationId xmlns:a16="http://schemas.microsoft.com/office/drawing/2014/main" id="{6A36C717-3F6B-645C-8EF1-9BE744AAD655}"/>
              </a:ext>
            </a:extLst>
          </p:cNvPr>
          <p:cNvSpPr/>
          <p:nvPr/>
        </p:nvSpPr>
        <p:spPr>
          <a:xfrm>
            <a:off x="1735515" y="4112551"/>
            <a:ext cx="1502986" cy="7232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9D434B05-805F-2447-A183-D8616B37830E}"/>
              </a:ext>
            </a:extLst>
          </p:cNvPr>
          <p:cNvSpPr txBox="1"/>
          <p:nvPr/>
        </p:nvSpPr>
        <p:spPr>
          <a:xfrm>
            <a:off x="1773767" y="4784618"/>
            <a:ext cx="1464734" cy="369332"/>
          </a:xfrm>
          <a:prstGeom prst="rect">
            <a:avLst/>
          </a:prstGeom>
          <a:noFill/>
        </p:spPr>
        <p:txBody>
          <a:bodyPr wrap="square" rtlCol="0">
            <a:spAutoFit/>
          </a:bodyPr>
          <a:lstStyle/>
          <a:p>
            <a:pPr algn="ctr"/>
            <a:r>
              <a:rPr lang="en-US">
                <a:solidFill>
                  <a:srgbClr val="FF0000"/>
                </a:solidFill>
              </a:rPr>
              <a:t>Decompose</a:t>
            </a:r>
            <a:endParaRPr lang="vi-VN">
              <a:solidFill>
                <a:srgbClr val="FF000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8E2974-5DB6-8055-1173-8045D447C587}"/>
                  </a:ext>
                </a:extLst>
              </p:cNvPr>
              <p:cNvSpPr txBox="1"/>
              <p:nvPr/>
            </p:nvSpPr>
            <p:spPr>
              <a:xfrm>
                <a:off x="5611284" y="1112031"/>
                <a:ext cx="3390900" cy="884601"/>
              </a:xfrm>
              <a:prstGeom prst="rect">
                <a:avLst/>
              </a:prstGeom>
              <a:noFill/>
            </p:spPr>
            <p:txBody>
              <a:bodyPr wrap="square" rtlCol="0">
                <a:spAutoFit/>
              </a:bodyPr>
              <a:lstStyle/>
              <a:p>
                <a:r>
                  <a:rPr lang="en-US"/>
                  <a:t>A local gate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𝑐</m:t>
                              </m:r>
                            </m:e>
                            <m:e>
                              <m:r>
                                <a:rPr lang="en-US" b="0" i="1" smtClean="0">
                                  <a:latin typeface="Cambria Math" panose="02040503050406030204" pitchFamily="18" charset="0"/>
                                </a:rPr>
                                <m:t>𝑑</m:t>
                              </m:r>
                            </m:e>
                          </m:mr>
                        </m:m>
                      </m:e>
                    </m:d>
                  </m:oMath>
                </a14:m>
                <a:r>
                  <a:rPr lang="en-US"/>
                  <a:t> act on wire </a:t>
                </a:r>
                <a14:m>
                  <m:oMath xmlns:m="http://schemas.openxmlformats.org/officeDocument/2006/math">
                    <m:r>
                      <a:rPr lang="en-US" b="0" i="1" smtClean="0">
                        <a:latin typeface="Cambria Math" panose="02040503050406030204" pitchFamily="18" charset="0"/>
                      </a:rPr>
                      <m:t>𝑗</m:t>
                    </m:r>
                  </m:oMath>
                </a14:m>
                <a:r>
                  <a:rPr lang="en-US"/>
                  <a:t> and transform only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sub>
                    </m:sSub>
                  </m:oMath>
                </a14:m>
                <a:endParaRPr lang="vi-VN"/>
              </a:p>
            </p:txBody>
          </p:sp>
        </mc:Choice>
        <mc:Fallback xmlns="">
          <p:sp>
            <p:nvSpPr>
              <p:cNvPr id="17" name="TextBox 16">
                <a:extLst>
                  <a:ext uri="{FF2B5EF4-FFF2-40B4-BE49-F238E27FC236}">
                    <a16:creationId xmlns:a16="http://schemas.microsoft.com/office/drawing/2014/main" id="{758E2974-5DB6-8055-1173-8045D447C587}"/>
                  </a:ext>
                </a:extLst>
              </p:cNvPr>
              <p:cNvSpPr txBox="1">
                <a:spLocks noRot="1" noChangeAspect="1" noMove="1" noResize="1" noEditPoints="1" noAdjustHandles="1" noChangeArrowheads="1" noChangeShapeType="1" noTextEdit="1"/>
              </p:cNvSpPr>
              <p:nvPr/>
            </p:nvSpPr>
            <p:spPr>
              <a:xfrm>
                <a:off x="5611284" y="1112031"/>
                <a:ext cx="3390900" cy="884601"/>
              </a:xfrm>
              <a:prstGeom prst="rect">
                <a:avLst/>
              </a:prstGeom>
              <a:blipFill>
                <a:blip r:embed="rId3"/>
                <a:stretch>
                  <a:fillRect l="-1436" b="-753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46BD7C-F59F-A647-BE03-5A991B5CF558}"/>
                  </a:ext>
                </a:extLst>
              </p:cNvPr>
              <p:cNvSpPr txBox="1"/>
              <p:nvPr/>
            </p:nvSpPr>
            <p:spPr>
              <a:xfrm>
                <a:off x="5901267" y="1996632"/>
                <a:ext cx="2167466" cy="709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0,</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𝑎𝐴</m:t>
                          </m:r>
                        </m:e>
                        <m:sub>
                          <m:r>
                            <a:rPr lang="en-US" b="0" i="1" smtClean="0">
                              <a:latin typeface="Cambria Math" panose="02040503050406030204" pitchFamily="18" charset="0"/>
                            </a:rPr>
                            <m:t>0,</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𝑗</m:t>
                          </m:r>
                        </m:sub>
                      </m:sSub>
                    </m:oMath>
                  </m:oMathPara>
                </a14:m>
                <a:endParaRPr lang="en-US" b="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𝑐𝐴</m:t>
                          </m:r>
                        </m:e>
                        <m:sub>
                          <m:r>
                            <a:rPr lang="en-US" b="0" i="1" smtClean="0">
                              <a:latin typeface="Cambria Math" panose="02040503050406030204" pitchFamily="18" charset="0"/>
                            </a:rPr>
                            <m:t>0,</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𝑗</m:t>
                          </m:r>
                        </m:sub>
                      </m:sSub>
                    </m:oMath>
                  </m:oMathPara>
                </a14:m>
                <a:endParaRPr lang="vi-VN"/>
              </a:p>
            </p:txBody>
          </p:sp>
        </mc:Choice>
        <mc:Fallback xmlns="">
          <p:sp>
            <p:nvSpPr>
              <p:cNvPr id="18" name="TextBox 17">
                <a:extLst>
                  <a:ext uri="{FF2B5EF4-FFF2-40B4-BE49-F238E27FC236}">
                    <a16:creationId xmlns:a16="http://schemas.microsoft.com/office/drawing/2014/main" id="{6B46BD7C-F59F-A647-BE03-5A991B5CF558}"/>
                  </a:ext>
                </a:extLst>
              </p:cNvPr>
              <p:cNvSpPr txBox="1">
                <a:spLocks noRot="1" noChangeAspect="1" noMove="1" noResize="1" noEditPoints="1" noAdjustHandles="1" noChangeArrowheads="1" noChangeShapeType="1" noTextEdit="1"/>
              </p:cNvSpPr>
              <p:nvPr/>
            </p:nvSpPr>
            <p:spPr>
              <a:xfrm>
                <a:off x="5901267" y="1996632"/>
                <a:ext cx="2167466" cy="709425"/>
              </a:xfrm>
              <a:prstGeom prst="rect">
                <a:avLst/>
              </a:prstGeom>
              <a:blipFill>
                <a:blip r:embed="rId4"/>
                <a:stretch>
                  <a:fillRect b="-431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2E47AB-C936-0CFE-6A8E-B94AA5935F1C}"/>
                  </a:ext>
                </a:extLst>
              </p:cNvPr>
              <p:cNvSpPr txBox="1"/>
              <p:nvPr/>
            </p:nvSpPr>
            <p:spPr>
              <a:xfrm>
                <a:off x="5611284" y="2647350"/>
                <a:ext cx="3390900" cy="646331"/>
              </a:xfrm>
              <a:prstGeom prst="rect">
                <a:avLst/>
              </a:prstGeom>
              <a:noFill/>
            </p:spPr>
            <p:txBody>
              <a:bodyPr wrap="square" rtlCol="0">
                <a:spAutoFit/>
              </a:bodyPr>
              <a:lstStyle/>
              <a:p>
                <a:r>
                  <a:rPr lang="en-US"/>
                  <a:t>A non-local gate </a:t>
                </a:r>
                <a14:m>
                  <m:oMath xmlns:m="http://schemas.openxmlformats.org/officeDocument/2006/math">
                    <m:r>
                      <a:rPr lang="en-US" b="0" i="1" smtClean="0">
                        <a:latin typeface="Cambria Math" panose="02040503050406030204" pitchFamily="18" charset="0"/>
                      </a:rPr>
                      <m:t>𝐶𝑈</m:t>
                    </m:r>
                  </m:oMath>
                </a14:m>
                <a:r>
                  <a:rPr lang="en-US"/>
                  <a:t> act on wires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a:t> which is a ‘bit’ complicated</a:t>
                </a:r>
                <a:endParaRPr lang="vi-VN"/>
              </a:p>
            </p:txBody>
          </p:sp>
        </mc:Choice>
        <mc:Fallback xmlns="">
          <p:sp>
            <p:nvSpPr>
              <p:cNvPr id="19" name="TextBox 18">
                <a:extLst>
                  <a:ext uri="{FF2B5EF4-FFF2-40B4-BE49-F238E27FC236}">
                    <a16:creationId xmlns:a16="http://schemas.microsoft.com/office/drawing/2014/main" id="{A82E47AB-C936-0CFE-6A8E-B94AA5935F1C}"/>
                  </a:ext>
                </a:extLst>
              </p:cNvPr>
              <p:cNvSpPr txBox="1">
                <a:spLocks noRot="1" noChangeAspect="1" noMove="1" noResize="1" noEditPoints="1" noAdjustHandles="1" noChangeArrowheads="1" noChangeShapeType="1" noTextEdit="1"/>
              </p:cNvSpPr>
              <p:nvPr/>
            </p:nvSpPr>
            <p:spPr>
              <a:xfrm>
                <a:off x="5611284" y="2647350"/>
                <a:ext cx="3390900" cy="646331"/>
              </a:xfrm>
              <a:prstGeom prst="rect">
                <a:avLst/>
              </a:prstGeom>
              <a:blipFill>
                <a:blip r:embed="rId5"/>
                <a:stretch>
                  <a:fillRect l="-1436" t="-4717" b="-14151"/>
                </a:stretch>
              </a:blipFill>
            </p:spPr>
            <p:txBody>
              <a:bodyPr/>
              <a:lstStyle/>
              <a:p>
                <a:r>
                  <a:rPr lang="vi-VN">
                    <a:noFill/>
                  </a:rPr>
                  <a:t> </a:t>
                </a:r>
              </a:p>
            </p:txBody>
          </p:sp>
        </mc:Fallback>
      </mc:AlternateContent>
    </p:spTree>
    <p:extLst>
      <p:ext uri="{BB962C8B-B14F-4D97-AF65-F5344CB8AC3E}">
        <p14:creationId xmlns:p14="http://schemas.microsoft.com/office/powerpoint/2010/main" val="2692985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CB37-810C-13E1-93F9-00CDD94889E4}"/>
              </a:ext>
            </a:extLst>
          </p:cNvPr>
          <p:cNvSpPr>
            <a:spLocks noGrp="1"/>
          </p:cNvSpPr>
          <p:nvPr>
            <p:ph type="title"/>
          </p:nvPr>
        </p:nvSpPr>
        <p:spPr>
          <a:xfrm>
            <a:off x="708163" y="2074664"/>
            <a:ext cx="6466417" cy="994172"/>
          </a:xfrm>
        </p:spPr>
        <p:txBody>
          <a:bodyPr/>
          <a:lstStyle/>
          <a:p>
            <a:r>
              <a:rPr lang="en-US"/>
              <a:t>Thank you for everything!</a:t>
            </a:r>
            <a:endParaRPr lang="vi-VN"/>
          </a:p>
        </p:txBody>
      </p:sp>
      <p:sp>
        <p:nvSpPr>
          <p:cNvPr id="4" name="Slide Number Placeholder 3">
            <a:extLst>
              <a:ext uri="{FF2B5EF4-FFF2-40B4-BE49-F238E27FC236}">
                <a16:creationId xmlns:a16="http://schemas.microsoft.com/office/drawing/2014/main" id="{0CA9AFD8-CC00-E7F7-11C7-DC3B3BDBF8E4}"/>
              </a:ext>
            </a:extLst>
          </p:cNvPr>
          <p:cNvSpPr>
            <a:spLocks noGrp="1"/>
          </p:cNvSpPr>
          <p:nvPr>
            <p:ph type="sldNum" sz="quarter" idx="12"/>
          </p:nvPr>
        </p:nvSpPr>
        <p:spPr/>
        <p:txBody>
          <a:bodyPr/>
          <a:lstStyle/>
          <a:p>
            <a:fld id="{6A45828D-F580-42DE-B77E-860980F07F32}" type="slidenum">
              <a:rPr lang="vi-VN" smtClean="0"/>
              <a:pPr/>
              <a:t>75</a:t>
            </a:fld>
            <a:r>
              <a:rPr lang="en-US"/>
              <a:t>/80</a:t>
            </a:r>
            <a:endParaRPr lang="vi-VN"/>
          </a:p>
        </p:txBody>
      </p:sp>
    </p:spTree>
    <p:extLst>
      <p:ext uri="{BB962C8B-B14F-4D97-AF65-F5344CB8AC3E}">
        <p14:creationId xmlns:p14="http://schemas.microsoft.com/office/powerpoint/2010/main" val="47713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511C-D27B-3E89-934F-0D6C5F35A849}"/>
              </a:ext>
            </a:extLst>
          </p:cNvPr>
          <p:cNvSpPr>
            <a:spLocks noGrp="1"/>
          </p:cNvSpPr>
          <p:nvPr>
            <p:ph type="title"/>
          </p:nvPr>
        </p:nvSpPr>
        <p:spPr>
          <a:xfrm>
            <a:off x="628650" y="1"/>
            <a:ext cx="6521450" cy="1369218"/>
          </a:xfrm>
        </p:spPr>
        <p:txBody>
          <a:bodyPr>
            <a:normAutofit/>
          </a:bodyPr>
          <a:lstStyle/>
          <a:p>
            <a:r>
              <a:rPr lang="en-US" sz="3200"/>
              <a:t>1.2</a:t>
            </a:r>
            <a:r>
              <a:rPr lang="en-VN" sz="3200"/>
              <a:t>. </a:t>
            </a:r>
            <a:r>
              <a:rPr lang="en-US" sz="3200"/>
              <a:t>Circuit ansatz</a:t>
            </a:r>
            <a:br>
              <a:rPr lang="en-US" sz="3200"/>
            </a:br>
            <a:r>
              <a:rPr lang="en-US" sz="2000"/>
              <a:t>Using descriptors to measure PQC</a:t>
            </a:r>
            <a:endParaRPr lang="en-VN" sz="2000"/>
          </a:p>
        </p:txBody>
      </p:sp>
      <p:sp>
        <p:nvSpPr>
          <p:cNvPr id="6" name="TextBox 5">
            <a:extLst>
              <a:ext uri="{FF2B5EF4-FFF2-40B4-BE49-F238E27FC236}">
                <a16:creationId xmlns:a16="http://schemas.microsoft.com/office/drawing/2014/main" id="{CCACEF14-233C-25BB-B3F7-446DE5B7B76E}"/>
              </a:ext>
            </a:extLst>
          </p:cNvPr>
          <p:cNvSpPr txBox="1"/>
          <p:nvPr/>
        </p:nvSpPr>
        <p:spPr>
          <a:xfrm>
            <a:off x="628650" y="4710775"/>
            <a:ext cx="5674783" cy="369332"/>
          </a:xfrm>
          <a:prstGeom prst="rect">
            <a:avLst/>
          </a:prstGeom>
          <a:noFill/>
        </p:spPr>
        <p:txBody>
          <a:bodyPr wrap="square">
            <a:spAutoFit/>
          </a:bodyPr>
          <a:lstStyle/>
          <a:p>
            <a:r>
              <a:rPr lang="en-US" sz="900" b="1">
                <a:solidFill>
                  <a:srgbClr val="222222"/>
                </a:solidFill>
                <a:cs typeface="Calibri" panose="020F0502020204030204" pitchFamily="34" charset="0"/>
              </a:rPr>
              <a:t>[1.7]</a:t>
            </a:r>
            <a:r>
              <a:rPr lang="en-US" sz="900">
                <a:solidFill>
                  <a:srgbClr val="222222"/>
                </a:solidFill>
                <a:cs typeface="Calibri" panose="020F0502020204030204" pitchFamily="34" charset="0"/>
              </a:rPr>
              <a:t> Sim, S., Johnson, P. D., &amp; Aspuru‐Guzik, A. (2019). Expressibility and entangling capability of parameterized quantum circuits for hybrid quantum‐classical algorithms. Advanced Quantum Technologies, 2(12), 1900070.</a:t>
            </a:r>
            <a:endParaRPr lang="en-VN" sz="900">
              <a:cs typeface="Calibri" panose="020F0502020204030204" pitchFamily="34" charset="0"/>
            </a:endParaRPr>
          </a:p>
        </p:txBody>
      </p:sp>
      <p:pic>
        <p:nvPicPr>
          <p:cNvPr id="83" name="Picture 82">
            <a:extLst>
              <a:ext uri="{FF2B5EF4-FFF2-40B4-BE49-F238E27FC236}">
                <a16:creationId xmlns:a16="http://schemas.microsoft.com/office/drawing/2014/main" id="{F88284DB-3353-D5A6-89E9-7F1ADB1E73AE}"/>
              </a:ext>
            </a:extLst>
          </p:cNvPr>
          <p:cNvPicPr>
            <a:picLocks noChangeAspect="1"/>
          </p:cNvPicPr>
          <p:nvPr/>
        </p:nvPicPr>
        <p:blipFill>
          <a:blip r:embed="rId3"/>
          <a:stretch>
            <a:fillRect/>
          </a:stretch>
        </p:blipFill>
        <p:spPr>
          <a:xfrm>
            <a:off x="3854656" y="1244095"/>
            <a:ext cx="5215261" cy="3263505"/>
          </a:xfrm>
          <a:prstGeom prst="rect">
            <a:avLst/>
          </a:prstGeom>
        </p:spPr>
      </p:pic>
      <p:sp>
        <p:nvSpPr>
          <p:cNvPr id="87" name="TextBox 86">
            <a:extLst>
              <a:ext uri="{FF2B5EF4-FFF2-40B4-BE49-F238E27FC236}">
                <a16:creationId xmlns:a16="http://schemas.microsoft.com/office/drawing/2014/main" id="{FDA44C21-0E3A-1099-3CD4-D10F47EEADE4}"/>
              </a:ext>
            </a:extLst>
          </p:cNvPr>
          <p:cNvSpPr txBox="1"/>
          <p:nvPr/>
        </p:nvSpPr>
        <p:spPr>
          <a:xfrm>
            <a:off x="170391" y="3218953"/>
            <a:ext cx="1109133" cy="461665"/>
          </a:xfrm>
          <a:prstGeom prst="rect">
            <a:avLst/>
          </a:prstGeom>
          <a:noFill/>
        </p:spPr>
        <p:txBody>
          <a:bodyPr wrap="square">
            <a:spAutoFit/>
          </a:bodyPr>
          <a:lstStyle/>
          <a:p>
            <a:pPr marL="0" indent="0">
              <a:buNone/>
            </a:pPr>
            <a:r>
              <a:rPr lang="en-US" sz="1200">
                <a:solidFill>
                  <a:srgbClr val="FF0000"/>
                </a:solidFill>
              </a:rPr>
              <a:t>E</a:t>
            </a:r>
            <a:r>
              <a:rPr lang="vi-VN" sz="1200">
                <a:solidFill>
                  <a:srgbClr val="FF0000"/>
                </a:solidFill>
              </a:rPr>
              <a:t>ntangling capability</a:t>
            </a:r>
            <a:endParaRPr lang="en-US" sz="1200">
              <a:solidFill>
                <a:srgbClr val="FF0000"/>
              </a:solidFill>
            </a:endParaRPr>
          </a:p>
        </p:txBody>
      </p:sp>
      <p:sp>
        <p:nvSpPr>
          <p:cNvPr id="91" name="Rectangle 90">
            <a:extLst>
              <a:ext uri="{FF2B5EF4-FFF2-40B4-BE49-F238E27FC236}">
                <a16:creationId xmlns:a16="http://schemas.microsoft.com/office/drawing/2014/main" id="{16431C7D-B590-AED9-C80D-1EB6A543C7A1}"/>
              </a:ext>
            </a:extLst>
          </p:cNvPr>
          <p:cNvSpPr/>
          <p:nvPr/>
        </p:nvSpPr>
        <p:spPr>
          <a:xfrm>
            <a:off x="1041397" y="3230033"/>
            <a:ext cx="2794001" cy="4505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id="{1B9091CE-F3ED-8B61-8B50-6FFEF0504415}"/>
              </a:ext>
            </a:extLst>
          </p:cNvPr>
          <p:cNvSpPr/>
          <p:nvPr/>
        </p:nvSpPr>
        <p:spPr>
          <a:xfrm>
            <a:off x="1041398" y="1916982"/>
            <a:ext cx="2794001" cy="394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TextBox 92">
            <a:extLst>
              <a:ext uri="{FF2B5EF4-FFF2-40B4-BE49-F238E27FC236}">
                <a16:creationId xmlns:a16="http://schemas.microsoft.com/office/drawing/2014/main" id="{F5863151-7CD0-5107-D7FB-24EA4D68795B}"/>
              </a:ext>
            </a:extLst>
          </p:cNvPr>
          <p:cNvSpPr txBox="1"/>
          <p:nvPr/>
        </p:nvSpPr>
        <p:spPr>
          <a:xfrm>
            <a:off x="74083" y="1975691"/>
            <a:ext cx="1109133" cy="276999"/>
          </a:xfrm>
          <a:prstGeom prst="rect">
            <a:avLst/>
          </a:prstGeom>
          <a:noFill/>
        </p:spPr>
        <p:txBody>
          <a:bodyPr wrap="square">
            <a:spAutoFit/>
          </a:bodyPr>
          <a:lstStyle/>
          <a:p>
            <a:pPr marL="0" indent="0">
              <a:buNone/>
            </a:pPr>
            <a:r>
              <a:rPr lang="en-US" sz="1200">
                <a:solidFill>
                  <a:srgbClr val="FF0000"/>
                </a:solidFill>
              </a:rPr>
              <a:t>Expressibility</a:t>
            </a:r>
          </a:p>
        </p:txBody>
      </p:sp>
      <p:sp>
        <p:nvSpPr>
          <p:cNvPr id="94" name="Rectangle 93">
            <a:extLst>
              <a:ext uri="{FF2B5EF4-FFF2-40B4-BE49-F238E27FC236}">
                <a16:creationId xmlns:a16="http://schemas.microsoft.com/office/drawing/2014/main" id="{C55E99F1-EC8F-EFDA-62A7-DAFA76A69BA9}"/>
              </a:ext>
            </a:extLst>
          </p:cNvPr>
          <p:cNvSpPr/>
          <p:nvPr/>
        </p:nvSpPr>
        <p:spPr>
          <a:xfrm>
            <a:off x="8099437" y="1782340"/>
            <a:ext cx="970480" cy="17710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Slide Number Placeholder 3">
            <a:extLst>
              <a:ext uri="{FF2B5EF4-FFF2-40B4-BE49-F238E27FC236}">
                <a16:creationId xmlns:a16="http://schemas.microsoft.com/office/drawing/2014/main" id="{FB83E065-9C8C-9058-56B6-6F89A1259B7D}"/>
              </a:ext>
            </a:extLst>
          </p:cNvPr>
          <p:cNvSpPr>
            <a:spLocks noGrp="1"/>
          </p:cNvSpPr>
          <p:nvPr>
            <p:ph type="sldNum" sz="quarter" idx="12"/>
          </p:nvPr>
        </p:nvSpPr>
        <p:spPr>
          <a:xfrm>
            <a:off x="8013700" y="4767263"/>
            <a:ext cx="501650" cy="273844"/>
          </a:xfrm>
        </p:spPr>
        <p:txBody>
          <a:bodyPr/>
          <a:lstStyle/>
          <a:p>
            <a:fld id="{6A45828D-F580-42DE-B77E-860980F07F32}" type="slidenum">
              <a:rPr lang="vi-VN" smtClean="0"/>
              <a:t>8</a:t>
            </a:fld>
            <a:endParaRPr lang="vi-VN"/>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18DFA8C-6C0B-D9B8-0065-973436657730}"/>
                  </a:ext>
                </a:extLst>
              </p:cNvPr>
              <p:cNvSpPr>
                <a:spLocks noGrp="1"/>
              </p:cNvSpPr>
              <p:nvPr>
                <p:ph idx="1"/>
              </p:nvPr>
            </p:nvSpPr>
            <p:spPr>
              <a:xfrm>
                <a:off x="628650" y="1369219"/>
                <a:ext cx="3316817" cy="3263504"/>
              </a:xfrm>
            </p:spPr>
            <p:txBody>
              <a:bodyPr>
                <a:normAutofit/>
              </a:bodyPr>
              <a:lstStyle/>
              <a:p>
                <a:pPr marL="0" indent="0">
                  <a:buNone/>
                </a:pPr>
                <a:r>
                  <a:rPr lang="en-US" sz="1800"/>
                  <a:t>How do we know which ansatz is better?</a:t>
                </a:r>
                <a:endParaRPr lang="en-US" sz="1400"/>
              </a:p>
              <a:p>
                <a:pPr marL="0" indent="0">
                  <a:buNone/>
                </a:pPr>
                <a14:m>
                  <m:oMath xmlns:m="http://schemas.openxmlformats.org/officeDocument/2006/math">
                    <m:r>
                      <a:rPr lang="en-US" sz="1400" b="0" i="1" smtClean="0">
                        <a:latin typeface="Cambria Math" panose="02040503050406030204" pitchFamily="18" charset="0"/>
                      </a:rPr>
                      <m:t>          </m:t>
                    </m:r>
                    <m:r>
                      <a:rPr lang="vi-VN" sz="1400" i="1" smtClean="0">
                        <a:latin typeface="Cambria Math" panose="02040503050406030204" pitchFamily="18" charset="0"/>
                      </a:rPr>
                      <m:t>𝐸𝑥𝑝𝑟</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vi-VN" sz="1400" i="1" smtClean="0">
                            <a:latin typeface="Cambria Math" panose="02040503050406030204" pitchFamily="18" charset="0"/>
                          </a:rPr>
                          <m:t>𝐷</m:t>
                        </m:r>
                      </m:e>
                      <m:sub>
                        <m:r>
                          <a:rPr lang="vi-VN" sz="1400" i="1" smtClean="0">
                            <a:latin typeface="Cambria Math" panose="02040503050406030204" pitchFamily="18" charset="0"/>
                          </a:rPr>
                          <m:t>𝐾𝐿</m:t>
                        </m:r>
                      </m:sub>
                    </m:sSub>
                    <m:r>
                      <a:rPr lang="vi-VN" sz="140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e>
                      <m:sub>
                        <m:r>
                          <a:rPr lang="vi-VN" sz="1400" i="1" smtClean="0">
                            <a:latin typeface="Cambria Math" panose="02040503050406030204" pitchFamily="18" charset="0"/>
                          </a:rPr>
                          <m:t>𝑃𝑄𝐶</m:t>
                        </m:r>
                      </m:sub>
                    </m:sSub>
                    <m:r>
                      <a:rPr lang="vi-VN" sz="1400" i="1" smtClean="0">
                        <a:latin typeface="Cambria Math" panose="02040503050406030204" pitchFamily="18" charset="0"/>
                      </a:rPr>
                      <m:t>(</m:t>
                    </m:r>
                    <m:r>
                      <a:rPr lang="vi-VN" sz="1400" i="1" smtClean="0">
                        <a:latin typeface="Cambria Math" panose="02040503050406030204" pitchFamily="18" charset="0"/>
                      </a:rPr>
                      <m:t>𝐹</m:t>
                    </m:r>
                    <m:r>
                      <a:rPr lang="en-US" sz="1400" b="0" i="1" smtClean="0">
                        <a:latin typeface="Cambria Math" panose="02040503050406030204" pitchFamily="18" charset="0"/>
                      </a:rPr>
                      <m:t>;</m:t>
                    </m:r>
                    <m:r>
                      <a:rPr lang="el-GR" sz="1400" i="1" smtClean="0">
                        <a:latin typeface="Cambria Math" panose="02040503050406030204" pitchFamily="18" charset="0"/>
                      </a:rPr>
                      <m:t>𝜃</m:t>
                    </m:r>
                    <m:r>
                      <a:rPr lang="el-GR" sz="1400" i="1" smtClean="0">
                        <a:latin typeface="Cambria Math" panose="02040503050406030204" pitchFamily="18" charset="0"/>
                      </a:rPr>
                      <m:t>)||</m:t>
                    </m:r>
                    <m:sSub>
                      <m:sSubPr>
                        <m:ctrlPr>
                          <a:rPr lang="en-US" sz="1400" b="0" i="1" smtClean="0">
                            <a:latin typeface="Cambria Math" panose="02040503050406030204" pitchFamily="18" charset="0"/>
                          </a:rPr>
                        </m:ctrlPr>
                      </m:sSubPr>
                      <m:e>
                        <m:r>
                          <a:rPr lang="vi-VN" sz="1400" i="1" smtClean="0">
                            <a:latin typeface="Cambria Math" panose="02040503050406030204" pitchFamily="18" charset="0"/>
                          </a:rPr>
                          <m:t>𝑃</m:t>
                        </m:r>
                      </m:e>
                      <m:sub>
                        <m:r>
                          <a:rPr lang="vi-VN" sz="1400" i="1" smtClean="0">
                            <a:latin typeface="Cambria Math" panose="02040503050406030204" pitchFamily="18" charset="0"/>
                          </a:rPr>
                          <m:t>𝐻𝑎𝑎𝑟</m:t>
                        </m:r>
                      </m:sub>
                    </m:sSub>
                    <m:r>
                      <a:rPr lang="vi-VN" sz="1400" i="1" smtClean="0">
                        <a:latin typeface="Cambria Math" panose="02040503050406030204" pitchFamily="18" charset="0"/>
                      </a:rPr>
                      <m:t>(</m:t>
                    </m:r>
                    <m:r>
                      <a:rPr lang="vi-VN" sz="1400" i="1" smtClean="0">
                        <a:latin typeface="Cambria Math" panose="02040503050406030204" pitchFamily="18" charset="0"/>
                      </a:rPr>
                      <m:t>𝐹</m:t>
                    </m:r>
                    <m:r>
                      <a:rPr lang="vi-VN" sz="1400" i="1" smtClean="0">
                        <a:latin typeface="Cambria Math" panose="02040503050406030204" pitchFamily="18" charset="0"/>
                      </a:rPr>
                      <m:t>)),</m:t>
                    </m:r>
                  </m:oMath>
                </a14:m>
                <a:r>
                  <a:rPr lang="en-US" sz="1400"/>
                  <a:t> </a:t>
                </a:r>
              </a:p>
              <a:p>
                <a:pPr marL="0" indent="0">
                  <a:buNone/>
                </a:pPr>
                <a:r>
                  <a:rPr lang="en-US" sz="1400"/>
                  <a:t>where </a:t>
                </a: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e>
                      <m:sub>
                        <m:r>
                          <a:rPr lang="vi-VN" sz="1400" i="1" smtClean="0">
                            <a:latin typeface="Cambria Math" panose="02040503050406030204" pitchFamily="18" charset="0"/>
                          </a:rPr>
                          <m:t>𝑃𝑄𝐶</m:t>
                        </m:r>
                      </m:sub>
                    </m:sSub>
                  </m:oMath>
                </a14:m>
                <a:r>
                  <a:rPr lang="en-US" sz="1400"/>
                  <a:t> is the estimated probability distribution of fidelities resulting from sampling states from a PQC.</a:t>
                </a:r>
              </a:p>
              <a:p>
                <a:pPr marL="0" indent="0">
                  <a:buNone/>
                </a:pPr>
                <a:endParaRPr lang="en-US" sz="1400"/>
              </a:p>
              <a:p>
                <a:pPr marL="0" indent="0">
                  <a:buNone/>
                </a:pPr>
                <a14:m>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𝐸𝑛𝑡</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𝑆</m:t>
                            </m:r>
                          </m:e>
                        </m:d>
                      </m:den>
                    </m:f>
                    <m:nary>
                      <m:naryPr>
                        <m:chr m:val="∑"/>
                        <m:supHide m:val="on"/>
                        <m:ctrlPr>
                          <a:rPr lang="en-US" sz="1400" b="0" i="1" smtClean="0">
                            <a:latin typeface="Cambria Math" panose="02040503050406030204" pitchFamily="18" charset="0"/>
                          </a:rPr>
                        </m:ctrlPr>
                      </m:naryPr>
                      <m:sub>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𝜽</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𝑆</m:t>
                        </m:r>
                      </m:sub>
                      <m:sup/>
                      <m:e>
                        <m:r>
                          <a:rPr lang="en-US" sz="1400" b="0" i="1" smtClean="0">
                            <a:latin typeface="Cambria Math" panose="02040503050406030204" pitchFamily="18" charset="0"/>
                          </a:rPr>
                          <m:t>𝑄</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𝜓</m:t>
                                </m:r>
                              </m:e>
                              <m:sub>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𝜽</m:t>
                                    </m:r>
                                  </m:e>
                                  <m:sub>
                                    <m:r>
                                      <a:rPr lang="en-US" sz="1400" b="0" i="1" smtClean="0">
                                        <a:latin typeface="Cambria Math" panose="02040503050406030204" pitchFamily="18" charset="0"/>
                                      </a:rPr>
                                      <m:t>𝑖</m:t>
                                    </m:r>
                                  </m:sub>
                                </m:sSub>
                              </m:sub>
                            </m:sSub>
                            <m:r>
                              <a:rPr lang="en-US" sz="1400" b="0" i="1" smtClean="0">
                                <a:latin typeface="Cambria Math" panose="02040503050406030204" pitchFamily="18" charset="0"/>
                              </a:rPr>
                              <m:t>⟩</m:t>
                            </m:r>
                          </m:e>
                        </m:d>
                      </m:e>
                    </m:nary>
                  </m:oMath>
                </a14:m>
                <a:r>
                  <a:rPr lang="en-US" sz="1400"/>
                  <a:t> </a:t>
                </a:r>
              </a:p>
              <a:p>
                <a:pPr marL="0" indent="0">
                  <a:buNone/>
                </a:pPr>
                <a:r>
                  <a:rPr lang="en-US" sz="1400"/>
                  <a:t>where </a:t>
                </a:r>
                <a14:m>
                  <m:oMath xmlns:m="http://schemas.openxmlformats.org/officeDocument/2006/math">
                    <m:r>
                      <a:rPr lang="en-US" sz="1400" i="1" smtClean="0">
                        <a:latin typeface="Cambria Math" panose="02040503050406030204" pitchFamily="18" charset="0"/>
                      </a:rPr>
                      <m:t>𝑆</m:t>
                    </m:r>
                    <m:r>
                      <a:rPr lang="en-US" sz="1400" b="0" i="1" smtClean="0">
                        <a:latin typeface="Cambria Math" panose="02040503050406030204" pitchFamily="18" charset="0"/>
                      </a:rPr>
                      <m:t>=</m:t>
                    </m:r>
                    <m:r>
                      <a:rPr lang="en-US" sz="140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𝜽</m:t>
                        </m:r>
                      </m:e>
                      <m:sub>
                        <m:r>
                          <a:rPr lang="en-US" sz="1400" i="1" smtClean="0">
                            <a:latin typeface="Cambria Math" panose="02040503050406030204" pitchFamily="18" charset="0"/>
                          </a:rPr>
                          <m:t>𝑖</m:t>
                        </m:r>
                      </m:sub>
                    </m:sSub>
                    <m:r>
                      <a:rPr lang="en-US" sz="1400" i="1" smtClean="0">
                        <a:latin typeface="Cambria Math" panose="02040503050406030204" pitchFamily="18" charset="0"/>
                      </a:rPr>
                      <m:t>} </m:t>
                    </m:r>
                  </m:oMath>
                </a14:m>
                <a:r>
                  <a:rPr lang="en-US" sz="1400"/>
                  <a:t>is the set of sampled circuit parameter vectors and Q is the Meyer-Wallach entanglement measure</a:t>
                </a:r>
              </a:p>
            </p:txBody>
          </p:sp>
        </mc:Choice>
        <mc:Fallback xmlns="">
          <p:sp>
            <p:nvSpPr>
              <p:cNvPr id="10" name="Content Placeholder 9">
                <a:extLst>
                  <a:ext uri="{FF2B5EF4-FFF2-40B4-BE49-F238E27FC236}">
                    <a16:creationId xmlns:a16="http://schemas.microsoft.com/office/drawing/2014/main" id="{E18DFA8C-6C0B-D9B8-0065-973436657730}"/>
                  </a:ext>
                </a:extLst>
              </p:cNvPr>
              <p:cNvSpPr>
                <a:spLocks noGrp="1" noRot="1" noChangeAspect="1" noMove="1" noResize="1" noEditPoints="1" noAdjustHandles="1" noChangeArrowheads="1" noChangeShapeType="1" noTextEdit="1"/>
              </p:cNvSpPr>
              <p:nvPr>
                <p:ph idx="1"/>
              </p:nvPr>
            </p:nvSpPr>
            <p:spPr>
              <a:xfrm>
                <a:off x="628650" y="1369219"/>
                <a:ext cx="3316817" cy="3263504"/>
              </a:xfrm>
              <a:blipFill>
                <a:blip r:embed="rId4"/>
                <a:stretch>
                  <a:fillRect l="-1471" t="-1869" r="-735"/>
                </a:stretch>
              </a:blipFill>
            </p:spPr>
            <p:txBody>
              <a:bodyPr/>
              <a:lstStyle/>
              <a:p>
                <a:r>
                  <a:rPr lang="vi-VN">
                    <a:noFill/>
                  </a:rPr>
                  <a:t> </a:t>
                </a:r>
              </a:p>
            </p:txBody>
          </p:sp>
        </mc:Fallback>
      </mc:AlternateContent>
    </p:spTree>
    <p:extLst>
      <p:ext uri="{BB962C8B-B14F-4D97-AF65-F5344CB8AC3E}">
        <p14:creationId xmlns:p14="http://schemas.microsoft.com/office/powerpoint/2010/main" val="135541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process&#10;&#10;AI-generated content may be incorrect.">
            <a:extLst>
              <a:ext uri="{FF2B5EF4-FFF2-40B4-BE49-F238E27FC236}">
                <a16:creationId xmlns:a16="http://schemas.microsoft.com/office/drawing/2014/main" id="{D974FB93-37E5-22E1-BCE4-0DAFD00CA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235877"/>
            <a:ext cx="6321205" cy="1978631"/>
          </a:xfrm>
          <a:prstGeom prst="rect">
            <a:avLst/>
          </a:prstGeom>
        </p:spPr>
      </p:pic>
      <p:sp>
        <p:nvSpPr>
          <p:cNvPr id="2" name="Title 1">
            <a:extLst>
              <a:ext uri="{FF2B5EF4-FFF2-40B4-BE49-F238E27FC236}">
                <a16:creationId xmlns:a16="http://schemas.microsoft.com/office/drawing/2014/main" id="{AA0271A5-38C8-ED01-A1E2-8CE0B51D8E82}"/>
              </a:ext>
            </a:extLst>
          </p:cNvPr>
          <p:cNvSpPr>
            <a:spLocks noGrp="1"/>
          </p:cNvSpPr>
          <p:nvPr>
            <p:ph type="title"/>
          </p:nvPr>
        </p:nvSpPr>
        <p:spPr>
          <a:xfrm>
            <a:off x="628650" y="18466"/>
            <a:ext cx="6466417" cy="994172"/>
          </a:xfrm>
        </p:spPr>
        <p:txBody>
          <a:bodyPr>
            <a:normAutofit/>
          </a:bodyPr>
          <a:lstStyle/>
          <a:p>
            <a:r>
              <a:rPr lang="en-VN"/>
              <a:t>1.</a:t>
            </a:r>
            <a:r>
              <a:rPr lang="en-US"/>
              <a:t>2</a:t>
            </a:r>
            <a:r>
              <a:rPr lang="en-VN"/>
              <a:t>. Circuit ansatz </a:t>
            </a:r>
            <a:br>
              <a:rPr lang="en-US"/>
            </a:br>
            <a:r>
              <a:rPr lang="en-US" sz="2200"/>
              <a:t>S</a:t>
            </a:r>
            <a:r>
              <a:rPr lang="en-VN" sz="2200"/>
              <a:t>earching problem</a:t>
            </a:r>
          </a:p>
        </p:txBody>
      </p:sp>
      <p:sp>
        <p:nvSpPr>
          <p:cNvPr id="3" name="Content Placeholder 2">
            <a:extLst>
              <a:ext uri="{FF2B5EF4-FFF2-40B4-BE49-F238E27FC236}">
                <a16:creationId xmlns:a16="http://schemas.microsoft.com/office/drawing/2014/main" id="{C464F098-1314-95C9-1BE1-C4AA09CA9C68}"/>
              </a:ext>
            </a:extLst>
          </p:cNvPr>
          <p:cNvSpPr>
            <a:spLocks noGrp="1"/>
          </p:cNvSpPr>
          <p:nvPr>
            <p:ph idx="1"/>
          </p:nvPr>
        </p:nvSpPr>
        <p:spPr>
          <a:xfrm>
            <a:off x="628650" y="928992"/>
            <a:ext cx="7886700" cy="1476117"/>
          </a:xfrm>
        </p:spPr>
        <p:txBody>
          <a:bodyPr>
            <a:normAutofit/>
          </a:bodyPr>
          <a:lstStyle/>
          <a:p>
            <a:pPr marL="0" indent="0">
              <a:buNone/>
            </a:pPr>
            <a:r>
              <a:rPr lang="en-VN" b="1"/>
              <a:t>Question</a:t>
            </a:r>
            <a:r>
              <a:rPr lang="en-VN"/>
              <a:t>: Can we automatically find the best ansatz?</a:t>
            </a:r>
          </a:p>
          <a:p>
            <a:pPr marL="0" indent="0">
              <a:buNone/>
            </a:pPr>
            <a:r>
              <a:rPr lang="en-VN"/>
              <a:t>A easiest approach is the gradient-free method, such as Bayesian opt </a:t>
            </a:r>
            <a:r>
              <a:rPr lang="en-VN" b="1"/>
              <a:t>[</a:t>
            </a:r>
            <a:r>
              <a:rPr lang="en-US" b="1"/>
              <a:t>1.8</a:t>
            </a:r>
            <a:r>
              <a:rPr lang="en-VN" b="1"/>
              <a:t>] </a:t>
            </a:r>
            <a:r>
              <a:rPr lang="en-VN"/>
              <a:t>and genetic algorithm</a:t>
            </a:r>
            <a:r>
              <a:rPr lang="en-US"/>
              <a:t> (GA)</a:t>
            </a:r>
            <a:r>
              <a:rPr lang="en-VN"/>
              <a:t> </a:t>
            </a:r>
            <a:r>
              <a:rPr lang="en-VN" b="1"/>
              <a:t>[</a:t>
            </a:r>
            <a:r>
              <a:rPr lang="en-US" b="1"/>
              <a:t>1.9</a:t>
            </a:r>
            <a:r>
              <a:rPr lang="en-VN" b="1"/>
              <a:t>]</a:t>
            </a:r>
            <a:r>
              <a:rPr lang="en-US" b="1"/>
              <a:t>.</a:t>
            </a:r>
            <a:endParaRPr lang="en-VN" b="1"/>
          </a:p>
        </p:txBody>
      </p:sp>
      <p:sp>
        <p:nvSpPr>
          <p:cNvPr id="4" name="Slide Number Placeholder 3">
            <a:extLst>
              <a:ext uri="{FF2B5EF4-FFF2-40B4-BE49-F238E27FC236}">
                <a16:creationId xmlns:a16="http://schemas.microsoft.com/office/drawing/2014/main" id="{A9034673-8D1B-1529-B06A-84A9522A7541}"/>
              </a:ext>
            </a:extLst>
          </p:cNvPr>
          <p:cNvSpPr>
            <a:spLocks noGrp="1"/>
          </p:cNvSpPr>
          <p:nvPr>
            <p:ph type="sldNum" sz="quarter" idx="12"/>
          </p:nvPr>
        </p:nvSpPr>
        <p:spPr/>
        <p:txBody>
          <a:bodyPr/>
          <a:lstStyle/>
          <a:p>
            <a:fld id="{6A45828D-F580-42DE-B77E-860980F07F32}" type="slidenum">
              <a:rPr lang="vi-VN" smtClean="0"/>
              <a:t>9</a:t>
            </a:fld>
            <a:endParaRPr lang="vi-VN"/>
          </a:p>
        </p:txBody>
      </p:sp>
      <p:sp>
        <p:nvSpPr>
          <p:cNvPr id="6" name="TextBox 5">
            <a:extLst>
              <a:ext uri="{FF2B5EF4-FFF2-40B4-BE49-F238E27FC236}">
                <a16:creationId xmlns:a16="http://schemas.microsoft.com/office/drawing/2014/main" id="{C084A644-4E34-D43A-066C-C4A8ED61BEB9}"/>
              </a:ext>
            </a:extLst>
          </p:cNvPr>
          <p:cNvSpPr txBox="1"/>
          <p:nvPr/>
        </p:nvSpPr>
        <p:spPr>
          <a:xfrm>
            <a:off x="628650" y="4333221"/>
            <a:ext cx="7477487" cy="707886"/>
          </a:xfrm>
          <a:prstGeom prst="rect">
            <a:avLst/>
          </a:prstGeom>
          <a:noFill/>
        </p:spPr>
        <p:txBody>
          <a:bodyPr wrap="square">
            <a:spAutoFit/>
          </a:bodyPr>
          <a:lstStyle/>
          <a:p>
            <a:r>
              <a:rPr lang="en-US" sz="1000" b="1" i="0">
                <a:solidFill>
                  <a:srgbClr val="222222"/>
                </a:solidFill>
                <a:effectLst/>
              </a:rPr>
              <a:t>[1.8] </a:t>
            </a:r>
            <a:r>
              <a:rPr lang="en-US" sz="1000" b="0" i="0">
                <a:solidFill>
                  <a:srgbClr val="222222"/>
                </a:solidFill>
                <a:effectLst/>
              </a:rPr>
              <a:t>Duong, T., Truong, S. T., Tam, M., Bach, B., Ryu, J. Y., &amp; Rhee, J. K. K. (2022). Quantum neural architecture search with quantum circuits metric and bayesian optimization. </a:t>
            </a:r>
            <a:r>
              <a:rPr lang="en-US" sz="1000" b="0" i="1">
                <a:solidFill>
                  <a:srgbClr val="222222"/>
                </a:solidFill>
                <a:effectLst/>
              </a:rPr>
              <a:t>ICML 2022 </a:t>
            </a:r>
            <a:r>
              <a:rPr lang="en-US" sz="1000"/>
              <a:t>Workshop AI4Science</a:t>
            </a:r>
            <a:r>
              <a:rPr lang="en-US" sz="1000" b="0" i="0">
                <a:solidFill>
                  <a:srgbClr val="222222"/>
                </a:solidFill>
                <a:effectLst/>
              </a:rPr>
              <a:t>.</a:t>
            </a:r>
          </a:p>
          <a:p>
            <a:r>
              <a:rPr lang="en-US" sz="1000" b="1"/>
              <a:t>[1.9] </a:t>
            </a:r>
            <a:r>
              <a:rPr lang="en-US" sz="1000"/>
              <a:t>Hai, V. T., Viet, N. T., Urbaneja, J., Linh, N. V., Tran, L. N., &amp; Ho, L. B. (2024). Multi-target quantum compilation algorithm. </a:t>
            </a:r>
            <a:r>
              <a:rPr lang="en-US" sz="1000" i="1"/>
              <a:t>Machine Learning: Science and Technology</a:t>
            </a:r>
            <a:r>
              <a:rPr lang="en-US" sz="1000"/>
              <a:t>, </a:t>
            </a:r>
            <a:r>
              <a:rPr lang="en-US" sz="1000" i="1"/>
              <a:t>5</a:t>
            </a:r>
            <a:r>
              <a:rPr lang="en-US" sz="1000"/>
              <a:t>(4), 045057.</a:t>
            </a:r>
            <a:endParaRPr lang="en-VN" sz="1000"/>
          </a:p>
        </p:txBody>
      </p:sp>
    </p:spTree>
    <p:extLst>
      <p:ext uri="{BB962C8B-B14F-4D97-AF65-F5344CB8AC3E}">
        <p14:creationId xmlns:p14="http://schemas.microsoft.com/office/powerpoint/2010/main" val="3618853964"/>
      </p:ext>
    </p:extLst>
  </p:cSld>
  <p:clrMapOvr>
    <a:masterClrMapping/>
  </p:clrMapOvr>
</p:sld>
</file>

<file path=ppt/theme/theme1.xml><?xml version="1.0" encoding="utf-8"?>
<a:theme xmlns:a="http://schemas.openxmlformats.org/drawingml/2006/main" name="Chủ đề của Office">
  <a:themeElements>
    <a:clrScheme name="Chủ đề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hủ đề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ủ đề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23993</TotalTime>
  <Words>9079</Words>
  <Application>Microsoft Macintosh PowerPoint</Application>
  <PresentationFormat>On-screen Show (16:9)</PresentationFormat>
  <Paragraphs>1303</Paragraphs>
  <Slides>75</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75</vt:i4>
      </vt:variant>
    </vt:vector>
  </HeadingPairs>
  <TitlesOfParts>
    <vt:vector size="92" baseType="lpstr">
      <vt:lpstr>SimSun</vt:lpstr>
      <vt:lpstr>__plexSans_5bcaf2</vt:lpstr>
      <vt:lpstr>__Quicksand_e7ab6f</vt:lpstr>
      <vt:lpstr>__Roboto_22ceb1</vt:lpstr>
      <vt:lpstr>Arial</vt:lpstr>
      <vt:lpstr>Calibri</vt:lpstr>
      <vt:lpstr>Calibri (Body)</vt:lpstr>
      <vt:lpstr>Calibri (Thân)</vt:lpstr>
      <vt:lpstr>Calibri (Thân).</vt:lpstr>
      <vt:lpstr>Calibri Light</vt:lpstr>
      <vt:lpstr>Calibri Light (Headings)</vt:lpstr>
      <vt:lpstr>Cambria</vt:lpstr>
      <vt:lpstr>Cambria Math</vt:lpstr>
      <vt:lpstr>Quicksand</vt:lpstr>
      <vt:lpstr>Roboto</vt:lpstr>
      <vt:lpstr>Times New Roman</vt:lpstr>
      <vt:lpstr>Chủ đề của Office</vt:lpstr>
      <vt:lpstr>Outline</vt:lpstr>
      <vt:lpstr>1. Quantum optimization</vt:lpstr>
      <vt:lpstr>1. Quantum optimization Hybrid quantum - classical model</vt:lpstr>
      <vt:lpstr>1.1. Parameterized quantum circuit (PQC)</vt:lpstr>
      <vt:lpstr>1.2. Circuit ansatz Structures</vt:lpstr>
      <vt:lpstr>1.2. Circuit ansatz Existing ansatzes</vt:lpstr>
      <vt:lpstr>1.2. Circuit ansatz Existing ansatzes</vt:lpstr>
      <vt:lpstr>1.2. Circuit ansatz Using descriptors to measure PQC</vt:lpstr>
      <vt:lpstr>1.2. Circuit ansatz  Searching problem</vt:lpstr>
      <vt:lpstr>1.2. Circuit ansatz  Searching problem</vt:lpstr>
      <vt:lpstr>1.2. Circuit ansatz  Searching problem</vt:lpstr>
      <vt:lpstr>1.3. Compilation</vt:lpstr>
      <vt:lpstr>1.3. Compilation</vt:lpstr>
      <vt:lpstr>1.3. Compilation</vt:lpstr>
      <vt:lpstr>1.3. Compilation</vt:lpstr>
      <vt:lpstr>1.4. Gradient and optimizer</vt:lpstr>
      <vt:lpstr>1.4. Gradient</vt:lpstr>
      <vt:lpstr>1.4. Gradient Parameter-shift rule</vt:lpstr>
      <vt:lpstr>1.4. Gradient Parameter-shift rule with backpropagation</vt:lpstr>
      <vt:lpstr>1.4. Gradient Parameter-shift rule with backpropagation</vt:lpstr>
      <vt:lpstr>1.4. Gradient Tensor metric</vt:lpstr>
      <vt:lpstr>1.4. Optimizer</vt:lpstr>
      <vt:lpstr>1.4. Optimizer</vt:lpstr>
      <vt:lpstr>1.5. Encoding Quantum state preparation</vt:lpstr>
      <vt:lpstr>PowerPoint Presentation</vt:lpstr>
      <vt:lpstr>1.5. Encoding Time-evolution Unitary approximation</vt:lpstr>
      <vt:lpstr>1.5. Encoding Time-evolution Unitary approximation</vt:lpstr>
      <vt:lpstr>1.6. Quantum optimization</vt:lpstr>
      <vt:lpstr>1.6.1. Quantum optimization Variational Quantum Eigensolver (VQE)</vt:lpstr>
      <vt:lpstr>1.6.1. Quantum optimization VQE → AdaptVQE</vt:lpstr>
      <vt:lpstr>1.6.2. Quantum optimization Quantum Approximate Optimization Algorithm (QAOA)</vt:lpstr>
      <vt:lpstr>1.6.2. Quantum optimization QAOA → FALQON</vt:lpstr>
      <vt:lpstr>1.6.3. Quantum Optimization Quantum compiling</vt:lpstr>
      <vt:lpstr>1.6.3. Quantum Optimization Quantum compiling</vt:lpstr>
      <vt:lpstr>1.7. Additional informations Barren platueas</vt:lpstr>
      <vt:lpstr>1.7. Additional informations Barren platueas (BP) → A method for mitigate BP</vt:lpstr>
      <vt:lpstr>1.7. Additional informations Can we apply classical techniques into quantum optimization?</vt:lpstr>
      <vt:lpstr>1.7. Additional informations Can we apply classical techniques into quantum optimization?</vt:lpstr>
      <vt:lpstr>2. Quantum machine learning (QML)</vt:lpstr>
      <vt:lpstr>2.1. Overview</vt:lpstr>
      <vt:lpstr>2.1. Overview What QML models can do? Based on quantum advantage [2.2]</vt:lpstr>
      <vt:lpstr>2.1. Overview Type of QML model</vt:lpstr>
      <vt:lpstr>2.1. Overview Pioneers in QML</vt:lpstr>
      <vt:lpstr>2.2. QML algorithms QkNN</vt:lpstr>
      <vt:lpstr>2.2. QML algorithms QkNN</vt:lpstr>
      <vt:lpstr>2.2. QML algorithms k-means</vt:lpstr>
      <vt:lpstr>2.2. QML algorithms Quantum SVM</vt:lpstr>
      <vt:lpstr>2.2. QML algorithms Quantum SVM</vt:lpstr>
      <vt:lpstr>2.3. Quantum deep learning</vt:lpstr>
      <vt:lpstr>2.3. Quantum deep learning QNN</vt:lpstr>
      <vt:lpstr>PowerPoint Presentation</vt:lpstr>
      <vt:lpstr>2.3. Quantum deep learning Variational classifier for simple classification problem</vt:lpstr>
      <vt:lpstr>2.3. Quantum deep learning Variational classifier for ordinary differential equation (ODE)</vt:lpstr>
      <vt:lpstr>2.3. Quantum deep learning Variational classifier for quantum battery optimization</vt:lpstr>
      <vt:lpstr>2.3. Quantum deep learning Variational classifier for quantum battery optimization</vt:lpstr>
      <vt:lpstr>2.3.1. Quantum deep learning Quanvolutional NN (QuNN)</vt:lpstr>
      <vt:lpstr>2.3.1. Quantum deep learning Quanvolutional NN (QuNN)</vt:lpstr>
      <vt:lpstr>2.3.2. Quantum deep learning Quantum Convolution NN (QCNN)</vt:lpstr>
      <vt:lpstr>2.3.3. Quantum deep learning Quantum Generative adversarial net (QGAN)</vt:lpstr>
      <vt:lpstr>2.3.3. Quantum deep learning Quantum Generative adversarial net (QGAN)</vt:lpstr>
      <vt:lpstr>2.3.3. Quantum deep learning Quantum Generative adversarial net (QGAN)</vt:lpstr>
      <vt:lpstr>2.3.3. Quantum deep learning Quantum Generative adversarial net (QGAN)</vt:lpstr>
      <vt:lpstr>PowerPoint Presentation</vt:lpstr>
      <vt:lpstr>2.3.4. Quantum deep learning QNN as compressor</vt:lpstr>
      <vt:lpstr>2.4. Additional information Power of QML</vt:lpstr>
      <vt:lpstr>2.4. Additional information Challenge in QML field</vt:lpstr>
      <vt:lpstr>3. Quantum simulation</vt:lpstr>
      <vt:lpstr>3.1. Quantum simulation State vector</vt:lpstr>
      <vt:lpstr>PowerPoint Presentation</vt:lpstr>
      <vt:lpstr>3.2. Quantum simulation Stabilizer formalism</vt:lpstr>
      <vt:lpstr>3.2. Quantum simulation Challenges in stabilizer formalism</vt:lpstr>
      <vt:lpstr>3.3. Quantum simulation Tensor network</vt:lpstr>
      <vt:lpstr>3.3. Quantum simulation Tensor network</vt:lpstr>
      <vt:lpstr>3.3. Quantum simulation Tensor network: gate application</vt:lpstr>
      <vt:lpstr>Thank you for everything!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Tuan Hai Vu</dc:creator>
  <cp:lastModifiedBy>Nguyễn Thị Lê Thủy</cp:lastModifiedBy>
  <cp:revision>137</cp:revision>
  <dcterms:created xsi:type="dcterms:W3CDTF">2020-12-05T02:51:52Z</dcterms:created>
  <dcterms:modified xsi:type="dcterms:W3CDTF">2025-12-22T08:21:06Z</dcterms:modified>
</cp:coreProperties>
</file>